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2"/>
  </p:notesMasterIdLst>
  <p:sldIdLst>
    <p:sldId id="256" r:id="rId3"/>
    <p:sldId id="257" r:id="rId4"/>
    <p:sldId id="258" r:id="rId5"/>
    <p:sldId id="260" r:id="rId6"/>
    <p:sldId id="259" r:id="rId7"/>
    <p:sldId id="261" r:id="rId8"/>
    <p:sldId id="278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9" r:id="rId26"/>
    <p:sldId id="280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3" r:id="rId35"/>
    <p:sldId id="294" r:id="rId36"/>
    <p:sldId id="295" r:id="rId37"/>
    <p:sldId id="296" r:id="rId38"/>
    <p:sldId id="297" r:id="rId39"/>
    <p:sldId id="298" r:id="rId40"/>
    <p:sldId id="299" r:id="rId4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632CF-98EB-4DAF-99A0-7569232456CE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67ED8-65CD-4583-A914-469B89C157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520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F74DC0-155F-4364-924A-4311C3859325}" type="slidenum">
              <a:rPr lang="tr-TR">
                <a:solidFill>
                  <a:prstClr val="black"/>
                </a:solidFill>
              </a:rPr>
              <a:pPr eaLnBrk="1" hangingPunct="1"/>
              <a:t>24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8A0EA7AF-4431-433A-936F-4FB46F6E87F6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2458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1F7171A-F38C-48F3-89C9-A0A1541F3B5F}" type="slidenum">
              <a:rPr lang="tr-TR">
                <a:solidFill>
                  <a:prstClr val="black"/>
                </a:solidFill>
              </a:rPr>
              <a:pPr eaLnBrk="1" hangingPunct="1"/>
              <a:t>38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3795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8123FBAE-3C90-40EA-B563-14784F128841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3379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417362-36E1-4B32-BD0B-EFB2F34A3D77}" type="slidenum">
              <a:rPr lang="tr-TR">
                <a:solidFill>
                  <a:prstClr val="black"/>
                </a:solidFill>
              </a:rPr>
              <a:pPr eaLnBrk="1" hangingPunct="1"/>
              <a:t>25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25603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171F66F8-57C8-47E3-923B-687AAF7B2AB5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2560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4DE8197-14B8-436B-8C86-55B1D95974B7}" type="slidenum">
              <a:rPr lang="tr-TR">
                <a:solidFill>
                  <a:prstClr val="black"/>
                </a:solidFill>
              </a:rPr>
              <a:pPr eaLnBrk="1" hangingPunct="1"/>
              <a:t>26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5ACD915C-6146-42CA-A305-F4E6774C3315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2662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741BA8-4A7F-4794-91DB-6F6C57D5CC83}" type="slidenum">
              <a:rPr lang="tr-TR">
                <a:solidFill>
                  <a:prstClr val="black"/>
                </a:solidFill>
              </a:rPr>
              <a:pPr eaLnBrk="1" hangingPunct="1"/>
              <a:t>27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27651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3474114E-0BBC-48DD-BCB3-F47F69540072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2765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2F57AF-FAC7-47D7-985A-12CCFF387AC5}" type="slidenum">
              <a:rPr lang="tr-TR">
                <a:solidFill>
                  <a:prstClr val="black"/>
                </a:solidFill>
              </a:rPr>
              <a:pPr eaLnBrk="1" hangingPunct="1"/>
              <a:t>28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28675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3E928625-8B44-4369-8D86-E5249CBC6EA6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2867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15B77B5-1FD2-4B98-B079-69C50571AECA}" type="slidenum">
              <a:rPr lang="tr-TR">
                <a:solidFill>
                  <a:prstClr val="black"/>
                </a:solidFill>
              </a:rPr>
              <a:pPr eaLnBrk="1" hangingPunct="1"/>
              <a:t>29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29699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6804470E-8D20-41AE-BD6A-DDA7357370D3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2970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8819D21-5181-421D-AAEF-0F0EF8C58D1B}" type="slidenum">
              <a:rPr lang="tr-TR">
                <a:solidFill>
                  <a:prstClr val="black"/>
                </a:solidFill>
              </a:rPr>
              <a:pPr eaLnBrk="1" hangingPunct="1"/>
              <a:t>31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0723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101BABBE-13E9-421C-A3CF-B2DF54C7CB59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3072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17BA80-3551-43C7-A5E6-A77BE8E4AB80}" type="slidenum">
              <a:rPr lang="tr-TR">
                <a:solidFill>
                  <a:prstClr val="black"/>
                </a:solidFill>
              </a:rPr>
              <a:pPr eaLnBrk="1" hangingPunct="1"/>
              <a:t>33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F7442615-FFD8-4584-9F1E-4F39C638F936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3174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F50088-C763-4F51-B171-A0DF7AD90411}" type="slidenum">
              <a:rPr lang="tr-TR">
                <a:solidFill>
                  <a:prstClr val="black"/>
                </a:solidFill>
              </a:rPr>
              <a:pPr eaLnBrk="1" hangingPunct="1"/>
              <a:t>34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2771" name="Rectangle 7"/>
          <p:cNvSpPr txBox="1">
            <a:spLocks noGrp="1" noChangeArrowheads="1"/>
          </p:cNvSpPr>
          <p:nvPr/>
        </p:nvSpPr>
        <p:spPr bwMode="auto">
          <a:xfrm>
            <a:off x="3884338" y="8685321"/>
            <a:ext cx="297201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D1B6503E-28FB-4F33-BCC9-0BA36CBF2C2F}" type="slidenum">
              <a:rPr lang="tr-TR" sz="1200" smtClean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tr-TR" sz="1200" smtClean="0">
              <a:solidFill>
                <a:prstClr val="black"/>
              </a:solidFill>
            </a:endParaRPr>
          </a:p>
        </p:txBody>
      </p:sp>
      <p:sp>
        <p:nvSpPr>
          <p:cNvPr id="3277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306" y="685061"/>
            <a:ext cx="5079391" cy="3429740"/>
          </a:xfrm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07A9C-874D-4F1C-9C5C-4BE898631A21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1E180-32EB-4353-8704-A7DD07F7C389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506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A9A1B-8B6A-4402-8D0E-C735DF04A405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C0689-1BAE-434F-B61E-221A5E673938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638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A25FB-4007-4123-8A4F-798B137BF0EA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C9B80-983A-4912-8DF6-5819D790DE7E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317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6D160-FB69-4ABA-B3DE-3932775D53B6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595FB-0C45-453C-A644-21D7D7CED845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083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709EB-93C8-4F8E-8797-44A36ADF57BF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12452-5B99-4702-A8F2-95137F5FB082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166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0B83B-CFE9-489C-A0C7-C55E4A2EADD7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F22F7-F1A7-40EA-9EAF-5D3F01CC2E4D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235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B02C6-0D32-4452-93CD-D256B635250E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71F63-3623-486A-A62C-41B8D9816A5D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807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0FF71-741A-478F-886D-7AE9A3584D0A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67CC7-6ECE-4748-84A7-3686323CC0B4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24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5AA8-2BE7-4178-A51F-DCD96CCBC2B3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6D4C5-9990-4FD2-8411-0C35E704C5FD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645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8EF97-AEB0-4635-88E6-A1390DB0D2F9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1E0A3-12E6-468A-9423-BE8A5B96C38D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75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E32A1-FAB4-4D1B-9DE1-4CCC2846FEF4}" type="datetimeFigureOut">
              <a:rPr lang="tr-TR">
                <a:solidFill>
                  <a:srgbClr val="000000"/>
                </a:solidFill>
              </a:rPr>
              <a:pPr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72A69-4974-4512-91AB-D4866E41A98A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128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9B5EE-22B0-4198-8002-94E30794BFB0}" type="datetimeFigureOut">
              <a:rPr lang="tr-TR" smtClean="0"/>
              <a:pPr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51F3F-4468-473A-93C0-108C1D4678D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7EBE24-FBBD-4FC2-8A23-8D6334890E43}" type="datetimeFigureOut">
              <a:rPr 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09.12.2019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C95F43-C11B-445E-9EF0-AF59660BE6C4}" type="slidenum">
              <a:rPr 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10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r/imgres?imgurl=http://www.greenlifeweightloss.com/images/GI%2520Candida.jpg&amp;imgrefurl=http://www.greenlifeweightloss.com/&amp;h=357&amp;w=391&amp;sz=26&amp;tbnid=AAUmFV6wG5piOM:&amp;tbnh=112&amp;tbnw=123&amp;prev=/images%3Fq%3Dcandida%2Bpictures&amp;hl=tr&amp;usg=__Pnv2AXDR_bdI8THU3pGI2bwhSlE=&amp;ei=vFHwS7rhJYv5-Aai9bjgBA&amp;sa=X&amp;oi=image_result&amp;resnum=2&amp;ct=image&amp;ved=0CBoQ9QEwAQ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SITMA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Behire</a:t>
            </a:r>
            <a:r>
              <a:rPr lang="tr-TR" dirty="0" smtClean="0"/>
              <a:t> SANÇAR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Patoloji</a:t>
            </a:r>
            <a:endParaRPr lang="tr-TR" b="1" dirty="0">
              <a:solidFill>
                <a:srgbClr val="FFC000"/>
              </a:solidFill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357298"/>
            <a:ext cx="735811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Masif </a:t>
            </a:r>
            <a:r>
              <a:rPr lang="tr-TR" b="1" dirty="0" err="1" smtClean="0">
                <a:solidFill>
                  <a:srgbClr val="FFC000"/>
                </a:solidFill>
              </a:rPr>
              <a:t>intravasküler</a:t>
            </a:r>
            <a:r>
              <a:rPr lang="tr-TR" b="1" dirty="0" smtClean="0">
                <a:solidFill>
                  <a:srgbClr val="FFC000"/>
                </a:solidFill>
              </a:rPr>
              <a:t> </a:t>
            </a:r>
            <a:r>
              <a:rPr lang="tr-TR" b="1" dirty="0" err="1" smtClean="0">
                <a:solidFill>
                  <a:srgbClr val="FFC000"/>
                </a:solidFill>
              </a:rPr>
              <a:t>hemoliz</a:t>
            </a:r>
            <a:r>
              <a:rPr lang="tr-TR" b="1" dirty="0" smtClean="0">
                <a:solidFill>
                  <a:srgbClr val="FFC000"/>
                </a:solidFill>
              </a:rPr>
              <a:t> sonucu: </a:t>
            </a:r>
            <a:r>
              <a:rPr lang="tr-TR" dirty="0" err="1" smtClean="0"/>
              <a:t>ikter</a:t>
            </a:r>
            <a:r>
              <a:rPr lang="tr-TR" dirty="0" smtClean="0"/>
              <a:t>, </a:t>
            </a:r>
            <a:r>
              <a:rPr lang="tr-TR" dirty="0" err="1" smtClean="0"/>
              <a:t>hemoglobinüri</a:t>
            </a:r>
            <a:r>
              <a:rPr lang="tr-TR" dirty="0" smtClean="0"/>
              <a:t>, akut </a:t>
            </a:r>
            <a:r>
              <a:rPr lang="tr-TR" dirty="0" err="1" smtClean="0"/>
              <a:t>renal</a:t>
            </a:r>
            <a:r>
              <a:rPr lang="tr-TR" dirty="0" smtClean="0"/>
              <a:t> yetmezlik bulgularıyla karakterize bir tablo oluşturur.  </a:t>
            </a:r>
          </a:p>
          <a:p>
            <a:r>
              <a:rPr lang="tr-TR" dirty="0" smtClean="0"/>
              <a:t>İlerlediği durumlarda; </a:t>
            </a:r>
            <a:r>
              <a:rPr lang="tr-TR" dirty="0" err="1" smtClean="0"/>
              <a:t>hepatomegali</a:t>
            </a:r>
            <a:r>
              <a:rPr lang="tr-TR" dirty="0" smtClean="0"/>
              <a:t> ve </a:t>
            </a:r>
            <a:r>
              <a:rPr lang="tr-TR" dirty="0" err="1" smtClean="0"/>
              <a:t>splenomegali</a:t>
            </a:r>
            <a:r>
              <a:rPr lang="tr-TR" dirty="0" smtClean="0"/>
              <a:t>. </a:t>
            </a:r>
          </a:p>
          <a:p>
            <a:r>
              <a:rPr lang="tr-TR" dirty="0" smtClean="0"/>
              <a:t>Dalak </a:t>
            </a:r>
            <a:r>
              <a:rPr lang="tr-TR" dirty="0" err="1" smtClean="0"/>
              <a:t>perforasyonu</a:t>
            </a:r>
            <a:r>
              <a:rPr lang="tr-TR" dirty="0" smtClean="0"/>
              <a:t> olursa, iç kanama görülür. </a:t>
            </a:r>
          </a:p>
          <a:p>
            <a:r>
              <a:rPr lang="tr-TR" dirty="0" smtClean="0"/>
              <a:t>Kansızlık görülebilir.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Klinik Bulgular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	</a:t>
            </a:r>
            <a:r>
              <a:rPr lang="tr-TR" b="1" dirty="0" smtClean="0">
                <a:solidFill>
                  <a:srgbClr val="FFC000"/>
                </a:solidFill>
              </a:rPr>
              <a:t>Sıtmanın belirtileri, nöbetler halinde ortaya çıkar. </a:t>
            </a:r>
          </a:p>
          <a:p>
            <a:r>
              <a:rPr lang="tr-TR" dirty="0" smtClean="0"/>
              <a:t>Enfeksiyona neden olan </a:t>
            </a:r>
            <a:r>
              <a:rPr lang="tr-TR" b="1" i="1" dirty="0" err="1" smtClean="0">
                <a:solidFill>
                  <a:srgbClr val="FFC000"/>
                </a:solidFill>
              </a:rPr>
              <a:t>plazmodiumun</a:t>
            </a:r>
            <a:r>
              <a:rPr lang="tr-TR" dirty="0" smtClean="0"/>
              <a:t> türüne göre, belirtilerin şiddeti, nöbetler ve görülme zamanları değişir.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FFC000"/>
                </a:solidFill>
              </a:rPr>
              <a:t>Nöbet başlamasından bir kaç gün önce ;</a:t>
            </a:r>
          </a:p>
          <a:p>
            <a:r>
              <a:rPr lang="tr-TR" dirty="0" smtClean="0"/>
              <a:t>halsizlik,</a:t>
            </a:r>
          </a:p>
          <a:p>
            <a:r>
              <a:rPr lang="tr-TR" dirty="0" smtClean="0"/>
              <a:t>neşesizlik, </a:t>
            </a:r>
          </a:p>
          <a:p>
            <a:r>
              <a:rPr lang="tr-TR" dirty="0" smtClean="0"/>
              <a:t>iştahsızlık, </a:t>
            </a:r>
          </a:p>
          <a:p>
            <a:r>
              <a:rPr lang="tr-TR" dirty="0" smtClean="0"/>
              <a:t>baş ağrısı gibi belirtiler vardır.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3900" b="1" dirty="0" smtClean="0">
                <a:solidFill>
                  <a:srgbClr val="FFC000"/>
                </a:solidFill>
              </a:rPr>
              <a:t>Ateş; </a:t>
            </a:r>
          </a:p>
          <a:p>
            <a:r>
              <a:rPr lang="tr-TR" dirty="0" err="1" smtClean="0"/>
              <a:t>Vivax</a:t>
            </a:r>
            <a:r>
              <a:rPr lang="tr-TR" dirty="0" smtClean="0"/>
              <a:t> sıtmasında 42-48 saat</a:t>
            </a:r>
          </a:p>
          <a:p>
            <a:r>
              <a:rPr lang="tr-TR" dirty="0" err="1" smtClean="0"/>
              <a:t>Falciparum'da</a:t>
            </a:r>
            <a:r>
              <a:rPr lang="tr-TR" dirty="0" smtClean="0"/>
              <a:t> 48 saat (Tropika)</a:t>
            </a:r>
          </a:p>
          <a:p>
            <a:r>
              <a:rPr lang="tr-TR" dirty="0" smtClean="0"/>
              <a:t>Ovale sıtmasında 50 saat(</a:t>
            </a:r>
            <a:r>
              <a:rPr lang="tr-TR" dirty="0" err="1" smtClean="0"/>
              <a:t>Tersiyana</a:t>
            </a:r>
            <a:r>
              <a:rPr lang="tr-TR" dirty="0" smtClean="0"/>
              <a:t>) </a:t>
            </a:r>
          </a:p>
          <a:p>
            <a:r>
              <a:rPr lang="tr-TR" dirty="0" smtClean="0"/>
              <a:t>Malarya sıtmasında 72 saat (</a:t>
            </a:r>
            <a:r>
              <a:rPr lang="tr-TR" dirty="0" err="1" smtClean="0"/>
              <a:t>Kuartana</a:t>
            </a:r>
            <a:r>
              <a:rPr lang="tr-TR" dirty="0" smtClean="0"/>
              <a:t>) aralıklarla çıkar. </a:t>
            </a:r>
          </a:p>
          <a:p>
            <a:pPr>
              <a:buNone/>
            </a:pPr>
            <a:r>
              <a:rPr lang="tr-TR" b="1" dirty="0" smtClean="0">
                <a:solidFill>
                  <a:srgbClr val="FFC000"/>
                </a:solidFill>
              </a:rPr>
              <a:t>Ateşli nöbetler 3 dönem ile karakterizedir: </a:t>
            </a:r>
          </a:p>
          <a:p>
            <a:r>
              <a:rPr lang="tr-TR" dirty="0" smtClean="0"/>
              <a:t>Titreme hissinden şiddetli, kontrol edilemeyen sallantıya kadar varan </a:t>
            </a:r>
            <a:r>
              <a:rPr lang="tr-TR" b="1" dirty="0" smtClean="0">
                <a:solidFill>
                  <a:srgbClr val="FFC000"/>
                </a:solidFill>
              </a:rPr>
              <a:t>Soğuk Dönem </a:t>
            </a:r>
            <a:r>
              <a:rPr lang="tr-TR" dirty="0" smtClean="0"/>
              <a:t>, </a:t>
            </a:r>
          </a:p>
          <a:p>
            <a:r>
              <a:rPr lang="tr-TR" dirty="0" smtClean="0"/>
              <a:t>Yüksek ateşte oluşan </a:t>
            </a:r>
            <a:r>
              <a:rPr lang="tr-TR" b="1" dirty="0" smtClean="0">
                <a:solidFill>
                  <a:srgbClr val="FFC000"/>
                </a:solidFill>
              </a:rPr>
              <a:t>Sıcak Dönem </a:t>
            </a:r>
            <a:r>
              <a:rPr lang="tr-TR" dirty="0" smtClean="0"/>
              <a:t>ve </a:t>
            </a:r>
          </a:p>
          <a:p>
            <a:r>
              <a:rPr lang="tr-TR" dirty="0" smtClean="0"/>
              <a:t>Bütün vücutta terleme ile karakterli </a:t>
            </a:r>
            <a:r>
              <a:rPr lang="tr-TR" b="1" dirty="0" smtClean="0">
                <a:solidFill>
                  <a:srgbClr val="FFC000"/>
                </a:solidFill>
              </a:rPr>
              <a:t>Terleme Dönemi.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C000"/>
                </a:solidFill>
              </a:rPr>
              <a:t>Sıtma hastalığının seyrinde 2 devre vardır </a:t>
            </a:r>
            <a:endParaRPr lang="tr-TR" sz="3600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Nöbetler arası </a:t>
            </a:r>
            <a:r>
              <a:rPr lang="tr-TR" dirty="0" smtClean="0">
                <a:solidFill>
                  <a:srgbClr val="FFC000"/>
                </a:solidFill>
              </a:rPr>
              <a:t>ateşsiz devre, </a:t>
            </a:r>
          </a:p>
          <a:p>
            <a:r>
              <a:rPr lang="tr-TR" dirty="0" err="1" smtClean="0"/>
              <a:t>Şizontların</a:t>
            </a:r>
            <a:r>
              <a:rPr lang="tr-TR" dirty="0" smtClean="0"/>
              <a:t> kana dökülmesi ve eritrosite girinceye kadar süren </a:t>
            </a:r>
            <a:r>
              <a:rPr lang="tr-TR" dirty="0" smtClean="0">
                <a:solidFill>
                  <a:srgbClr val="FFC000"/>
                </a:solidFill>
              </a:rPr>
              <a:t>ateşli devre.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4525963"/>
          </a:xfrm>
        </p:spPr>
        <p:txBody>
          <a:bodyPr/>
          <a:lstStyle/>
          <a:p>
            <a:r>
              <a:rPr lang="tr-TR" dirty="0" smtClean="0"/>
              <a:t>Sıtmadan önce görülen baş ağrısı, nöbet boyunca da devam eder. </a:t>
            </a:r>
          </a:p>
          <a:p>
            <a:r>
              <a:rPr lang="tr-TR" dirty="0" smtClean="0"/>
              <a:t>Nabız yükselir ve </a:t>
            </a:r>
          </a:p>
          <a:p>
            <a:r>
              <a:rPr lang="tr-TR" dirty="0" smtClean="0"/>
              <a:t>Hastada sinirlilik görülür. </a:t>
            </a:r>
          </a:p>
          <a:p>
            <a:r>
              <a:rPr lang="tr-TR" dirty="0" smtClean="0"/>
              <a:t>Sırt ve bacak ağrıları devam  eder.</a:t>
            </a:r>
          </a:p>
          <a:p>
            <a:r>
              <a:rPr lang="tr-TR" dirty="0" smtClean="0"/>
              <a:t>Ayrıca hasta, solunum güçlüğü çekebilir.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571480"/>
            <a:ext cx="8712968" cy="555468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3900" b="1" dirty="0" err="1" smtClean="0">
                <a:solidFill>
                  <a:srgbClr val="FFC000"/>
                </a:solidFill>
              </a:rPr>
              <a:t>Laboratuvar</a:t>
            </a:r>
            <a:r>
              <a:rPr lang="tr-TR" sz="3900" b="1" dirty="0" smtClean="0">
                <a:solidFill>
                  <a:srgbClr val="FFC000"/>
                </a:solidFill>
              </a:rPr>
              <a:t> bulguları:</a:t>
            </a:r>
          </a:p>
          <a:p>
            <a:r>
              <a:rPr lang="tr-TR" dirty="0" smtClean="0"/>
              <a:t>Kan yayması ile kalın damla preparatlarının incelenmesi gerekir. </a:t>
            </a:r>
          </a:p>
          <a:p>
            <a:r>
              <a:rPr lang="tr-TR" dirty="0" smtClean="0"/>
              <a:t>Malarya tanısı ancak </a:t>
            </a:r>
            <a:r>
              <a:rPr lang="tr-TR" dirty="0" err="1" smtClean="0"/>
              <a:t>Plasmodiumların</a:t>
            </a:r>
            <a:r>
              <a:rPr lang="tr-TR" dirty="0" smtClean="0"/>
              <a:t> görülmesi ile konulur. </a:t>
            </a:r>
          </a:p>
          <a:p>
            <a:r>
              <a:rPr lang="tr-TR" dirty="0" smtClean="0"/>
              <a:t>Sıtmada tipik olarak </a:t>
            </a:r>
            <a:r>
              <a:rPr lang="tr-TR" dirty="0" err="1" smtClean="0"/>
              <a:t>hemolizin</a:t>
            </a:r>
            <a:r>
              <a:rPr lang="tr-TR" dirty="0" smtClean="0"/>
              <a:t> şiddetini gösteren anormal </a:t>
            </a:r>
            <a:r>
              <a:rPr lang="tr-TR" dirty="0" err="1" smtClean="0"/>
              <a:t>laboratuvar</a:t>
            </a:r>
            <a:r>
              <a:rPr lang="tr-TR" dirty="0" smtClean="0"/>
              <a:t> bulgular gözlenir. </a:t>
            </a:r>
          </a:p>
          <a:p>
            <a:r>
              <a:rPr lang="tr-TR" dirty="0" err="1" smtClean="0"/>
              <a:t>Normokrom</a:t>
            </a:r>
            <a:r>
              <a:rPr lang="tr-TR" dirty="0" smtClean="0"/>
              <a:t> </a:t>
            </a:r>
            <a:r>
              <a:rPr lang="tr-TR" dirty="0" err="1" smtClean="0"/>
              <a:t>normositer</a:t>
            </a:r>
            <a:r>
              <a:rPr lang="tr-TR" dirty="0" smtClean="0"/>
              <a:t> anemi, </a:t>
            </a:r>
          </a:p>
          <a:p>
            <a:r>
              <a:rPr lang="tr-TR" dirty="0" smtClean="0"/>
              <a:t>Azalmış </a:t>
            </a:r>
            <a:r>
              <a:rPr lang="tr-TR" dirty="0" err="1" smtClean="0"/>
              <a:t>nötrofil</a:t>
            </a:r>
            <a:r>
              <a:rPr lang="tr-TR" dirty="0" smtClean="0"/>
              <a:t> sayısı, </a:t>
            </a:r>
          </a:p>
          <a:p>
            <a:r>
              <a:rPr lang="tr-TR" dirty="0" err="1" smtClean="0"/>
              <a:t>Monositoz</a:t>
            </a:r>
            <a:r>
              <a:rPr lang="tr-TR" dirty="0" smtClean="0"/>
              <a:t> ve </a:t>
            </a:r>
          </a:p>
          <a:p>
            <a:r>
              <a:rPr lang="tr-TR" dirty="0" err="1" smtClean="0"/>
              <a:t>Trombositopeni</a:t>
            </a:r>
            <a:r>
              <a:rPr lang="tr-TR" dirty="0" smtClean="0"/>
              <a:t> başlıca bulgulardır. 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r>
              <a:rPr lang="tr-TR" sz="3600" b="1" dirty="0" smtClean="0">
                <a:solidFill>
                  <a:srgbClr val="FFC000"/>
                </a:solidFill>
              </a:rPr>
              <a:t>Tanı: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Tipik ateş nöbetleri nedeniyle klinik olarak şüphelenildiğinde mutlaka </a:t>
            </a:r>
            <a:r>
              <a:rPr lang="tr-TR" dirty="0" smtClean="0">
                <a:solidFill>
                  <a:srgbClr val="FFC000"/>
                </a:solidFill>
              </a:rPr>
              <a:t>kanda parazitlerin </a:t>
            </a:r>
            <a:r>
              <a:rPr lang="tr-TR" dirty="0" smtClean="0"/>
              <a:t>gösterilmesi ile konmalıdır. 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Özellikle yaygın olduğu bölgelerde ya da bu bölgelere seyahat öyküsü olması da tanıyı akla getirir.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C000"/>
                </a:solidFill>
              </a:rPr>
              <a:t>Komplikasyonlar</a:t>
            </a:r>
            <a:endParaRPr lang="tr-TR" sz="3600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P. </a:t>
            </a:r>
            <a:r>
              <a:rPr lang="tr-TR" dirty="0" err="1" smtClean="0"/>
              <a:t>falciparum</a:t>
            </a:r>
            <a:r>
              <a:rPr lang="tr-TR" dirty="0" smtClean="0"/>
              <a:t> sıtmasında </a:t>
            </a:r>
            <a:r>
              <a:rPr lang="tr-TR" dirty="0" err="1" smtClean="0"/>
              <a:t>serebral</a:t>
            </a:r>
            <a:r>
              <a:rPr lang="tr-TR" dirty="0" smtClean="0"/>
              <a:t> malarya  </a:t>
            </a:r>
          </a:p>
          <a:p>
            <a:r>
              <a:rPr lang="tr-TR" dirty="0" smtClean="0"/>
              <a:t>şok akciğeri benzer tablo </a:t>
            </a:r>
          </a:p>
          <a:p>
            <a:r>
              <a:rPr lang="tr-TR" dirty="0" smtClean="0"/>
              <a:t>kolera sendromu gibi</a:t>
            </a:r>
          </a:p>
          <a:p>
            <a:r>
              <a:rPr lang="tr-TR" dirty="0" smtClean="0"/>
              <a:t>Sıtma nöbetleri sırasında dudaklarda </a:t>
            </a:r>
            <a:r>
              <a:rPr lang="tr-TR" b="1" dirty="0" err="1" smtClean="0">
                <a:solidFill>
                  <a:srgbClr val="FFC000"/>
                </a:solidFill>
              </a:rPr>
              <a:t>herpes</a:t>
            </a:r>
            <a:r>
              <a:rPr lang="tr-TR" b="1" dirty="0" smtClean="0">
                <a:solidFill>
                  <a:srgbClr val="FFC000"/>
                </a:solidFill>
              </a:rPr>
              <a:t> </a:t>
            </a:r>
            <a:r>
              <a:rPr lang="tr-TR" b="1" dirty="0" err="1" smtClean="0">
                <a:solidFill>
                  <a:srgbClr val="FFC000"/>
                </a:solidFill>
              </a:rPr>
              <a:t>simplex</a:t>
            </a:r>
            <a:r>
              <a:rPr lang="tr-TR" b="1" dirty="0" smtClean="0">
                <a:solidFill>
                  <a:srgbClr val="FFC000"/>
                </a:solidFill>
              </a:rPr>
              <a:t> </a:t>
            </a:r>
            <a:r>
              <a:rPr lang="tr-TR" b="1" dirty="0" err="1" smtClean="0">
                <a:solidFill>
                  <a:srgbClr val="FFC000"/>
                </a:solidFill>
              </a:rPr>
              <a:t>enf</a:t>
            </a:r>
            <a:r>
              <a:rPr lang="tr-TR" b="1" dirty="0" smtClean="0">
                <a:solidFill>
                  <a:srgbClr val="FFC000"/>
                </a:solidFill>
              </a:rPr>
              <a:t>. </a:t>
            </a:r>
            <a:r>
              <a:rPr lang="tr-TR" dirty="0" smtClean="0"/>
              <a:t>çıkabilir.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Sıtma (Malarya)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Dişi </a:t>
            </a:r>
            <a:r>
              <a:rPr lang="tr-TR" b="1" i="1" dirty="0" smtClean="0">
                <a:solidFill>
                  <a:srgbClr val="FFC000"/>
                </a:solidFill>
              </a:rPr>
              <a:t>anofel</a:t>
            </a:r>
            <a:r>
              <a:rPr lang="tr-TR" dirty="0" smtClean="0"/>
              <a:t> cinsi sivrisineklerde bulunan parazitlerin, insanları ısırmasıyla meydana gelen, nöbetler halinde ateş ve titremeye neden olan, yaygın bir hastalıktır.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C000"/>
                </a:solidFill>
              </a:rPr>
              <a:t>Tedavi</a:t>
            </a:r>
            <a:endParaRPr lang="tr-TR" sz="4000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Tanı konulduğunda hastaların tedavisi ücretsiz verilen ilaçlarla ilgili kurumlar tarafından yapılır.</a:t>
            </a:r>
          </a:p>
          <a:p>
            <a:r>
              <a:rPr lang="tr-TR" dirty="0" smtClean="0"/>
              <a:t>Sıtma savaş dispanseri, sağlık ocakları, sıtma personelleri ücretsiz olarak tedavi etmektedir.  </a:t>
            </a:r>
          </a:p>
          <a:p>
            <a:r>
              <a:rPr lang="tr-TR" dirty="0" err="1" smtClean="0"/>
              <a:t>Şizontlara</a:t>
            </a:r>
            <a:r>
              <a:rPr lang="tr-TR" dirty="0" smtClean="0"/>
              <a:t> ve </a:t>
            </a:r>
            <a:r>
              <a:rPr lang="tr-TR" dirty="0" err="1" smtClean="0"/>
              <a:t>gametositlere</a:t>
            </a:r>
            <a:r>
              <a:rPr lang="tr-TR" dirty="0" smtClean="0"/>
              <a:t> etkili </a:t>
            </a:r>
            <a:r>
              <a:rPr lang="tr-TR" b="1" dirty="0" err="1" smtClean="0">
                <a:solidFill>
                  <a:srgbClr val="FFC000"/>
                </a:solidFill>
              </a:rPr>
              <a:t>kolorokin</a:t>
            </a:r>
            <a:r>
              <a:rPr lang="tr-TR" dirty="0" smtClean="0"/>
              <a:t> ve </a:t>
            </a:r>
            <a:r>
              <a:rPr lang="tr-TR" dirty="0" err="1" smtClean="0"/>
              <a:t>ekzoeritrositer</a:t>
            </a:r>
            <a:r>
              <a:rPr lang="tr-TR" dirty="0" smtClean="0"/>
              <a:t> şekillere etkili </a:t>
            </a:r>
            <a:r>
              <a:rPr lang="tr-TR" b="1" dirty="0" err="1" smtClean="0">
                <a:solidFill>
                  <a:srgbClr val="FFC000"/>
                </a:solidFill>
              </a:rPr>
              <a:t>primakin</a:t>
            </a:r>
            <a:r>
              <a:rPr lang="tr-TR" b="1" dirty="0" smtClean="0"/>
              <a:t> </a:t>
            </a:r>
            <a:r>
              <a:rPr lang="tr-TR" dirty="0" smtClean="0"/>
              <a:t>kombine olarak verilir. </a:t>
            </a:r>
          </a:p>
          <a:p>
            <a:r>
              <a:rPr lang="tr-TR" dirty="0" err="1" smtClean="0"/>
              <a:t>Klorokine</a:t>
            </a:r>
            <a:r>
              <a:rPr lang="tr-TR" dirty="0" smtClean="0"/>
              <a:t> dirençli </a:t>
            </a:r>
            <a:r>
              <a:rPr lang="tr-TR" b="1" dirty="0" smtClean="0"/>
              <a:t>P. </a:t>
            </a:r>
            <a:r>
              <a:rPr lang="tr-TR" b="1" dirty="0" err="1" smtClean="0"/>
              <a:t>falciparum</a:t>
            </a:r>
            <a:r>
              <a:rPr lang="tr-TR" b="1" dirty="0" smtClean="0"/>
              <a:t> </a:t>
            </a:r>
            <a:r>
              <a:rPr lang="tr-TR" dirty="0" smtClean="0"/>
              <a:t>sıtmasında </a:t>
            </a:r>
            <a:r>
              <a:rPr lang="tr-TR" b="1" dirty="0" err="1" smtClean="0">
                <a:solidFill>
                  <a:srgbClr val="FFC000"/>
                </a:solidFill>
              </a:rPr>
              <a:t>meflokin</a:t>
            </a:r>
            <a:r>
              <a:rPr lang="tr-TR" b="1" dirty="0" smtClean="0">
                <a:solidFill>
                  <a:srgbClr val="FFC000"/>
                </a:solidFill>
              </a:rPr>
              <a:t> </a:t>
            </a:r>
            <a:r>
              <a:rPr lang="tr-TR" dirty="0" smtClean="0"/>
              <a:t>verilir. </a:t>
            </a:r>
          </a:p>
          <a:p>
            <a:pPr>
              <a:lnSpc>
                <a:spcPct val="120000"/>
              </a:lnSpc>
              <a:buNone/>
            </a:pPr>
            <a:r>
              <a:rPr lang="tr-TR" sz="4000" b="1" dirty="0" err="1" smtClean="0">
                <a:solidFill>
                  <a:srgbClr val="FFC000"/>
                </a:solidFill>
              </a:rPr>
              <a:t>Semptomatik</a:t>
            </a:r>
            <a:r>
              <a:rPr lang="tr-TR" sz="4000" b="1" dirty="0" smtClean="0">
                <a:solidFill>
                  <a:srgbClr val="FFC000"/>
                </a:solidFill>
              </a:rPr>
              <a:t> tedavide: </a:t>
            </a:r>
          </a:p>
          <a:p>
            <a:pPr>
              <a:lnSpc>
                <a:spcPct val="120000"/>
              </a:lnSpc>
            </a:pPr>
            <a:r>
              <a:rPr lang="tr-TR" dirty="0" smtClean="0"/>
              <a:t>Yatak istirahatı</a:t>
            </a:r>
          </a:p>
          <a:p>
            <a:pPr>
              <a:lnSpc>
                <a:spcPct val="120000"/>
              </a:lnSpc>
            </a:pPr>
            <a:r>
              <a:rPr lang="tr-TR" dirty="0" smtClean="0"/>
              <a:t>Direnci arttıracak besinler.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Korunma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Hastalığı geçirenlerde </a:t>
            </a:r>
            <a:r>
              <a:rPr lang="tr-TR" b="1" dirty="0" smtClean="0">
                <a:solidFill>
                  <a:srgbClr val="FFC000"/>
                </a:solidFill>
              </a:rPr>
              <a:t>türe özgü </a:t>
            </a:r>
            <a:r>
              <a:rPr lang="tr-TR" dirty="0" smtClean="0"/>
              <a:t>bağışıklık kalabilir. </a:t>
            </a:r>
          </a:p>
          <a:p>
            <a:r>
              <a:rPr lang="tr-TR" dirty="0" smtClean="0"/>
              <a:t>Korunma için sıtmanın endemik olduğu bölgelere gideceklere </a:t>
            </a:r>
            <a:r>
              <a:rPr lang="tr-TR" b="1" dirty="0" err="1" smtClean="0">
                <a:solidFill>
                  <a:srgbClr val="FFC000"/>
                </a:solidFill>
              </a:rPr>
              <a:t>kemoprofilaksi</a:t>
            </a:r>
            <a:r>
              <a:rPr lang="tr-TR" dirty="0" smtClean="0">
                <a:solidFill>
                  <a:srgbClr val="FFC000"/>
                </a:solidFill>
              </a:rPr>
              <a:t> </a:t>
            </a:r>
            <a:r>
              <a:rPr lang="tr-TR" dirty="0" smtClean="0"/>
              <a:t>yararlıdır (</a:t>
            </a:r>
            <a:r>
              <a:rPr lang="tr-TR" dirty="0" err="1" smtClean="0"/>
              <a:t>Klorokin</a:t>
            </a:r>
            <a:r>
              <a:rPr lang="tr-TR" dirty="0" smtClean="0"/>
              <a:t> ve </a:t>
            </a:r>
            <a:r>
              <a:rPr lang="tr-TR" dirty="0" err="1" smtClean="0"/>
              <a:t>primetamin</a:t>
            </a:r>
            <a:r>
              <a:rPr lang="tr-TR" dirty="0" smtClean="0"/>
              <a:t> kombinasyonu).</a:t>
            </a:r>
          </a:p>
          <a:p>
            <a:r>
              <a:rPr lang="tr-TR" dirty="0" err="1" smtClean="0"/>
              <a:t>Plasmodiumların</a:t>
            </a:r>
            <a:r>
              <a:rPr lang="tr-TR" dirty="0" smtClean="0"/>
              <a:t> çeşitli formlarına karşı etkili bir </a:t>
            </a:r>
            <a:r>
              <a:rPr lang="tr-TR" b="1" dirty="0" smtClean="0">
                <a:solidFill>
                  <a:srgbClr val="FFC000"/>
                </a:solidFill>
              </a:rPr>
              <a:t>aşı</a:t>
            </a:r>
            <a:r>
              <a:rPr lang="tr-TR" dirty="0" smtClean="0">
                <a:solidFill>
                  <a:srgbClr val="FFC000"/>
                </a:solidFill>
              </a:rPr>
              <a:t> </a:t>
            </a:r>
            <a:r>
              <a:rPr lang="tr-TR" dirty="0" smtClean="0"/>
              <a:t>elde edilmesi çalışmaları </a:t>
            </a:r>
            <a:r>
              <a:rPr lang="tr-TR" u="sng" dirty="0" smtClean="0"/>
              <a:t>halen sürmektedir.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tr-TR" dirty="0" smtClean="0"/>
              <a:t>Sıtma ile savaşın bir başka yanı da vektör olan </a:t>
            </a:r>
            <a:r>
              <a:rPr lang="tr-TR" b="1" dirty="0" smtClean="0">
                <a:solidFill>
                  <a:srgbClr val="FFC000"/>
                </a:solidFill>
              </a:rPr>
              <a:t>anofel ile savaştır</a:t>
            </a:r>
            <a:r>
              <a:rPr lang="tr-TR" dirty="0" smtClean="0"/>
              <a:t>.  </a:t>
            </a:r>
          </a:p>
          <a:p>
            <a:r>
              <a:rPr lang="tr-TR" dirty="0" smtClean="0"/>
              <a:t>Özellikle bataklıkların kurutulması gibi çalışmalar sıtmanın önlenmesinde son derece yararlıdır. </a:t>
            </a:r>
          </a:p>
          <a:p>
            <a:r>
              <a:rPr lang="tr-TR" dirty="0" smtClean="0"/>
              <a:t>Yapılan tarımla ilgili olarak özellikle çeltik tarlaları olan ya da durgun suların bulunduğu yerlerde sıtma mücadelesi yapılması gereklidir.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b="1" dirty="0" smtClean="0">
                <a:solidFill>
                  <a:srgbClr val="FFC000"/>
                </a:solidFill>
              </a:rPr>
              <a:t>DİKKAT!!</a:t>
            </a:r>
          </a:p>
          <a:p>
            <a:pPr>
              <a:buNone/>
            </a:pPr>
            <a:r>
              <a:rPr lang="tr-TR" dirty="0" smtClean="0"/>
              <a:t>		Baraj gölleri ya da küçük sulama göletleri çok amaçlı olarak oluşturulurken hiç beklenmedik şekilde sıtma olgularının ortaya çıktığı daha önceki yıllarda görülmüştür.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620713"/>
            <a:ext cx="7702550" cy="2447925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chemeClr val="accent2"/>
                </a:solidFill>
              </a:rPr>
              <a:t>CANDIDA </a:t>
            </a:r>
            <a:br>
              <a:rPr lang="tr-TR" smtClean="0">
                <a:solidFill>
                  <a:schemeClr val="accent2"/>
                </a:solidFill>
              </a:rPr>
            </a:br>
            <a:r>
              <a:rPr lang="tr-TR" smtClean="0">
                <a:solidFill>
                  <a:schemeClr val="accent2"/>
                </a:solidFill>
              </a:rPr>
              <a:t>(VAGİNAL MANTAR ENFEKSİYONU)</a:t>
            </a:r>
          </a:p>
        </p:txBody>
      </p:sp>
      <p:pic>
        <p:nvPicPr>
          <p:cNvPr id="2051" name="Picture 8" descr="http://otizm.files.wordpress.com/2009/03/barsa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3000375"/>
            <a:ext cx="5910262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828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>
                <a:latin typeface="Bodoni MT" pitchFamily="18" charset="0"/>
              </a:rPr>
              <a:t>ETYOLOJİ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44925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chemeClr val="accent2"/>
                </a:solidFill>
              </a:rPr>
              <a:t>En sık görülen Candida vajiniti etkeni C.albicansdır (%90). </a:t>
            </a:r>
          </a:p>
          <a:p>
            <a:pPr eaLnBrk="1" hangingPunct="1"/>
            <a:r>
              <a:rPr lang="tr-TR" smtClean="0">
                <a:solidFill>
                  <a:schemeClr val="accent2"/>
                </a:solidFill>
              </a:rPr>
              <a:t>Normalde ağız, boğaz, barsaklar, vagina ve cilt florasında bulunurlar. </a:t>
            </a:r>
          </a:p>
          <a:p>
            <a:pPr eaLnBrk="1" hangingPunct="1"/>
            <a:r>
              <a:rPr lang="tr-TR" smtClean="0">
                <a:solidFill>
                  <a:schemeClr val="accent2"/>
                </a:solidFill>
              </a:rPr>
              <a:t>Daha az olarak C.tropicalis ve C.glabrata da etken olabilir.</a:t>
            </a:r>
            <a:br>
              <a:rPr lang="tr-TR" smtClean="0">
                <a:solidFill>
                  <a:schemeClr val="accent2"/>
                </a:solidFill>
              </a:rPr>
            </a:b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3076" name="AutoShape 12" descr="data:image/jpg;base64,/9j/4AAQSkZJRgABAQAAAQABAAD/2wBDAAkGBwgHBgkIBwgKCgkLDRYPDQwMDRsUFRAWIB0iIiAdHx8kKDQsJCYxJx8fLT0tMTU3Ojo6Iys/RD84QzQ5Ojf/2wBDAQoKCg0MDRoPDxo3JR8lNzc3Nzc3Nzc3Nzc3Nzc3Nzc3Nzc3Nzc3Nzc3Nzc3Nzc3Nzc3Nzc3Nzc3Nzc3Nzc3Nzf/wAARCABeAGYDASIAAhEBAxEB/8QAHAAAAgIDAQEAAAAAAAAAAAAABQYDBAACBwEI/8QAOhAAAgECBQIFAQUGBQUAAAAAAQIDBBEABRIhMUFRBhMiYXGBFCMyQpEVobHB0eEHJFLw8RYlM3KC/8QAGQEAAwEBAQAAAAAAAAAAAAAAAQIDBAUA/8QAJBEAAgICAgICAgMAAAAAAAAAAAECEQMhBBIiMRNBQlFhocH/2gAMAwEAAhEDEQA/AOIAG+25wz+GchWqqQ1R5bEC/lX47Fv6YF0NGA6EspJ35x0Tw3ln2amSaljWZZDdh5vQdj/XByPx0asGJXchUz3Lkp5VeNSLtZiBz/fDHSstDky1MzL6Y+guD0GLviLLY8wWOOmdPNLFigYMVt7A+43xRpmSWNstmnikSn/EhjIIPS17g77H+2Iq3HZuUUno1zuR2ySBJ6cmeQA+kAjjn+eN6RVp8kqI2kaqHlgfj9IvxY9SO39cQ57HNI9PTrGzSPdFDJpYn208/Fhj2hdjBQPUTKJI6nSPMNljG4KsOt7DfDfQ1Voq53RQ0MFN6ojUGPQ6xjSQe+3Pbf27YI5IaKemMUTw+aFAaKqivYdbf29sT5xatoXhp4ld4mJZwoHl23IBNhbcdf4YD+HJZ/2g8hjSrIUrLG9gSDte/Xphl6sV1dB/JqXK4Kx0aSGYE6o2ZSQwsOD839PO2BWcChlmV6QNGGH3qPyrX3+na2HKDLqSt8PstSqQgH7oFyQjDa1zuDgD4cSlGbCKski8mSxHmKLXBuDvx/fAcqReGNO2Uhlbx0yx1sPlq4BIljIBB3Bt2wp+IvDE2X2qKdS0LXbTYkoO/uPfH0FmM5rKtKqgpVqKWEMjMEBXUed+drfGA+Zpl3/T0kU0Kis1fd7XHa49sFeOwTxx5MEuu/4/0+cvfffGYdM78K+dVF6B44ibFk/KduR2+MZhvkic3JwORCTj1sqZVlzirjppwUExCiUji/b3wyxZXUZTmMMuVspYq2pZSQpUb3JxdpjSrS+XVaSAoIDgEavY2uT2GPJM3b/LF4p1p2vEIfJAd37qo3txc4BSPo1WSSsljrapnSZ1IXydkUKeCeTzfsfpgVnEKu6zosf2lN1kEwUub8Di1upvi1mtVT0Sh3eWJ1UiOFbktc3It22F79b4XqqtWqk82SIqn4rmwYjoFvx7d9zj1D/Ilos1Wcu9bpmutoypsWBANvTybDb5xSoa5VkeBowqsQdFwFWxuCDzt84GVMjNKGP5uFDX0jFNnIbn64KiiTzNMeP2rNKyeRUpTwxbsrNy/wAEbdsXMuQzoQJIYZtZaCdAFa9txcbG/Yi+FfLalc1K0ldLEsii8VVIbOtvyk9R7HBWiqqmOoeir4GlmiJfWmkkW/NY899ub4Vqi0J3s6Bk81TFBLSzQxV2v0tARvLtsb9wL3Fulxg34bnoHmnp3p2WpkbTdRqJQC25HTYg4Q6XPsvWURshgeTTIbEgBgRw35Tb9MPdCrQSyZgqlGgN2jZg5mBHKsOh9JtvxibNL8o69j63lU1NaJVWNFso4AH8sIOaQJLM0ioBZmvbgb9MFZ85kzWmMQjWEkgKNXtjVKUPC26lmuT2PtijVoXiQfHfafsUzlhkFwmqx6D2xmGGhkhgklSp1L2AFxjMTUEdGfKnfo5t4Qlauian+0tFW21xyO1wfYLxYfwx7WUFRPPJW5hUyQyROFiFNKbRnqdx6b9/r0wuZPO9LLFLE5WRPwAbX9jvwfnDHSeM6enEozOhZ21eladbahzYljcdB8Ye2jjdaFjNAsMbUqzswZw7B2u7bWAv19vrgHK/k1H4FkRGINiQre1+w4w0ZrmGVzR1kkUaCaomUxoFIVVuCbE+w/f0woyMwXZvSxJsN8OnaM09PRNNU/bpZJJykZIFgq2H6YgsujUTdgbcbHET26HGxkvGo6D+OCSs8BvfuTgtlc9LHJJDmCPJGUsh1kCNv9VuuBSrYXO3ziYLxtc374DKQbTDNPMq1CfeeWNY9en8O/Nvjpjrnh2rySsVqeeq0xwoovFIRHc/nUcWvyOl+2OXRpHFQU9Ut9CMpKvsSG53+b4dfCtLQ0tFIzQSW8xSXUhiwsdKkcm5xGf0dHG+yOmNka01NIYXLx3VkJIufnbEa1CrAY2Jte+69u/bGZSKapoj+xo5YotvMpnBUpfjSOg5498Ry0swqhdiVtZkYbjFk6Whcb7NrI9/2CaxHnIdY3YXsCBtjMMNHogpWp3ZYiJNQJPIOMwOieyr5koulE+co2Xy9iNl+mK9QjxhJWjsGYgHvbByo8N5hHURwwCGdiLjS4DJ7Mp3HIxdloquioDFUR0dVHE59RYqYTcEr7E9m+m+FT2Ql5R0KE0FTIqJOJESNbqGFgEO9x825xUlRJFiWFbycED8/vhlzbL3dTJDEDpDPJIt1BvwADsRt0O/zfCzKG1iWEFd7XHF/bFEY5qimQeDzi1R+VqIlTUemISLk32xvEQpuRcdseJxVMICn8w6DZieGJ4GJ46AMxCFgq8kkEYq08yiVWtpQCzDnYYYacrJAphQBC2wIsfrhGzVBJkNLVsQab0+UyWS6fO4Bww5ZI9PQ01JHGypUSeuMi9mUdPbrirl+TnMa5VI0jUGBt0HT2GGrLfC32qoZpI9E0D6QTc8dQOP+cTlJGnGmtjp4HjraTK0nqZmWCRFY6/UdXfjYHDHJRwzVZldhfQAbjj/AH0xpklJJS0gj9KwaR5carYoeu/UX47Y3qYZEhMmssFJLLfge3bFY6SMM8jllbWgJnHkBoxC5cAEEh97jvjMX6/JBUxr5AjO97upB4/1cnGYDs14uVjjFJs5nl2X5JUVUUH2mRsysA6vIyuNuA/JHtfFevp6XL1pquqaqSKKdkBmuWI3t8gdB7/rcnzzKYKaagly2OeoVVAlTY3tyW5DA9u2BlRSR55RmUV0tZXQoVWhqnbURvZoytrn/wBtr2BxNXY8E+ttC1mdHDOglFcPLmv5EcIsFN/wsp4P+7nA6pooo3WIU8RcjYE3LC3Tr9MEXoK7I65JamilikY7CVAFkHWx3HHbjBufLFqMwhqJKeaOk8stGSxSSNtjvfn26Ydyon8fbZzutp41LOjMATsjfiH164ggiMhtdQPc/wBAcOme0eWVdEZqSrcVULaGp5guqT3UoLW+b4Wo6R13sf1wVK0RlgaZHDTHWFDBmPGjfDXl0ccdIJJNUkcX/kcEAkdeeN+MB6GJoaiKVRqKuCSLX/fh3oanKDDU06wAwX81RIAryEb2253A9tuMJJmjFiSDnhenqB5VSsSIkt2RZLFgOhv/ACt1wfopaWGqdp6jSxlYBTsGva1u+Eeeumes/wC1TTUsC7nU2ksR7cDmwGGWgoxnlAtS1QQ0aW+9W7bbkk/vGJuOy7hq2dJownkDym1IRsdV8evCZFdXlk3NwVOkr7C2KHhmNYsmpkR2YBb3YWO5v/PBXGiK0caaqbRA7pTRoJZCRa2puSe+MwJ8XkDL4iYFmHnDZk1W2OMwQxxqSts+dMmz0VjeVVsBUNw521/3wxUFNVz1C/s9CXjs1zIIylzbkkb45eDY3HTDx4F8USU9T5NTAal5F0I/mtGR3uV3468/xwsoGvBypdelWx/zDIc9rCn7UpayqZksqiYIVa1wwW9jxuLDj2xSznIvFVZSxQTRy1EACqFdUjZDtYFb83IAa+/1x7Dn0PnRMuS0pkEtwWmcgNdjf9WP7rHbD3ReHqKsyyOoWjh+0EKVDyNpFtVtwLjdidtuNtsLqxp5M8Fbijlg8E58siK+VzBrXETyKC3fg3+uPZvBmbrqByySLT6mRpEso36lr9Dz2PbDRmU1Nl0VNVJlFI8VlXS0r3Vo7Lbsy+kdr9RilB4ljghdYMrjUu0TMTUOblNWnntcn5tj2hoy5ElaigPS+D87kt9my95RcAuroVF9+jdiMWG8KZ7ThnbLJVUjSWkZBseN79cMeUZlUVFO86ZfSmETRsQ9RIX1AFAbkG/PX5FiBbWqSlpMuBXLIDEh0sBM4JsLc/8Azse31BFr9jKfIX4oDw+Gc8ldguWyER+llBU2P67HBJssqcmSEzecBKo0vE/3Z6kWN+h+MNMXh/LpEWoakGh/XYSsD67A7Wt0H/O+FrMnjV3ovIWIByxaN2OogBQd+NlH98C4sfj5ss5pSSocfCOaRTQSU15AY22D7kDthlBBG1z9N8c4ySpEdM1TG8yTF9CEEb8fi9txhE8f/wCJFdNG+R5WrUka3SqqL/eSk7lVt+Fd9+p9uMVjdGbm4VGblH0OPj7/ABbpsmqxQZHDBX1Ebf5iSRiYlP8ApGk7nueB79Mx8+u1rW4+MZh6Oef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971550" cy="895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84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tr-TR" sz="3200" b="1" smtClean="0">
                <a:latin typeface="Bodoni MT" pitchFamily="18" charset="0"/>
              </a:rPr>
              <a:t>EPİDEMİYOLOJİ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713788" cy="5832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800" smtClean="0">
                <a:solidFill>
                  <a:srgbClr val="FF0000"/>
                </a:solidFill>
              </a:rPr>
              <a:t>Kandidoz; 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-diyabetiklerde, 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-antibiyotik, kortikosteroid ya da oral kontraseptif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kullananlarda, 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-uzun süreli damar içi katater kullananlar ve 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-gebelerde daha sık görülür. 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Hücresel immünite kusuru olanlarda ise yaygın olarak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kronik mukokutanöz kandidoz oluşur.</a:t>
            </a:r>
            <a:br>
              <a:rPr lang="tr-TR" sz="2400" smtClean="0">
                <a:solidFill>
                  <a:schemeClr val="accent2"/>
                </a:solidFill>
              </a:rPr>
            </a:br>
            <a:endParaRPr lang="tr-TR" sz="24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Fırsatçı patojendirler ve genellikle endojen infeksiyonlara yol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açarlar. 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Ekzojen infeksiyon daha nadir olduğu için cinsel temasla</a:t>
            </a:r>
          </a:p>
          <a:p>
            <a:pPr eaLnBrk="1" hangingPunct="1">
              <a:buFontTx/>
              <a:buNone/>
            </a:pPr>
            <a:r>
              <a:rPr lang="tr-TR" sz="2400" smtClean="0">
                <a:solidFill>
                  <a:schemeClr val="accent2"/>
                </a:solidFill>
              </a:rPr>
              <a:t>bulaşan hastalık olarak </a:t>
            </a:r>
            <a:r>
              <a:rPr lang="tr-TR" sz="2400" smtClean="0">
                <a:solidFill>
                  <a:srgbClr val="FF0000"/>
                </a:solidFill>
              </a:rPr>
              <a:t>kabul edilmeme eğilimi </a:t>
            </a:r>
            <a:r>
              <a:rPr lang="tr-TR" sz="2400" smtClean="0">
                <a:solidFill>
                  <a:schemeClr val="accent2"/>
                </a:solidFill>
              </a:rPr>
              <a:t>vardır.</a:t>
            </a:r>
            <a:br>
              <a:rPr lang="tr-TR" sz="2400" smtClean="0">
                <a:solidFill>
                  <a:schemeClr val="accent2"/>
                </a:solidFill>
              </a:rPr>
            </a:br>
            <a:r>
              <a:rPr lang="tr-TR" sz="2400" smtClean="0">
                <a:solidFill>
                  <a:schemeClr val="accent2"/>
                </a:solidFill>
              </a:rPr>
              <a:t/>
            </a:r>
            <a:br>
              <a:rPr lang="tr-TR" sz="2400" smtClean="0">
                <a:solidFill>
                  <a:schemeClr val="accent2"/>
                </a:solidFill>
              </a:rPr>
            </a:br>
            <a:r>
              <a:rPr lang="tr-TR" sz="2400" smtClean="0"/>
              <a:t/>
            </a:r>
            <a:br>
              <a:rPr lang="tr-TR" sz="2400" smtClean="0"/>
            </a:br>
            <a:endParaRPr lang="tr-TR" sz="2400" smtClean="0"/>
          </a:p>
        </p:txBody>
      </p:sp>
    </p:spTree>
    <p:extLst>
      <p:ext uri="{BB962C8B-B14F-4D97-AF65-F5344CB8AC3E}">
        <p14:creationId xmlns:p14="http://schemas.microsoft.com/office/powerpoint/2010/main" val="86409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tr-TR" sz="3200" b="1" smtClean="0">
                <a:latin typeface="Bodoni MT" pitchFamily="18" charset="0"/>
              </a:rPr>
              <a:t>BULAŞMA YOLLARI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713788" cy="5905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mtClean="0">
                <a:solidFill>
                  <a:schemeClr val="accent2"/>
                </a:solidFill>
              </a:rPr>
              <a:t>         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Vajinal mantar enfeksiyonunda üreyen m.o.lar genellikle başkasından bulaşmaz. </a:t>
            </a:r>
          </a:p>
          <a:p>
            <a:pPr eaLnBrk="1" hangingPunct="1"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Kişinin zaten kendi vajinasında bulunan maya hücreleri çeşitli nedenler ile aktif hale gelip enfeksiyona yol açar.</a:t>
            </a:r>
          </a:p>
          <a:p>
            <a:pPr eaLnBrk="1" hangingPunct="1"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Dolayısı ile havuzdan vb. bulaşma söz konusu değildir. </a:t>
            </a:r>
          </a:p>
          <a:p>
            <a:pPr eaLnBrk="1" hangingPunct="1">
              <a:buFontTx/>
              <a:buNone/>
            </a:pPr>
            <a:r>
              <a:rPr lang="tr-TR" sz="2800" smtClean="0">
                <a:solidFill>
                  <a:srgbClr val="FF0000"/>
                </a:solidFill>
              </a:rPr>
              <a:t>Çok nadiren</a:t>
            </a:r>
            <a:r>
              <a:rPr lang="tr-TR" sz="2800" smtClean="0">
                <a:solidFill>
                  <a:schemeClr val="accent2"/>
                </a:solidFill>
              </a:rPr>
              <a:t> cinsel ilişki ile bulaşabilir. </a:t>
            </a:r>
          </a:p>
          <a:p>
            <a:pPr eaLnBrk="1" hangingPunct="1"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Ancak bir kadında mantar enfeksiyonu olması mutlaka cinsel ilişki ile bulaştığı anlamına gelmez. </a:t>
            </a:r>
          </a:p>
        </p:txBody>
      </p:sp>
    </p:spTree>
    <p:extLst>
      <p:ext uri="{BB962C8B-B14F-4D97-AF65-F5344CB8AC3E}">
        <p14:creationId xmlns:p14="http://schemas.microsoft.com/office/powerpoint/2010/main" val="423615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569325" cy="6408738"/>
          </a:xfrm>
        </p:spPr>
        <p:txBody>
          <a:bodyPr/>
          <a:lstStyle/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Antibiyotik kullanımı sonrası,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stres yada yorgunlukla,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şeker hastalığı,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gebelikle direncin düşmesi 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doğum kontrol haplarının kullanımı,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spiral kullanımı,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naylon iç çamaşırı kullanımı,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devamlı hijyenik ped kullanımı,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genital  organ parfümleri,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bazı tuvalet kağıtları,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parfümlü prezervatif ve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vajinal tampon kullanımı,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şişmanlık, </a:t>
            </a:r>
          </a:p>
          <a:p>
            <a:pPr eaLnBrk="1" hangingPunct="1"/>
            <a:r>
              <a:rPr lang="tr-TR" sz="2400" smtClean="0">
                <a:solidFill>
                  <a:schemeClr val="accent2"/>
                </a:solidFill>
              </a:rPr>
              <a:t>rahim ağzı yaraları ile ortaya çıkan </a:t>
            </a:r>
            <a:r>
              <a:rPr lang="tr-TR" sz="2400" smtClean="0">
                <a:solidFill>
                  <a:srgbClr val="FF0000"/>
                </a:solidFill>
              </a:rPr>
              <a:t>fırsatçı enfeksiyondur.</a:t>
            </a:r>
          </a:p>
          <a:p>
            <a:pPr eaLnBrk="1" hangingPunct="1"/>
            <a:endParaRPr lang="tr-TR" sz="2400" smtClean="0"/>
          </a:p>
        </p:txBody>
      </p:sp>
    </p:spTree>
    <p:extLst>
      <p:ext uri="{BB962C8B-B14F-4D97-AF65-F5344CB8AC3E}">
        <p14:creationId xmlns:p14="http://schemas.microsoft.com/office/powerpoint/2010/main" val="60761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tr-TR" sz="3200" b="1" smtClean="0"/>
              <a:t>KLİNİK BULGULAR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r>
              <a:rPr lang="tr-TR" smtClean="0">
                <a:solidFill>
                  <a:schemeClr val="accent2"/>
                </a:solidFill>
              </a:rPr>
              <a:t>Akıntı şikayeti ile başvuran bir hastaya yaklaşımda en önemli basamak doğru tanıdır. </a:t>
            </a:r>
          </a:p>
          <a:p>
            <a:r>
              <a:rPr lang="tr-TR" smtClean="0">
                <a:solidFill>
                  <a:schemeClr val="accent2"/>
                </a:solidFill>
              </a:rPr>
              <a:t>Vajinit semptomları olan bir hastayı değerlendirmek için öncelikle detaylı bir anamnez ve fizik muayene şarttır. </a:t>
            </a:r>
          </a:p>
          <a:p>
            <a:r>
              <a:rPr lang="tr-TR" smtClean="0">
                <a:solidFill>
                  <a:schemeClr val="accent2"/>
                </a:solidFill>
              </a:rPr>
              <a:t>Hastalar kaşıntı, akıntı ve daha önce geçirilmiş enfeksiyonlar açısından sorgulanmalıdır. </a:t>
            </a:r>
          </a:p>
        </p:txBody>
      </p:sp>
    </p:spTree>
    <p:extLst>
      <p:ext uri="{BB962C8B-B14F-4D97-AF65-F5344CB8AC3E}">
        <p14:creationId xmlns:p14="http://schemas.microsoft.com/office/powerpoint/2010/main" val="80504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C000"/>
                </a:solidFill>
              </a:rPr>
              <a:t>Etyoloji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Etken:</a:t>
            </a:r>
            <a:r>
              <a:rPr lang="tr-TR" dirty="0" smtClean="0"/>
              <a:t> </a:t>
            </a:r>
            <a:r>
              <a:rPr lang="tr-TR" dirty="0" err="1" smtClean="0"/>
              <a:t>Plazmodium</a:t>
            </a:r>
            <a:r>
              <a:rPr lang="tr-TR" dirty="0" smtClean="0"/>
              <a:t> adındaki tek hücreli parazitlerdir. </a:t>
            </a:r>
          </a:p>
          <a:p>
            <a:r>
              <a:rPr lang="tr-TR" dirty="0" smtClean="0"/>
              <a:t>Parazitlerin tek rezervuarları insandır. </a:t>
            </a:r>
          </a:p>
          <a:p>
            <a:r>
              <a:rPr lang="tr-TR" dirty="0" smtClean="0"/>
              <a:t>Bu parazitlerin hepsi sıtmaya neden olur ve anofel tipi sivrisineğin ısırmasıyla bulaşır. </a:t>
            </a:r>
          </a:p>
          <a:p>
            <a:r>
              <a:rPr lang="tr-TR" dirty="0" smtClean="0"/>
              <a:t>Sivrisinek, </a:t>
            </a:r>
            <a:r>
              <a:rPr lang="tr-TR" dirty="0" smtClean="0">
                <a:solidFill>
                  <a:srgbClr val="FFC000"/>
                </a:solidFill>
              </a:rPr>
              <a:t>sıcak ve nemli </a:t>
            </a:r>
            <a:r>
              <a:rPr lang="tr-TR" dirty="0" smtClean="0"/>
              <a:t>yerlerde yaşar. </a:t>
            </a:r>
          </a:p>
          <a:p>
            <a:r>
              <a:rPr lang="tr-TR" dirty="0" smtClean="0"/>
              <a:t>Parazitlerin yapmış olduğu sıtmanın şiddeti değişiktir.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74638"/>
            <a:ext cx="3567112" cy="777875"/>
          </a:xfrm>
        </p:spPr>
        <p:txBody>
          <a:bodyPr/>
          <a:lstStyle/>
          <a:p>
            <a:pPr eaLnBrk="1" hangingPunct="1"/>
            <a:r>
              <a:rPr lang="tr-TR" sz="3600" b="1" smtClean="0">
                <a:latin typeface="Bodoni MT" pitchFamily="18" charset="0"/>
              </a:rPr>
              <a:t>TANI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981075"/>
            <a:ext cx="8964612" cy="56626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mtClean="0">
                <a:solidFill>
                  <a:schemeClr val="accent2"/>
                </a:solidFill>
              </a:rPr>
              <a:t>Vajinal mantar enfeksiyonlarının tanısı güç değildir. </a:t>
            </a:r>
          </a:p>
          <a:p>
            <a:pPr eaLnBrk="1" hangingPunct="1">
              <a:buFontTx/>
              <a:buNone/>
            </a:pPr>
            <a:r>
              <a:rPr lang="tr-TR" smtClean="0">
                <a:solidFill>
                  <a:schemeClr val="accent2"/>
                </a:solidFill>
              </a:rPr>
              <a:t>Genelde muayene esnasında hastanın şikayetleri ve muayene bulgularının bir arada değerlendirilmesi ilave bir laboratuar tetkikine gerek kalmadan tanı koydurur. </a:t>
            </a:r>
          </a:p>
          <a:p>
            <a:pPr eaLnBrk="1" hangingPunct="1">
              <a:buFontTx/>
              <a:buNone/>
            </a:pPr>
            <a:r>
              <a:rPr lang="tr-TR" smtClean="0">
                <a:solidFill>
                  <a:schemeClr val="accent2"/>
                </a:solidFill>
              </a:rPr>
              <a:t>Vajinal kandidiazisde kültür almanın rolü yoktur. </a:t>
            </a:r>
          </a:p>
          <a:p>
            <a:pPr eaLnBrk="1" hangingPunct="1">
              <a:buFontTx/>
              <a:buNone/>
            </a:pPr>
            <a:r>
              <a:rPr lang="tr-TR" smtClean="0">
                <a:solidFill>
                  <a:schemeClr val="accent2"/>
                </a:solidFill>
              </a:rPr>
              <a:t>Vaginal muayene yeterlidir.</a:t>
            </a:r>
          </a:p>
          <a:p>
            <a:pPr eaLnBrk="1" hangingPunct="1">
              <a:buFontTx/>
              <a:buNone/>
            </a:pPr>
            <a:r>
              <a:rPr lang="tr-TR" smtClean="0">
                <a:solidFill>
                  <a:schemeClr val="accent2"/>
                </a:solidFill>
              </a:rPr>
              <a:t>Smear testi yapılabilir.</a:t>
            </a:r>
          </a:p>
        </p:txBody>
      </p:sp>
    </p:spTree>
    <p:extLst>
      <p:ext uri="{BB962C8B-B14F-4D97-AF65-F5344CB8AC3E}">
        <p14:creationId xmlns:p14="http://schemas.microsoft.com/office/powerpoint/2010/main" val="134087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29600" cy="766762"/>
          </a:xfrm>
        </p:spPr>
        <p:txBody>
          <a:bodyPr/>
          <a:lstStyle/>
          <a:p>
            <a:pPr eaLnBrk="1" hangingPunct="1"/>
            <a:r>
              <a:rPr lang="tr-TR" sz="3200" b="1" smtClean="0">
                <a:latin typeface="Bodoni MT" pitchFamily="18" charset="0"/>
              </a:rPr>
              <a:t>BELİRTİLERİ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13788" cy="56165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Vajinal mantar enfeksiyonunun en önemli ve en sık görülen belirtisi </a:t>
            </a:r>
            <a:r>
              <a:rPr lang="tr-TR" sz="2800" smtClean="0">
                <a:solidFill>
                  <a:srgbClr val="FF0000"/>
                </a:solidFill>
              </a:rPr>
              <a:t>kaşıntıdır.</a:t>
            </a:r>
            <a:r>
              <a:rPr lang="tr-TR" sz="2800" smtClean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Kaşıntı geceleri şiddetlenir ve sıcak etkisi ile artar.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Hastaların çoğunda dış genital organlarda </a:t>
            </a:r>
            <a:r>
              <a:rPr lang="tr-TR" sz="2800" smtClean="0">
                <a:solidFill>
                  <a:srgbClr val="FF0000"/>
                </a:solidFill>
              </a:rPr>
              <a:t>yanma</a:t>
            </a:r>
            <a:r>
              <a:rPr lang="tr-TR" sz="2800" smtClean="0">
                <a:solidFill>
                  <a:schemeClr val="accent2"/>
                </a:solidFill>
              </a:rPr>
              <a:t> vardır.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Özellikle idrar yaparken, idrarın değdiği bölgelerde şiddetli yanma hissi olur.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Bazı hastalarda cinsel ilişki esnasında ağrı olabilir.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chemeClr val="accent2"/>
                </a:solidFill>
              </a:rPr>
              <a:t>Vajinal kandidiazisde </a:t>
            </a:r>
            <a:r>
              <a:rPr lang="tr-TR" sz="2800" smtClean="0">
                <a:solidFill>
                  <a:srgbClr val="FF0000"/>
                </a:solidFill>
              </a:rPr>
              <a:t>akıntı her zaman olmaz</a:t>
            </a:r>
            <a:r>
              <a:rPr lang="tr-TR" sz="2800" smtClean="0">
                <a:solidFill>
                  <a:schemeClr val="accent2"/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smtClean="0">
                <a:solidFill>
                  <a:schemeClr val="accent2"/>
                </a:solidFill>
              </a:rPr>
              <a:t>Akıntı;</a:t>
            </a:r>
            <a:r>
              <a:rPr lang="tr-TR" sz="2800" smtClean="0">
                <a:solidFill>
                  <a:schemeClr val="accent2"/>
                </a:solidFill>
              </a:rPr>
              <a:t> Beyaz renkli ve içinde süt ya da peynir kesiği şeklinde tanımlanan ya da kireç benzeri olarak nitelendirilen parçacıklar bulunur.</a:t>
            </a:r>
            <a:br>
              <a:rPr lang="tr-TR" sz="2800" smtClean="0">
                <a:solidFill>
                  <a:schemeClr val="accent2"/>
                </a:solidFill>
              </a:rPr>
            </a:br>
            <a:endParaRPr lang="tr-TR" sz="28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8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80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84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İçerik Yer Tutucusu"/>
          <p:cNvSpPr>
            <a:spLocks noGrp="1"/>
          </p:cNvSpPr>
          <p:nvPr>
            <p:ph idx="1"/>
          </p:nvPr>
        </p:nvSpPr>
        <p:spPr>
          <a:xfrm>
            <a:off x="323850" y="765175"/>
            <a:ext cx="8496300" cy="5688013"/>
          </a:xfrm>
        </p:spPr>
        <p:txBody>
          <a:bodyPr/>
          <a:lstStyle/>
          <a:p>
            <a:r>
              <a:rPr lang="tr-TR" sz="2800" smtClean="0">
                <a:solidFill>
                  <a:schemeClr val="accent2"/>
                </a:solidFill>
              </a:rPr>
              <a:t>Akıntıda kötü koku görülmez. </a:t>
            </a:r>
          </a:p>
          <a:p>
            <a:r>
              <a:rPr lang="tr-TR" sz="2800" smtClean="0">
                <a:solidFill>
                  <a:schemeClr val="accent2"/>
                </a:solidFill>
              </a:rPr>
              <a:t>Kokunun olması kandidiazise eşlik eden </a:t>
            </a:r>
            <a:r>
              <a:rPr lang="tr-TR" sz="2800" smtClean="0">
                <a:solidFill>
                  <a:srgbClr val="FF0000"/>
                </a:solidFill>
              </a:rPr>
              <a:t>ikinci bir enfeksiyonun </a:t>
            </a:r>
            <a:r>
              <a:rPr lang="tr-TR" sz="2800" smtClean="0">
                <a:solidFill>
                  <a:schemeClr val="accent2"/>
                </a:solidFill>
              </a:rPr>
              <a:t>varlığını akla getirmelidir.</a:t>
            </a:r>
          </a:p>
          <a:p>
            <a:r>
              <a:rPr lang="tr-TR" sz="2800" smtClean="0">
                <a:solidFill>
                  <a:schemeClr val="accent2"/>
                </a:solidFill>
              </a:rPr>
              <a:t>Vulva ve vajinada kızarıklık ve şişlik olabilir. </a:t>
            </a:r>
          </a:p>
          <a:p>
            <a:r>
              <a:rPr lang="tr-TR" sz="2800" smtClean="0">
                <a:solidFill>
                  <a:schemeClr val="accent2"/>
                </a:solidFill>
              </a:rPr>
              <a:t>Vajina duvarında mantar plakları bulunabilir.</a:t>
            </a:r>
          </a:p>
          <a:p>
            <a:r>
              <a:rPr lang="tr-TR" sz="2800" smtClean="0">
                <a:solidFill>
                  <a:schemeClr val="accent2"/>
                </a:solidFill>
              </a:rPr>
              <a:t>Kaşımaya bağlı olarak vulva derisinde soyulmalar ve küçük kanamalar olabilir</a:t>
            </a:r>
            <a:r>
              <a:rPr lang="tr-TR" sz="280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727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202363" cy="850900"/>
          </a:xfrm>
        </p:spPr>
        <p:txBody>
          <a:bodyPr/>
          <a:lstStyle/>
          <a:p>
            <a:pPr eaLnBrk="1" hangingPunct="1"/>
            <a:r>
              <a:rPr lang="tr-TR" sz="3200" b="1" smtClean="0">
                <a:latin typeface="Bodoni MT" pitchFamily="18" charset="0"/>
              </a:rPr>
              <a:t>KOMPLİKOSYONLARI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chemeClr val="accent2"/>
                </a:solidFill>
              </a:rPr>
              <a:t>Genital bölgede kaşıntı ve beyaz peynire benzer akıntı en sık görülen belirtilerdir. Vajende ağrı, ağrılı cinsel ilişki, vulvada yanma şikayetleri olabilir. İdrarın iltihaplı genital bölgede cilde değmesiyle yanma hissi oluşabilir</a:t>
            </a:r>
          </a:p>
        </p:txBody>
      </p:sp>
    </p:spTree>
    <p:extLst>
      <p:ext uri="{BB962C8B-B14F-4D97-AF65-F5344CB8AC3E}">
        <p14:creationId xmlns:p14="http://schemas.microsoft.com/office/powerpoint/2010/main" val="402622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978400" cy="777875"/>
          </a:xfrm>
        </p:spPr>
        <p:txBody>
          <a:bodyPr/>
          <a:lstStyle/>
          <a:p>
            <a:pPr eaLnBrk="1" hangingPunct="1"/>
            <a:r>
              <a:rPr lang="tr-TR" sz="3200" b="1" smtClean="0">
                <a:latin typeface="Bodoni MT" pitchFamily="18" charset="0"/>
              </a:rPr>
              <a:t>TEDAVİ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10188"/>
          </a:xfrm>
        </p:spPr>
        <p:txBody>
          <a:bodyPr/>
          <a:lstStyle/>
          <a:p>
            <a:r>
              <a:rPr lang="tr-TR" smtClean="0">
                <a:solidFill>
                  <a:schemeClr val="accent2"/>
                </a:solidFill>
              </a:rPr>
              <a:t>Vajinal mantar enfeksiyonlarının tedavisinde hem ağızdan (sistemik etkili) hem de vajinal yoldan (lokal etkili) ilaçlar kullanılır. </a:t>
            </a:r>
          </a:p>
          <a:p>
            <a:r>
              <a:rPr lang="tr-TR" smtClean="0">
                <a:solidFill>
                  <a:schemeClr val="accent2"/>
                </a:solidFill>
              </a:rPr>
              <a:t>Mantar enfeksiyonlarını tedavisi için kullanılan ilaçlara “antimikotik ilaçlar (antimikotikler, antifungal ilaçlar)” denir. </a:t>
            </a:r>
            <a:br>
              <a:rPr lang="tr-TR" smtClean="0">
                <a:solidFill>
                  <a:schemeClr val="accent2"/>
                </a:solidFill>
              </a:rPr>
            </a:br>
            <a:endParaRPr lang="tr-TR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36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2 İçerik Yer Tutucusu"/>
          <p:cNvSpPr>
            <a:spLocks noGrp="1"/>
          </p:cNvSpPr>
          <p:nvPr>
            <p:ph idx="1"/>
          </p:nvPr>
        </p:nvSpPr>
        <p:spPr>
          <a:xfrm>
            <a:off x="457200" y="142875"/>
            <a:ext cx="8229600" cy="6310313"/>
          </a:xfrm>
        </p:spPr>
        <p:txBody>
          <a:bodyPr/>
          <a:lstStyle/>
          <a:p>
            <a:r>
              <a:rPr lang="tr-TR" smtClean="0">
                <a:solidFill>
                  <a:schemeClr val="accent2"/>
                </a:solidFill>
              </a:rPr>
              <a:t>Ağızdan (oral yolla) alınan antimikotik ilaçlar önce kana geçmekte daha sonra da vajinal doku içine girerek mantar hücrelerini yok etmektedir.  </a:t>
            </a:r>
          </a:p>
          <a:p>
            <a:r>
              <a:rPr lang="tr-TR" smtClean="0">
                <a:solidFill>
                  <a:schemeClr val="accent2"/>
                </a:solidFill>
              </a:rPr>
              <a:t>Ağızdan alınan ilaçların daha iyi etki edebilmesi için vajinal yoldan ilaçlarla desteklenmelidir. </a:t>
            </a:r>
          </a:p>
          <a:p>
            <a:r>
              <a:rPr lang="tr-TR" smtClean="0">
                <a:solidFill>
                  <a:schemeClr val="accent2"/>
                </a:solidFill>
              </a:rPr>
              <a:t>Vajinal yoldan alınan mantar ilaçları fitil, ovül, krem şekillerinde olabilir. </a:t>
            </a:r>
          </a:p>
          <a:p>
            <a:r>
              <a:rPr lang="tr-TR" smtClean="0">
                <a:solidFill>
                  <a:schemeClr val="accent2"/>
                </a:solidFill>
              </a:rPr>
              <a:t>Eğer dış genital alanda da tahriş söz konusu ise antimikotik cilt kremleri de tedaviye eklenebilir.</a:t>
            </a:r>
            <a:br>
              <a:rPr lang="tr-TR" smtClean="0">
                <a:solidFill>
                  <a:schemeClr val="accent2"/>
                </a:solidFill>
              </a:rPr>
            </a:br>
            <a:endParaRPr lang="tr-TR" smtClean="0">
              <a:solidFill>
                <a:schemeClr val="accent2"/>
              </a:solidFill>
            </a:endParaRPr>
          </a:p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4767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 smtClean="0">
                <a:latin typeface="Bodoni MT" pitchFamily="18" charset="0"/>
              </a:rPr>
              <a:t>Gebelikte mantar enfeksiyonu tedavisi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>
          <a:xfrm>
            <a:off x="323850" y="1196975"/>
            <a:ext cx="8569325" cy="5472113"/>
          </a:xfrm>
        </p:spPr>
        <p:txBody>
          <a:bodyPr/>
          <a:lstStyle/>
          <a:p>
            <a:pPr>
              <a:buFontTx/>
              <a:buNone/>
            </a:pPr>
            <a:r>
              <a:rPr lang="tr-TR" smtClean="0">
                <a:solidFill>
                  <a:schemeClr val="accent2"/>
                </a:solidFill>
              </a:rPr>
              <a:t>Gebelik süresince mantar enfeksiyonları daha sık olarak ortaya çıkmaktadır. </a:t>
            </a:r>
          </a:p>
          <a:p>
            <a:pPr>
              <a:buFontTx/>
              <a:buNone/>
            </a:pPr>
            <a:r>
              <a:rPr lang="tr-TR" smtClean="0">
                <a:solidFill>
                  <a:schemeClr val="accent2"/>
                </a:solidFill>
              </a:rPr>
              <a:t>Bunun nedeni gebelik sırasında hücresel tipte vücut direncinin gebelik materyalinin reddini engellemek  amacıyla baskı altına alınmış olmasıdır.</a:t>
            </a:r>
          </a:p>
          <a:p>
            <a:pPr>
              <a:buFontTx/>
              <a:buNone/>
            </a:pPr>
            <a:r>
              <a:rPr lang="tr-TR" smtClean="0">
                <a:solidFill>
                  <a:schemeClr val="accent2"/>
                </a:solidFill>
              </a:rPr>
              <a:t>Gebelik süresince oluşan mantar enfeksiyonlarında, lokal etkili (vajinal yoldan) bazı mantar ilaçları (antimikotik ilaçlar) kullanılır. </a:t>
            </a:r>
          </a:p>
          <a:p>
            <a:endParaRPr lang="tr-TR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15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İçerik Yer Tutucusu"/>
          <p:cNvSpPr>
            <a:spLocks noGrp="1"/>
          </p:cNvSpPr>
          <p:nvPr>
            <p:ph idx="1"/>
          </p:nvPr>
        </p:nvSpPr>
        <p:spPr>
          <a:xfrm>
            <a:off x="250825" y="188913"/>
            <a:ext cx="8642350" cy="6192837"/>
          </a:xfrm>
        </p:spPr>
        <p:txBody>
          <a:bodyPr/>
          <a:lstStyle/>
          <a:p>
            <a:r>
              <a:rPr lang="tr-TR" smtClean="0">
                <a:solidFill>
                  <a:schemeClr val="accent2"/>
                </a:solidFill>
              </a:rPr>
              <a:t>Vajina içine fitil, krem veya ovul şeklinde uygulanan bu ilaçların kana geçme durumları olmadığı için gebelik süresince ilk üç aydan itibaren kullanılmalarında sakınca bulunmamaktadır. </a:t>
            </a:r>
          </a:p>
          <a:p>
            <a:r>
              <a:rPr lang="tr-TR" smtClean="0">
                <a:solidFill>
                  <a:schemeClr val="accent2"/>
                </a:solidFill>
              </a:rPr>
              <a:t>Ancak yine de doktor kontrolü ve izni olmadan rastgele ilaç kullanılmamalıdır.  </a:t>
            </a:r>
          </a:p>
          <a:p>
            <a:r>
              <a:rPr lang="tr-TR" smtClean="0">
                <a:solidFill>
                  <a:schemeClr val="accent2"/>
                </a:solidFill>
              </a:rPr>
              <a:t>Gebelik döneminde çok zorda kalmadıkça ağızdan (oral) antimikotik ilaçlar KULLANILMAZ !.. Çünkü ağızdan alınan mikotik ilaçlar kandan geçerek fetüse zarar verebilir. </a:t>
            </a:r>
          </a:p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4387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15025" cy="706437"/>
          </a:xfrm>
        </p:spPr>
        <p:txBody>
          <a:bodyPr/>
          <a:lstStyle/>
          <a:p>
            <a:pPr eaLnBrk="1" hangingPunct="1"/>
            <a:r>
              <a:rPr lang="tr-TR" sz="3200" b="1" smtClean="0">
                <a:cs typeface="Arial" charset="0"/>
              </a:rPr>
              <a:t>KORUNMA YOLLARI</a:t>
            </a:r>
          </a:p>
        </p:txBody>
      </p:sp>
      <p:sp>
        <p:nvSpPr>
          <p:cNvPr id="21507" name="5 Dikdörtgen"/>
          <p:cNvSpPr>
            <a:spLocks noChangeArrowheads="1"/>
          </p:cNvSpPr>
          <p:nvPr/>
        </p:nvSpPr>
        <p:spPr bwMode="auto">
          <a:xfrm>
            <a:off x="179388" y="1071563"/>
            <a:ext cx="8640762" cy="54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tr-TR" sz="2400" smtClean="0">
                <a:solidFill>
                  <a:srgbClr val="333399"/>
                </a:solidFill>
              </a:rPr>
              <a:t>-Naylon değil,</a:t>
            </a:r>
            <a:r>
              <a:rPr lang="tr-TR" sz="2400" b="1" smtClean="0">
                <a:solidFill>
                  <a:srgbClr val="333399"/>
                </a:solidFill>
              </a:rPr>
              <a:t> pamuklu iç çamaşırları</a:t>
            </a:r>
            <a:r>
              <a:rPr lang="tr-TR" sz="2400" smtClean="0">
                <a:solidFill>
                  <a:srgbClr val="333399"/>
                </a:solidFill>
              </a:rPr>
              <a:t> tercih edilmeli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tr-TR" sz="2400" smtClean="0">
                <a:solidFill>
                  <a:srgbClr val="333399"/>
                </a:solidFill>
              </a:rPr>
              <a:t>-İç çamaşırları yüksek derece kaynattıktan sonra </a:t>
            </a:r>
            <a:r>
              <a:rPr lang="tr-TR" sz="2400" b="1" smtClean="0">
                <a:solidFill>
                  <a:srgbClr val="333399"/>
                </a:solidFill>
              </a:rPr>
              <a:t>ütüleyerek giyilmeli</a:t>
            </a:r>
            <a:endParaRPr lang="tr-TR" sz="2400" smtClean="0">
              <a:solidFill>
                <a:srgbClr val="333399"/>
              </a:solidFill>
            </a:endParaRP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tr-TR" sz="2400" smtClean="0">
                <a:solidFill>
                  <a:srgbClr val="333399"/>
                </a:solidFill>
              </a:rPr>
              <a:t>-Dar değil </a:t>
            </a:r>
            <a:r>
              <a:rPr lang="tr-TR" sz="2400" b="1" smtClean="0">
                <a:solidFill>
                  <a:srgbClr val="333399"/>
                </a:solidFill>
              </a:rPr>
              <a:t>geniş pantolonlar</a:t>
            </a:r>
            <a:r>
              <a:rPr lang="tr-TR" sz="2400" smtClean="0">
                <a:solidFill>
                  <a:srgbClr val="333399"/>
                </a:solidFill>
              </a:rPr>
              <a:t> tercih edilmeli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tr-TR" sz="2400" smtClean="0">
                <a:solidFill>
                  <a:srgbClr val="333399"/>
                </a:solidFill>
              </a:rPr>
              <a:t>-Su ya da sabunla </a:t>
            </a:r>
            <a:r>
              <a:rPr lang="tr-TR" sz="2400" b="1" smtClean="0">
                <a:solidFill>
                  <a:srgbClr val="333399"/>
                </a:solidFill>
              </a:rPr>
              <a:t>vajina içini asla yıkanmamalı</a:t>
            </a:r>
            <a:r>
              <a:rPr lang="tr-TR" sz="2400" smtClean="0">
                <a:solidFill>
                  <a:srgbClr val="333399"/>
                </a:solidFill>
              </a:rPr>
              <a:t> 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 smtClean="0">
                <a:solidFill>
                  <a:srgbClr val="333399"/>
                </a:solidFill>
              </a:rPr>
              <a:t>-Vajina dış yüzeyini de sabunla değil yalnızca su ile yıkanmalı</a:t>
            </a:r>
            <a:r>
              <a:rPr lang="tr-TR" sz="2400" smtClean="0">
                <a:solidFill>
                  <a:srgbClr val="333399"/>
                </a:solidFill>
              </a:rPr>
              <a:t> 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tr-TR" sz="2400" smtClean="0">
                <a:solidFill>
                  <a:srgbClr val="333399"/>
                </a:solidFill>
              </a:rPr>
              <a:t>-Genital alana </a:t>
            </a:r>
            <a:r>
              <a:rPr lang="tr-TR" sz="2400" b="1" smtClean="0">
                <a:solidFill>
                  <a:srgbClr val="333399"/>
                </a:solidFill>
              </a:rPr>
              <a:t>irritan (tahriş edici) maddeler içeren parfümlerin sürülmemeli,</a:t>
            </a:r>
            <a:r>
              <a:rPr lang="tr-TR" sz="2400" smtClean="0">
                <a:solidFill>
                  <a:srgbClr val="333399"/>
                </a:solidFill>
              </a:rPr>
              <a:t> uygun olmayan vajinal tamponlar kullanılmamalı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tr-TR" sz="2400" smtClean="0">
                <a:solidFill>
                  <a:srgbClr val="333399"/>
                </a:solidFill>
              </a:rPr>
              <a:t>-Cinsel ilişkilerde k</a:t>
            </a:r>
            <a:r>
              <a:rPr lang="tr-TR" sz="2400" b="1" smtClean="0">
                <a:solidFill>
                  <a:srgbClr val="333399"/>
                </a:solidFill>
              </a:rPr>
              <a:t>ondom kullanılmalı</a:t>
            </a:r>
            <a:endParaRPr lang="tr-TR" sz="2400" smtClean="0">
              <a:solidFill>
                <a:srgbClr val="333399"/>
              </a:solidFill>
            </a:endParaRP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tr-TR" sz="2400" smtClean="0">
                <a:solidFill>
                  <a:srgbClr val="333399"/>
                </a:solidFill>
              </a:rPr>
              <a:t>-Hijyenik olmayan </a:t>
            </a:r>
            <a:r>
              <a:rPr lang="tr-TR" sz="2400" b="1" smtClean="0">
                <a:solidFill>
                  <a:srgbClr val="333399"/>
                </a:solidFill>
              </a:rPr>
              <a:t>tuvalet ve yüzme havuzlarından uzak durulmalı</a:t>
            </a:r>
            <a:r>
              <a:rPr lang="tr-TR" smtClean="0">
                <a:solidFill>
                  <a:srgbClr val="000000"/>
                </a:solidFill>
              </a:rPr>
              <a:t/>
            </a:r>
            <a:br>
              <a:rPr lang="tr-TR" smtClean="0">
                <a:solidFill>
                  <a:srgbClr val="000000"/>
                </a:solidFill>
              </a:rPr>
            </a:br>
            <a:r>
              <a:rPr lang="tr-TR" smtClean="0">
                <a:solidFill>
                  <a:srgbClr val="000000"/>
                </a:solidFill>
              </a:rPr>
              <a:t> </a:t>
            </a:r>
            <a:br>
              <a:rPr lang="tr-TR" smtClean="0">
                <a:solidFill>
                  <a:srgbClr val="000000"/>
                </a:solidFill>
              </a:rPr>
            </a:br>
            <a:r>
              <a:rPr lang="tr-TR" smtClean="0">
                <a:solidFill>
                  <a:srgbClr val="00000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274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Candida</a:t>
            </a:r>
            <a:r>
              <a:rPr lang="tr-TR" dirty="0" smtClean="0"/>
              <a:t> enfeksiyonunda alınacak önlemlerden 3 tanesini sayınız.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6720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472518" cy="576899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b="1" i="1" dirty="0" smtClean="0">
                <a:solidFill>
                  <a:srgbClr val="FFC000"/>
                </a:solidFill>
              </a:rPr>
              <a:t>P. </a:t>
            </a:r>
            <a:r>
              <a:rPr lang="tr-TR" b="1" i="1" dirty="0" err="1" smtClean="0">
                <a:solidFill>
                  <a:srgbClr val="FFC000"/>
                </a:solidFill>
              </a:rPr>
              <a:t>Malaria</a:t>
            </a:r>
            <a:r>
              <a:rPr lang="tr-TR" b="1" i="1" dirty="0" smtClean="0">
                <a:solidFill>
                  <a:srgbClr val="FFC000"/>
                </a:solidFill>
              </a:rPr>
              <a:t>: </a:t>
            </a:r>
          </a:p>
          <a:p>
            <a:pPr>
              <a:lnSpc>
                <a:spcPct val="80000"/>
              </a:lnSpc>
              <a:buNone/>
            </a:pPr>
            <a:r>
              <a:rPr lang="tr-TR" i="1" dirty="0" smtClean="0"/>
              <a:t>A</a:t>
            </a:r>
            <a:r>
              <a:rPr lang="tr-TR" dirty="0" smtClean="0"/>
              <a:t>teş 3 günde bir yükselir. Sık karşılaşılan bir sıtma türü değildir.</a:t>
            </a:r>
            <a:endParaRPr lang="tr-TR" i="1" dirty="0" smtClean="0"/>
          </a:p>
          <a:p>
            <a:pPr>
              <a:lnSpc>
                <a:spcPct val="80000"/>
              </a:lnSpc>
            </a:pPr>
            <a:r>
              <a:rPr lang="tr-TR" b="1" i="1" dirty="0" smtClean="0">
                <a:solidFill>
                  <a:srgbClr val="FFC000"/>
                </a:solidFill>
              </a:rPr>
              <a:t>P. </a:t>
            </a:r>
            <a:r>
              <a:rPr lang="tr-TR" b="1" i="1" dirty="0" err="1" smtClean="0">
                <a:solidFill>
                  <a:srgbClr val="FFC000"/>
                </a:solidFill>
              </a:rPr>
              <a:t>Falciparum</a:t>
            </a:r>
            <a:r>
              <a:rPr lang="tr-TR" b="1" i="1" dirty="0" smtClean="0">
                <a:solidFill>
                  <a:srgbClr val="FFC000"/>
                </a:solidFill>
              </a:rPr>
              <a:t>: </a:t>
            </a: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Her gün ateş yükselebilir ve uzun sürelidir. En şiddetli sıtma tipidir.</a:t>
            </a:r>
            <a:r>
              <a:rPr lang="tr-TR" i="1" dirty="0" smtClean="0"/>
              <a:t> Ö</a:t>
            </a:r>
            <a:r>
              <a:rPr lang="tr-TR" dirty="0" smtClean="0"/>
              <a:t>zellikle Asya’da sık görülür. </a:t>
            </a:r>
            <a:endParaRPr lang="tr-TR" i="1" dirty="0" smtClean="0"/>
          </a:p>
          <a:p>
            <a:pPr>
              <a:lnSpc>
                <a:spcPct val="80000"/>
              </a:lnSpc>
            </a:pPr>
            <a:r>
              <a:rPr lang="tr-TR" b="1" i="1" dirty="0" smtClean="0">
                <a:solidFill>
                  <a:srgbClr val="FFC000"/>
                </a:solidFill>
              </a:rPr>
              <a:t>P. Ovale ve P. </a:t>
            </a:r>
            <a:r>
              <a:rPr lang="tr-TR" b="1" i="1" dirty="0" err="1" smtClean="0">
                <a:solidFill>
                  <a:srgbClr val="FFC000"/>
                </a:solidFill>
              </a:rPr>
              <a:t>Vivax</a:t>
            </a:r>
            <a:r>
              <a:rPr lang="tr-TR" b="1" i="1" dirty="0" smtClean="0">
                <a:solidFill>
                  <a:srgbClr val="FFC000"/>
                </a:solidFill>
              </a:rPr>
              <a:t>: </a:t>
            </a:r>
          </a:p>
          <a:p>
            <a:pPr>
              <a:lnSpc>
                <a:spcPct val="80000"/>
              </a:lnSpc>
              <a:buNone/>
            </a:pPr>
            <a:r>
              <a:rPr lang="tr-TR" i="1" dirty="0" smtClean="0"/>
              <a:t>A</a:t>
            </a:r>
            <a:r>
              <a:rPr lang="tr-TR" dirty="0" smtClean="0"/>
              <a:t>teş 48 saatte bir yükselir.  Çoğunlukla Akdeniz ülkelerinde karşılaşılan bir sıtma tipidir.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Epidemiyoloji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Sıtma dünyada yaygın bir </a:t>
            </a:r>
            <a:r>
              <a:rPr lang="tr-TR" dirty="0" err="1" smtClean="0"/>
              <a:t>infeksiyondur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Her yıl oluşan 100 milyon malarya olgusundan takriben 1 milyonu ölmektedir.  </a:t>
            </a:r>
          </a:p>
          <a:p>
            <a:r>
              <a:rPr lang="tr-TR" dirty="0" smtClean="0"/>
              <a:t>Ayrıca insandan kan emen anofel türlerinin üreyebildiği, insanlarda hastalık yapan </a:t>
            </a:r>
            <a:r>
              <a:rPr lang="tr-TR" dirty="0" err="1" smtClean="0"/>
              <a:t>plasmodiumların</a:t>
            </a:r>
            <a:r>
              <a:rPr lang="tr-TR" dirty="0" smtClean="0"/>
              <a:t> bulunduğu ve anofellerde </a:t>
            </a:r>
            <a:r>
              <a:rPr lang="tr-TR" dirty="0" err="1" smtClean="0"/>
              <a:t>plasmodiumların</a:t>
            </a:r>
            <a:r>
              <a:rPr lang="tr-TR" dirty="0" smtClean="0"/>
              <a:t> gelişebildiği her yerde sıtma olguları görülür.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Sıtmanın yayılması için;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Sıtmalı, kanında gamet taşıyan rezervuar insan, </a:t>
            </a:r>
          </a:p>
          <a:p>
            <a:r>
              <a:rPr lang="tr-TR" dirty="0" smtClean="0"/>
              <a:t>Sıtma parazitlerini </a:t>
            </a:r>
            <a:r>
              <a:rPr lang="tr-TR" b="1" dirty="0" err="1" smtClean="0">
                <a:solidFill>
                  <a:srgbClr val="FFC000"/>
                </a:solidFill>
              </a:rPr>
              <a:t>sporogoni</a:t>
            </a:r>
            <a:r>
              <a:rPr lang="tr-TR" b="1" dirty="0" smtClean="0">
                <a:solidFill>
                  <a:srgbClr val="FFC000"/>
                </a:solidFill>
              </a:rPr>
              <a:t> (seksüel </a:t>
            </a:r>
            <a:r>
              <a:rPr lang="tr-TR" b="1" dirty="0" err="1" smtClean="0">
                <a:solidFill>
                  <a:srgbClr val="FFC000"/>
                </a:solidFill>
              </a:rPr>
              <a:t>siklus</a:t>
            </a:r>
            <a:r>
              <a:rPr lang="tr-TR" b="1" dirty="0" smtClean="0">
                <a:solidFill>
                  <a:srgbClr val="FFC000"/>
                </a:solidFill>
              </a:rPr>
              <a:t>) </a:t>
            </a:r>
            <a:r>
              <a:rPr lang="tr-TR" dirty="0" smtClean="0"/>
              <a:t>ile geliştiren </a:t>
            </a:r>
            <a:r>
              <a:rPr lang="tr-TR" b="1" dirty="0" smtClean="0">
                <a:solidFill>
                  <a:srgbClr val="FFC000"/>
                </a:solidFill>
              </a:rPr>
              <a:t>ANOFEL</a:t>
            </a:r>
            <a:r>
              <a:rPr lang="tr-TR" dirty="0" smtClean="0"/>
              <a:t> cinsi sivrisinek, </a:t>
            </a:r>
          </a:p>
          <a:p>
            <a:r>
              <a:rPr lang="tr-TR" dirty="0" smtClean="0"/>
              <a:t>Sivrisinekle ısırılan sıtmaya hassas insan olmalıdır.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Dişi Anofel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Behire\Pictures\sitm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772816"/>
            <a:ext cx="4320480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Bulaşma yolu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Sıtma </a:t>
            </a:r>
            <a:r>
              <a:rPr lang="tr-TR" b="1" dirty="0" smtClean="0">
                <a:solidFill>
                  <a:srgbClr val="FFC000"/>
                </a:solidFill>
              </a:rPr>
              <a:t>KAPALI</a:t>
            </a:r>
            <a:r>
              <a:rPr lang="tr-TR" dirty="0" smtClean="0"/>
              <a:t> bir </a:t>
            </a:r>
            <a:r>
              <a:rPr lang="tr-TR" dirty="0" err="1" smtClean="0"/>
              <a:t>infeksiyondur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İnsandan insana bulaşması için </a:t>
            </a:r>
            <a:r>
              <a:rPr lang="tr-TR" dirty="0" smtClean="0">
                <a:solidFill>
                  <a:srgbClr val="FFC000"/>
                </a:solidFill>
              </a:rPr>
              <a:t>sivrisinek aracılığına</a:t>
            </a:r>
            <a:r>
              <a:rPr lang="tr-TR" dirty="0" smtClean="0"/>
              <a:t> ihtiyaç vardır. </a:t>
            </a:r>
          </a:p>
          <a:p>
            <a:r>
              <a:rPr lang="tr-TR" dirty="0" smtClean="0"/>
              <a:t>Nadiren anneden bebeğe </a:t>
            </a:r>
            <a:r>
              <a:rPr lang="tr-TR" dirty="0" err="1" smtClean="0">
                <a:solidFill>
                  <a:srgbClr val="FFC000"/>
                </a:solidFill>
              </a:rPr>
              <a:t>intrauterin</a:t>
            </a:r>
            <a:r>
              <a:rPr lang="tr-TR" dirty="0" smtClean="0"/>
              <a:t> bulaş olabilir. </a:t>
            </a:r>
          </a:p>
          <a:p>
            <a:r>
              <a:rPr lang="tr-TR" dirty="0" smtClean="0"/>
              <a:t>Ayrıca </a:t>
            </a:r>
            <a:r>
              <a:rPr lang="tr-TR" dirty="0" smtClean="0">
                <a:solidFill>
                  <a:srgbClr val="FFC000"/>
                </a:solidFill>
              </a:rPr>
              <a:t>transfüzyon</a:t>
            </a:r>
            <a:r>
              <a:rPr lang="tr-TR" dirty="0" smtClean="0"/>
              <a:t> kaynaklı </a:t>
            </a:r>
            <a:r>
              <a:rPr lang="tr-TR" dirty="0" err="1" smtClean="0"/>
              <a:t>bulaşlar</a:t>
            </a:r>
            <a:r>
              <a:rPr lang="tr-TR" dirty="0" smtClean="0"/>
              <a:t> da söz konusu olabilir.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>
              <a:buNone/>
            </a:pPr>
            <a:r>
              <a:rPr lang="tr-TR" b="1" dirty="0" err="1" smtClean="0">
                <a:solidFill>
                  <a:srgbClr val="FFC000"/>
                </a:solidFill>
              </a:rPr>
              <a:t>İnkübasyon</a:t>
            </a:r>
            <a:r>
              <a:rPr lang="tr-TR" b="1" dirty="0" smtClean="0">
                <a:solidFill>
                  <a:srgbClr val="FFC000"/>
                </a:solidFill>
              </a:rPr>
              <a:t> süresi:</a:t>
            </a:r>
          </a:p>
          <a:p>
            <a:pPr>
              <a:buNone/>
            </a:pPr>
            <a:r>
              <a:rPr lang="tr-TR" dirty="0" smtClean="0"/>
              <a:t> 	</a:t>
            </a:r>
            <a:r>
              <a:rPr lang="tr-TR" dirty="0" err="1" smtClean="0"/>
              <a:t>Plasmodium’un</a:t>
            </a:r>
            <a:r>
              <a:rPr lang="tr-TR" dirty="0" smtClean="0"/>
              <a:t> türüne göre değişir.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Ortalama 14 gündür.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P. </a:t>
            </a:r>
            <a:r>
              <a:rPr lang="tr-TR" dirty="0" err="1" smtClean="0"/>
              <a:t>vivax'da</a:t>
            </a:r>
            <a:r>
              <a:rPr lang="tr-TR" dirty="0" smtClean="0"/>
              <a:t> 8-23 gündür.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P. </a:t>
            </a:r>
            <a:r>
              <a:rPr lang="tr-TR" dirty="0" err="1" smtClean="0"/>
              <a:t>falciparum’da</a:t>
            </a:r>
            <a:r>
              <a:rPr lang="tr-TR" dirty="0" smtClean="0"/>
              <a:t> aynı veya daha kısa olabilir.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P. </a:t>
            </a:r>
            <a:r>
              <a:rPr lang="tr-TR" dirty="0" err="1" smtClean="0"/>
              <a:t>malariae</a:t>
            </a:r>
            <a:r>
              <a:rPr lang="tr-TR" dirty="0" smtClean="0"/>
              <a:t> ve </a:t>
            </a:r>
            <a:r>
              <a:rPr lang="tr-TR" dirty="0" err="1" smtClean="0"/>
              <a:t>ovale'de</a:t>
            </a:r>
            <a:r>
              <a:rPr lang="tr-TR" dirty="0" smtClean="0"/>
              <a:t> daha uzundur.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1289</Words>
  <Application>Microsoft Office PowerPoint</Application>
  <PresentationFormat>Ekran Gösterisi (4:3)</PresentationFormat>
  <Paragraphs>208</Paragraphs>
  <Slides>39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39</vt:i4>
      </vt:variant>
    </vt:vector>
  </HeadingPairs>
  <TitlesOfParts>
    <vt:vector size="41" baseType="lpstr">
      <vt:lpstr>Ofis Teması</vt:lpstr>
      <vt:lpstr>Varsayılan Tasarım</vt:lpstr>
      <vt:lpstr>SITMA</vt:lpstr>
      <vt:lpstr>Sıtma (Malarya)</vt:lpstr>
      <vt:lpstr>Etyoloji</vt:lpstr>
      <vt:lpstr>PowerPoint Sunusu</vt:lpstr>
      <vt:lpstr>Epidemiyoloji</vt:lpstr>
      <vt:lpstr>Sıtmanın yayılması için;</vt:lpstr>
      <vt:lpstr>Dişi Anofel</vt:lpstr>
      <vt:lpstr>Bulaşma yolu</vt:lpstr>
      <vt:lpstr>PowerPoint Sunusu</vt:lpstr>
      <vt:lpstr>Patoloji</vt:lpstr>
      <vt:lpstr>PowerPoint Sunusu</vt:lpstr>
      <vt:lpstr>Klinik Bulgular</vt:lpstr>
      <vt:lpstr>PowerPoint Sunusu</vt:lpstr>
      <vt:lpstr>PowerPoint Sunusu</vt:lpstr>
      <vt:lpstr>Sıtma hastalığının seyrinde 2 devre vardır </vt:lpstr>
      <vt:lpstr>PowerPoint Sunusu</vt:lpstr>
      <vt:lpstr>PowerPoint Sunusu</vt:lpstr>
      <vt:lpstr>PowerPoint Sunusu</vt:lpstr>
      <vt:lpstr>Komplikasyonlar</vt:lpstr>
      <vt:lpstr>Tedavi</vt:lpstr>
      <vt:lpstr>Korunma</vt:lpstr>
      <vt:lpstr>PowerPoint Sunusu</vt:lpstr>
      <vt:lpstr>PowerPoint Sunusu</vt:lpstr>
      <vt:lpstr>CANDIDA  (VAGİNAL MANTAR ENFEKSİYONU)</vt:lpstr>
      <vt:lpstr>ETYOLOJİ</vt:lpstr>
      <vt:lpstr>EPİDEMİYOLOJİ</vt:lpstr>
      <vt:lpstr>BULAŞMA YOLLARI</vt:lpstr>
      <vt:lpstr>PowerPoint Sunusu</vt:lpstr>
      <vt:lpstr>KLİNİK BULGULAR</vt:lpstr>
      <vt:lpstr>TANI</vt:lpstr>
      <vt:lpstr>BELİRTİLERİ</vt:lpstr>
      <vt:lpstr>PowerPoint Sunusu</vt:lpstr>
      <vt:lpstr>KOMPLİKOSYONLARI</vt:lpstr>
      <vt:lpstr>TEDAVİ </vt:lpstr>
      <vt:lpstr>PowerPoint Sunusu</vt:lpstr>
      <vt:lpstr>Gebelikte mantar enfeksiyonu tedavisi</vt:lpstr>
      <vt:lpstr>PowerPoint Sunusu</vt:lpstr>
      <vt:lpstr>KORUNMA YOLLARI</vt:lpstr>
      <vt:lpstr>Örnek soru</vt:lpstr>
    </vt:vector>
  </TitlesOfParts>
  <Company>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SITMA</dc:title>
  <dc:creator>SoundMaXP</dc:creator>
  <cp:lastModifiedBy>hp</cp:lastModifiedBy>
  <cp:revision>30</cp:revision>
  <dcterms:created xsi:type="dcterms:W3CDTF">2010-05-09T09:38:39Z</dcterms:created>
  <dcterms:modified xsi:type="dcterms:W3CDTF">2019-12-09T08:51:00Z</dcterms:modified>
</cp:coreProperties>
</file>