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-41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6330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90672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95461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03776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36918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954669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805032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84123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52453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100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99299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883715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85528" y="920748"/>
            <a:ext cx="11817532" cy="3913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i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Italic"/>
              </a:rPr>
              <a:t>rate 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of a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reaction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is an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indication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of how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many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moles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of a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reactant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or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product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are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reacted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or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produced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over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a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period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of time.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Rates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of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reactions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are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a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central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issue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in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kinetics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.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Understand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that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it is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difficult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to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predict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before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fact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how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fast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a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reaction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will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be (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although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we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will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explore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some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of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factors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that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influence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rate of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reactions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). A lot of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information</a:t>
            </a:r>
            <a:endParaRPr lang="tr-T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about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kinetics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of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reactions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is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experimentally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determined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.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Reaction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rates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also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provide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fundamental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information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needed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to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deduce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individual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actions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that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reactant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species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take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in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order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to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make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products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.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67315" y="243336"/>
            <a:ext cx="5541966" cy="492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r-TR" sz="2400" b="1" dirty="0" err="1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Rates</a:t>
            </a:r>
            <a:r>
              <a:rPr lang="tr-TR" sz="24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of </a:t>
            </a:r>
            <a:r>
              <a:rPr lang="tr-TR" sz="2400" b="1" dirty="0" err="1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Chemical</a:t>
            </a:r>
            <a:r>
              <a:rPr lang="tr-TR" sz="24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Reaction</a:t>
            </a:r>
            <a:r>
              <a:rPr lang="tr-TR" sz="24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and</a:t>
            </a:r>
            <a:r>
              <a:rPr lang="tr-TR" sz="24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Rate </a:t>
            </a:r>
            <a:r>
              <a:rPr lang="tr-TR" sz="2400" b="1" dirty="0" err="1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Laws</a:t>
            </a:r>
            <a:endParaRPr lang="tr-TR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5" name="Resim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6" y="457200"/>
            <a:ext cx="45719" cy="2476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ikdörtgen 9"/>
          <p:cNvSpPr/>
          <p:nvPr/>
        </p:nvSpPr>
        <p:spPr>
          <a:xfrm>
            <a:off x="228477" y="5199303"/>
            <a:ext cx="25990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Extents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of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reaction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endParaRPr lang="tr-TR" sz="2400" dirty="0"/>
          </a:p>
        </p:txBody>
      </p:sp>
      <p:pic>
        <p:nvPicPr>
          <p:cNvPr id="13" name="Resim 1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8974" y="5300870"/>
            <a:ext cx="384313" cy="278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Dikdörtgen 10"/>
          <p:cNvSpPr/>
          <p:nvPr/>
        </p:nvSpPr>
        <p:spPr>
          <a:xfrm>
            <a:off x="3984635" y="5146296"/>
            <a:ext cx="46372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rate of a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reaction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at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this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extent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endParaRPr lang="tr-TR" sz="2400" dirty="0"/>
          </a:p>
        </p:txBody>
      </p:sp>
      <p:pic>
        <p:nvPicPr>
          <p:cNvPr id="15" name="Resim 1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67112" y="5175685"/>
            <a:ext cx="755184" cy="350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Dikdörtgen 11"/>
          <p:cNvSpPr/>
          <p:nvPr/>
        </p:nvSpPr>
        <p:spPr>
          <a:xfrm>
            <a:off x="278296" y="5888416"/>
            <a:ext cx="115282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i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is </a:t>
            </a:r>
            <a:r>
              <a:rPr lang="tr-TR" sz="2400" i="1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called</a:t>
            </a:r>
            <a:r>
              <a:rPr lang="tr-TR" sz="2400" i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i="1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i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i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Italic"/>
              </a:rPr>
              <a:t>rate of </a:t>
            </a:r>
            <a:r>
              <a:rPr lang="tr-TR" sz="2400" i="1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Italic"/>
              </a:rPr>
              <a:t>initial</a:t>
            </a:r>
            <a:r>
              <a:rPr lang="tr-TR" sz="2400" i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Italic"/>
              </a:rPr>
              <a:t> </a:t>
            </a:r>
            <a:r>
              <a:rPr lang="tr-TR" sz="2400" i="1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Italic"/>
              </a:rPr>
              <a:t>reaction</a:t>
            </a:r>
            <a:r>
              <a:rPr lang="tr-TR" sz="2400" i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Italic"/>
              </a:rPr>
              <a:t> </a:t>
            </a:r>
            <a:r>
              <a:rPr lang="tr-TR" sz="2400" i="1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or</a:t>
            </a:r>
            <a:r>
              <a:rPr lang="tr-TR" sz="2400" i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i="1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i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i="1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Italic"/>
              </a:rPr>
              <a:t>initial</a:t>
            </a:r>
            <a:r>
              <a:rPr lang="tr-TR" sz="2400" i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i="1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Italic"/>
              </a:rPr>
              <a:t>reaction</a:t>
            </a:r>
            <a:r>
              <a:rPr lang="tr-TR" sz="2400" i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nion-Italic"/>
              </a:rPr>
              <a:t> rate</a:t>
            </a:r>
            <a:endParaRPr lang="tr-TR" sz="2400" i="1" dirty="0"/>
          </a:p>
        </p:txBody>
      </p:sp>
    </p:spTree>
    <p:extLst>
      <p:ext uri="{BB962C8B-B14F-4D97-AF65-F5344CB8AC3E}">
        <p14:creationId xmlns="" xmlns:p14="http://schemas.microsoft.com/office/powerpoint/2010/main" val="2260642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93636" y="283419"/>
            <a:ext cx="74074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>
                <a:effectLst/>
                <a:ea typeface="Calibri" panose="020F0502020204030204" pitchFamily="34" charset="0"/>
                <a:cs typeface="Minion-Regular"/>
              </a:rPr>
              <a:t>A rate of </a:t>
            </a:r>
            <a:r>
              <a:rPr lang="tr-TR" sz="2400" dirty="0" err="1" smtClean="0">
                <a:effectLst/>
                <a:ea typeface="Calibri" panose="020F0502020204030204" pitchFamily="34" charset="0"/>
                <a:cs typeface="Minion-Regular"/>
              </a:rPr>
              <a:t>reaction</a:t>
            </a:r>
            <a:r>
              <a:rPr lang="tr-TR" sz="2400" dirty="0" smtClean="0">
                <a:effectLst/>
                <a:ea typeface="Calibri" panose="020F0502020204030204" pitchFamily="34" charset="0"/>
                <a:cs typeface="Minion-Regular"/>
              </a:rPr>
              <a:t> can be </a:t>
            </a:r>
            <a:r>
              <a:rPr lang="tr-TR" sz="2400" dirty="0" err="1" smtClean="0">
                <a:effectLst/>
                <a:ea typeface="Calibri" panose="020F0502020204030204" pitchFamily="34" charset="0"/>
                <a:cs typeface="Minion-Regular"/>
              </a:rPr>
              <a:t>expressed</a:t>
            </a:r>
            <a:r>
              <a:rPr lang="tr-TR" sz="2400" dirty="0" smtClean="0">
                <a:effectLst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/>
              <a:t>mathematically</a:t>
            </a:r>
            <a:r>
              <a:rPr lang="tr-TR" sz="2400" dirty="0"/>
              <a:t>, </a:t>
            </a:r>
            <a:r>
              <a:rPr lang="tr-TR" sz="2400" dirty="0" err="1"/>
              <a:t>this</a:t>
            </a:r>
            <a:r>
              <a:rPr lang="tr-TR" sz="2400" dirty="0"/>
              <a:t> is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3636" y="945424"/>
            <a:ext cx="5342231" cy="979169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233391" y="2082879"/>
            <a:ext cx="11763233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where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Greek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letter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capital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delta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implies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“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change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.”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If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amounts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were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expressed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in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moles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and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time in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seconds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, a rate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would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have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units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of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mol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/s.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Moles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Italic"/>
              </a:rPr>
              <a:t>of </a:t>
            </a:r>
            <a:r>
              <a:rPr lang="tr-TR" sz="2400" i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Italic"/>
              </a:rPr>
              <a:t>what</a:t>
            </a:r>
            <a:r>
              <a:rPr lang="tr-TR" sz="24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Italic"/>
              </a:rPr>
              <a:t>?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This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is a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necessary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distinction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.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6237" y="3865458"/>
            <a:ext cx="2804109" cy="544487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299652" y="4664744"/>
            <a:ext cx="10622411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there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are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2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moles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of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hydrogen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reacting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with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every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mole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of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oxygen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to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make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water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. </a:t>
            </a:r>
            <a:r>
              <a:rPr lang="tr-TR" sz="2400" dirty="0" err="1"/>
              <a:t>because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stoichiometry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balanced</a:t>
            </a:r>
            <a:r>
              <a:rPr lang="tr-TR" sz="2400" dirty="0"/>
              <a:t> </a:t>
            </a:r>
            <a:r>
              <a:rPr lang="tr-TR" sz="2400" dirty="0" err="1"/>
              <a:t>chemical</a:t>
            </a:r>
            <a:r>
              <a:rPr lang="tr-TR" sz="2400" dirty="0"/>
              <a:t> </a:t>
            </a:r>
            <a:r>
              <a:rPr lang="tr-TR" sz="2400" dirty="0" err="1"/>
              <a:t>reaction</a:t>
            </a:r>
            <a:r>
              <a:rPr lang="tr-TR" sz="2400" dirty="0"/>
              <a:t>, </a:t>
            </a:r>
            <a:r>
              <a:rPr lang="tr-TR" sz="2400" dirty="0" err="1"/>
              <a:t>rates</a:t>
            </a:r>
            <a:r>
              <a:rPr lang="tr-TR" sz="2400" dirty="0"/>
              <a:t> of </a:t>
            </a:r>
            <a:r>
              <a:rPr lang="tr-TR" sz="2400" dirty="0" err="1"/>
              <a:t>reactions</a:t>
            </a:r>
            <a:r>
              <a:rPr lang="tr-TR" sz="2400" dirty="0"/>
              <a:t> in </a:t>
            </a:r>
            <a:r>
              <a:rPr lang="tr-TR" sz="2400" dirty="0" err="1"/>
              <a:t>terms</a:t>
            </a:r>
            <a:r>
              <a:rPr lang="tr-TR" sz="2400" dirty="0"/>
              <a:t> of </a:t>
            </a:r>
            <a:r>
              <a:rPr lang="tr-TR" sz="2400" dirty="0" err="1"/>
              <a:t>individual</a:t>
            </a:r>
            <a:r>
              <a:rPr lang="tr-TR" sz="2400" dirty="0"/>
              <a:t> </a:t>
            </a:r>
            <a:r>
              <a:rPr lang="tr-TR" sz="2400" dirty="0" err="1"/>
              <a:t>reactants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products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related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971984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600" y="1019447"/>
            <a:ext cx="3796344" cy="59163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641" y="2128156"/>
            <a:ext cx="5537266" cy="2051957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62412" y="236519"/>
            <a:ext cx="4082721" cy="492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For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a general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chemical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reaction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101944" y="828234"/>
            <a:ext cx="77939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where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A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and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B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are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reactants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, C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and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D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are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products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,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and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Italic"/>
              </a:rPr>
              <a:t>a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, </a:t>
            </a:r>
            <a:r>
              <a:rPr lang="tr-TR" sz="24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Italic"/>
              </a:rPr>
              <a:t>b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, </a:t>
            </a:r>
            <a:r>
              <a:rPr lang="tr-TR" sz="24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Italic"/>
              </a:rPr>
              <a:t>c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,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and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Italic"/>
              </a:rPr>
              <a:t>d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are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coefficients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of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balanced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reaction</a:t>
            </a:r>
            <a:endParaRPr lang="tr-TR" sz="2400" dirty="0"/>
          </a:p>
        </p:txBody>
      </p:sp>
      <p:sp>
        <p:nvSpPr>
          <p:cNvPr id="9" name="Dikdörtgen 8"/>
          <p:cNvSpPr/>
          <p:nvPr/>
        </p:nvSpPr>
        <p:spPr>
          <a:xfrm>
            <a:off x="5860869" y="2371408"/>
            <a:ext cx="6096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rate of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reaction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can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express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rate of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reaction</a:t>
            </a:r>
            <a:r>
              <a:rPr lang="tr-TR" sz="24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Italic"/>
              </a:rPr>
              <a:t> 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in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terms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of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four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different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changing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amounts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: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600" y="4479538"/>
            <a:ext cx="4762789" cy="1921261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71843" y="4882943"/>
            <a:ext cx="7300738" cy="6295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86836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02333" y="351766"/>
            <a:ext cx="4488147" cy="1264999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4797287" y="451876"/>
            <a:ext cx="72171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numerical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value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of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rate of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reaction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differs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depending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on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species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used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to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express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rate as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well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as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coefficients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in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balanced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chemical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reaction</a:t>
            </a: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Minion-Regular"/>
              </a:rPr>
              <a:t>. </a:t>
            </a:r>
            <a:endParaRPr lang="tr-TR" sz="2400" dirty="0"/>
          </a:p>
        </p:txBody>
      </p:sp>
      <p:sp>
        <p:nvSpPr>
          <p:cNvPr id="7" name="Dikdörtgen 6"/>
          <p:cNvSpPr/>
          <p:nvPr/>
        </p:nvSpPr>
        <p:spPr>
          <a:xfrm>
            <a:off x="186393" y="2597030"/>
            <a:ext cx="36483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-Bold"/>
              </a:rPr>
              <a:t>First</a:t>
            </a:r>
            <a:r>
              <a:rPr lang="tr-TR" sz="24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-Bold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-Bold"/>
              </a:rPr>
              <a:t>order</a:t>
            </a:r>
            <a:r>
              <a:rPr lang="tr-TR" sz="24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-Bold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-Bold"/>
              </a:rPr>
              <a:t>kinetic</a:t>
            </a:r>
            <a:r>
              <a:rPr lang="tr-TR" sz="24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-Bold"/>
              </a:rPr>
              <a:t> rate </a:t>
            </a:r>
            <a:r>
              <a:rPr lang="tr-TR" sz="2400" b="1" dirty="0" err="1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-Bold"/>
              </a:rPr>
              <a:t>laws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304801" y="3353865"/>
            <a:ext cx="19475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000000"/>
                </a:solidFill>
                <a:latin typeface="CMBX12"/>
              </a:rPr>
              <a:t>Type</a:t>
            </a:r>
            <a:r>
              <a:rPr lang="tr-TR" dirty="0">
                <a:solidFill>
                  <a:srgbClr val="000000"/>
                </a:solidFill>
                <a:latin typeface="CMBX12"/>
              </a:rPr>
              <a:t> of </a:t>
            </a:r>
            <a:r>
              <a:rPr lang="tr-TR" dirty="0" err="1" smtClean="0">
                <a:solidFill>
                  <a:srgbClr val="000000"/>
                </a:solidFill>
                <a:latin typeface="CMBX12"/>
              </a:rPr>
              <a:t>reaction</a:t>
            </a:r>
            <a:endParaRPr lang="tr-TR" dirty="0">
              <a:solidFill>
                <a:srgbClr val="000000"/>
              </a:solidFill>
              <a:latin typeface="CMBX12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26150" y="3924951"/>
            <a:ext cx="2209149" cy="515468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91548" y="4761080"/>
            <a:ext cx="2264921" cy="46088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009921" y="5394838"/>
            <a:ext cx="1963752" cy="77900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487121" y="3662423"/>
            <a:ext cx="5498385" cy="45136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540129" y="4284818"/>
            <a:ext cx="5973139" cy="377388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588514" y="4726478"/>
            <a:ext cx="1622341" cy="765745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26150" y="5550946"/>
            <a:ext cx="675589" cy="422243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513625" y="5582725"/>
            <a:ext cx="6060370" cy="40323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460696" y="6173847"/>
            <a:ext cx="2317260" cy="489935"/>
          </a:xfrm>
          <a:prstGeom prst="rect">
            <a:avLst/>
          </a:prstGeom>
        </p:spPr>
      </p:pic>
      <p:sp>
        <p:nvSpPr>
          <p:cNvPr id="16" name="Dikdörtgen 15"/>
          <p:cNvSpPr/>
          <p:nvPr/>
        </p:nvSpPr>
        <p:spPr>
          <a:xfrm>
            <a:off x="9573995" y="5599676"/>
            <a:ext cx="2146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>
                <a:latin typeface="Times-Roman"/>
              </a:rPr>
              <a:t>In</a:t>
            </a:r>
            <a:r>
              <a:rPr lang="tr-TR" dirty="0">
                <a:latin typeface="Times-Roman"/>
              </a:rPr>
              <a:t> </a:t>
            </a:r>
            <a:r>
              <a:rPr lang="tr-TR" dirty="0" err="1">
                <a:latin typeface="Times-Roman"/>
              </a:rPr>
              <a:t>exponential</a:t>
            </a:r>
            <a:r>
              <a:rPr lang="tr-TR" dirty="0">
                <a:latin typeface="Times-Roman"/>
              </a:rPr>
              <a:t> form</a:t>
            </a:r>
            <a:endParaRPr lang="tr-TR" dirty="0"/>
          </a:p>
        </p:txBody>
      </p:sp>
      <p:pic>
        <p:nvPicPr>
          <p:cNvPr id="18" name="Resim 17"/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919998" y="6274858"/>
            <a:ext cx="5942781" cy="2879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98698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36083" y="293505"/>
            <a:ext cx="2549258" cy="46997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431217" y="175798"/>
            <a:ext cx="3648075" cy="26289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36083" y="1118748"/>
            <a:ext cx="1638300" cy="84772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80266" y="2202231"/>
            <a:ext cx="2505075" cy="82867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36083" y="4276280"/>
            <a:ext cx="2838450" cy="86677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820804" y="5204327"/>
            <a:ext cx="4829175" cy="981075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18403" y="5752429"/>
            <a:ext cx="1828800" cy="561975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01767" y="3506675"/>
            <a:ext cx="76803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-Roman"/>
              </a:rPr>
              <a:t>In the logarithmic form of the first-order equation above</a:t>
            </a:r>
            <a:endParaRPr lang="tr-TR" sz="2400" dirty="0"/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8031451" y="3491052"/>
            <a:ext cx="1917766" cy="620780"/>
          </a:xfrm>
          <a:prstGeom prst="rect">
            <a:avLst/>
          </a:prstGeom>
        </p:spPr>
      </p:pic>
      <p:sp>
        <p:nvSpPr>
          <p:cNvPr id="14" name="Dikdörtgen 13"/>
          <p:cNvSpPr/>
          <p:nvPr/>
        </p:nvSpPr>
        <p:spPr>
          <a:xfrm>
            <a:off x="3956616" y="4465814"/>
            <a:ext cx="52982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-Roman"/>
              </a:rPr>
              <a:t>which is the definition of the half-time</a:t>
            </a:r>
            <a:r>
              <a:rPr lang="en-US" dirty="0">
                <a:latin typeface="Times-Roman"/>
              </a:rPr>
              <a:t>.</a:t>
            </a:r>
            <a:endParaRPr lang="tr-TR" dirty="0"/>
          </a:p>
        </p:txBody>
      </p:sp>
      <p:sp>
        <p:nvSpPr>
          <p:cNvPr id="15" name="Dikdörtgen 14"/>
          <p:cNvSpPr/>
          <p:nvPr/>
        </p:nvSpPr>
        <p:spPr>
          <a:xfrm>
            <a:off x="5677482" y="2824771"/>
            <a:ext cx="4150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latin typeface="Times-Roman"/>
              </a:rPr>
              <a:t>First-</a:t>
            </a:r>
            <a:r>
              <a:rPr lang="tr-TR" sz="2400" dirty="0" err="1">
                <a:latin typeface="Times-Roman"/>
              </a:rPr>
              <a:t>order</a:t>
            </a:r>
            <a:r>
              <a:rPr lang="tr-TR" sz="2400" dirty="0">
                <a:latin typeface="Times-Roman"/>
              </a:rPr>
              <a:t> </a:t>
            </a:r>
            <a:r>
              <a:rPr lang="tr-TR" sz="2400" dirty="0" err="1">
                <a:latin typeface="Times-Roman"/>
              </a:rPr>
              <a:t>radioactive</a:t>
            </a:r>
            <a:r>
              <a:rPr lang="tr-TR" sz="2400" dirty="0">
                <a:latin typeface="Times-Roman"/>
              </a:rPr>
              <a:t> </a:t>
            </a:r>
            <a:r>
              <a:rPr lang="tr-TR" sz="2400" dirty="0" err="1">
                <a:latin typeface="Times-Roman"/>
              </a:rPr>
              <a:t>decay</a:t>
            </a:r>
            <a:r>
              <a:rPr lang="tr-TR" sz="2400" dirty="0">
                <a:latin typeface="Times-Roman"/>
              </a:rPr>
              <a:t>.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1037927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19410" y="187625"/>
            <a:ext cx="31495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Second-</a:t>
            </a:r>
            <a:r>
              <a:rPr lang="tr-TR" sz="2400" b="1" dirty="0" err="1">
                <a:solidFill>
                  <a:srgbClr val="FF0000"/>
                </a:solidFill>
              </a:rPr>
              <a:t>order</a:t>
            </a:r>
            <a:r>
              <a:rPr lang="tr-TR" sz="2400" b="1" dirty="0">
                <a:solidFill>
                  <a:srgbClr val="FF0000"/>
                </a:solidFill>
              </a:rPr>
              <a:t> </a:t>
            </a:r>
            <a:r>
              <a:rPr lang="tr-TR" sz="2400" b="1" dirty="0" err="1">
                <a:solidFill>
                  <a:srgbClr val="FF0000"/>
                </a:solidFill>
              </a:rPr>
              <a:t>reactions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19410" y="522188"/>
            <a:ext cx="11660777" cy="3913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From the simple physical picture of a reacting mixture of reagents of two </a:t>
            </a:r>
            <a:r>
              <a:rPr lang="en-US" sz="2400" dirty="0" smtClean="0"/>
              <a:t>different</a:t>
            </a:r>
            <a:r>
              <a:rPr lang="tr-TR" sz="2400" dirty="0" smtClean="0"/>
              <a:t> </a:t>
            </a:r>
            <a:r>
              <a:rPr lang="en-US" sz="2400" dirty="0" smtClean="0"/>
              <a:t>kinds</a:t>
            </a:r>
            <a:r>
              <a:rPr lang="en-US" sz="2400" dirty="0"/>
              <a:t>, say A and B, in which molecules collide to produce one or more products, </a:t>
            </a:r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reaction must go </a:t>
            </a:r>
            <a:r>
              <a:rPr lang="en-US" sz="2400" dirty="0" smtClean="0"/>
              <a:t>slowly</a:t>
            </a:r>
            <a:r>
              <a:rPr lang="tr-TR" sz="2400" dirty="0" smtClean="0"/>
              <a:t> </a:t>
            </a:r>
            <a:r>
              <a:rPr lang="en-US" sz="2400" dirty="0" smtClean="0"/>
              <a:t>because </a:t>
            </a:r>
            <a:r>
              <a:rPr lang="en-US" sz="2400" dirty="0"/>
              <a:t>fewer A–B collisions take place even though the total number of </a:t>
            </a:r>
            <a:r>
              <a:rPr lang="en-US" sz="2400" dirty="0" smtClean="0"/>
              <a:t>collisions</a:t>
            </a:r>
            <a:r>
              <a:rPr lang="tr-TR" sz="2400" dirty="0" smtClean="0"/>
              <a:t> </a:t>
            </a:r>
            <a:r>
              <a:rPr lang="en-US" sz="2400" dirty="0" smtClean="0"/>
              <a:t>may </a:t>
            </a:r>
            <a:r>
              <a:rPr lang="en-US" sz="2400" dirty="0"/>
              <a:t>still be large. </a:t>
            </a:r>
            <a:endParaRPr lang="tr-TR" sz="2400" dirty="0" smtClean="0"/>
          </a:p>
          <a:p>
            <a:pPr algn="just">
              <a:lnSpc>
                <a:spcPct val="150000"/>
              </a:lnSpc>
            </a:pPr>
            <a:endParaRPr lang="tr-TR" sz="2400" dirty="0"/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In </a:t>
            </a:r>
            <a:r>
              <a:rPr lang="en-US" sz="2400" dirty="0"/>
              <a:t>the form of a rate law, the rate is proportional to both A and </a:t>
            </a:r>
            <a:r>
              <a:rPr lang="en-US" sz="2400" dirty="0" smtClean="0"/>
              <a:t>B</a:t>
            </a:r>
            <a:r>
              <a:rPr lang="tr-TR" sz="2400" dirty="0" smtClean="0"/>
              <a:t> </a:t>
            </a:r>
            <a:r>
              <a:rPr lang="en-US" sz="2400" dirty="0" smtClean="0"/>
              <a:t>concentrations</a:t>
            </a:r>
            <a:r>
              <a:rPr lang="en-US" sz="2400" dirty="0"/>
              <a:t>, hence it is proportional to the </a:t>
            </a:r>
            <a:r>
              <a:rPr lang="en-US" sz="2400" i="1" dirty="0"/>
              <a:t>AB </a:t>
            </a:r>
            <a:r>
              <a:rPr lang="en-US" sz="2400" dirty="0"/>
              <a:t>product</a:t>
            </a:r>
            <a:r>
              <a:rPr lang="en-US" sz="2400" baseline="30000" dirty="0"/>
              <a:t>2</a:t>
            </a:r>
            <a:r>
              <a:rPr lang="en-US" sz="2400" dirty="0"/>
              <a:t>:</a:t>
            </a:r>
            <a:endParaRPr lang="tr-TR" sz="24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19410" y="4940617"/>
            <a:ext cx="2076450" cy="39052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77338" y="5536584"/>
            <a:ext cx="3790950" cy="981075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3074126" y="4385751"/>
            <a:ext cx="87869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-Roman"/>
              </a:rPr>
              <a:t>2The identity of the molecules is given in regular type AB, but the concentration variable referring to </a:t>
            </a:r>
            <a:r>
              <a:rPr lang="en-US" sz="2400" dirty="0" smtClean="0">
                <a:latin typeface="Times-Roman"/>
              </a:rPr>
              <a:t>the</a:t>
            </a:r>
            <a:r>
              <a:rPr lang="tr-TR" sz="2400" dirty="0" smtClean="0">
                <a:latin typeface="Times-Roman"/>
              </a:rPr>
              <a:t> </a:t>
            </a:r>
            <a:r>
              <a:rPr lang="en-US" sz="2400" dirty="0" smtClean="0">
                <a:latin typeface="Times-Roman"/>
              </a:rPr>
              <a:t>different </a:t>
            </a:r>
            <a:r>
              <a:rPr lang="en-US" sz="2400" dirty="0">
                <a:latin typeface="Times-Roman"/>
              </a:rPr>
              <a:t>species is italic </a:t>
            </a:r>
            <a:r>
              <a:rPr lang="en-US" sz="2400" i="1" dirty="0">
                <a:latin typeface="Times-Italic"/>
              </a:rPr>
              <a:t>AB</a:t>
            </a:r>
            <a:r>
              <a:rPr lang="en-US" sz="2400" dirty="0">
                <a:latin typeface="Times-Roman"/>
              </a:rPr>
              <a:t>.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4032529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56754" y="271030"/>
            <a:ext cx="11713029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If the reactants are mixed so that the initial concentrations </a:t>
            </a:r>
            <a:r>
              <a:rPr lang="en-US" sz="2400" i="1" dirty="0"/>
              <a:t>A </a:t>
            </a:r>
            <a:r>
              <a:rPr lang="en-US" sz="2400" dirty="0"/>
              <a:t>and </a:t>
            </a:r>
            <a:r>
              <a:rPr lang="en-US" sz="2400" i="1" dirty="0"/>
              <a:t>B </a:t>
            </a:r>
            <a:r>
              <a:rPr lang="en-US" sz="2400" dirty="0"/>
              <a:t>are equal, they </a:t>
            </a:r>
            <a:r>
              <a:rPr lang="en-US" sz="2400" dirty="0" smtClean="0"/>
              <a:t>will</a:t>
            </a:r>
            <a:r>
              <a:rPr lang="tr-TR" sz="2400" dirty="0" smtClean="0"/>
              <a:t> </a:t>
            </a:r>
            <a:r>
              <a:rPr lang="en-US" sz="2400" dirty="0" smtClean="0"/>
              <a:t>remain </a:t>
            </a:r>
            <a:r>
              <a:rPr lang="en-US" sz="2400" dirty="0"/>
              <a:t>equal throughout, because for each molecule of one that reacts, a molecule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other has also reacted. As a result, </a:t>
            </a:r>
            <a:r>
              <a:rPr lang="en-US" sz="2400" i="1" dirty="0"/>
              <a:t>AB </a:t>
            </a:r>
            <a:r>
              <a:rPr lang="en-US" sz="2400" dirty="0"/>
              <a:t>= </a:t>
            </a:r>
            <a:r>
              <a:rPr lang="en-US" sz="2400" i="1" dirty="0"/>
              <a:t>A</a:t>
            </a:r>
            <a:r>
              <a:rPr lang="en-US" sz="2400" dirty="0"/>
              <a:t>2 throughout, giving the special </a:t>
            </a:r>
            <a:r>
              <a:rPr lang="en-US" sz="2400" dirty="0" smtClean="0"/>
              <a:t>case</a:t>
            </a:r>
            <a:r>
              <a:rPr lang="tr-TR" sz="2400" dirty="0" smtClean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rate </a:t>
            </a:r>
            <a:r>
              <a:rPr lang="tr-TR" sz="2400" dirty="0" err="1"/>
              <a:t>equation</a:t>
            </a:r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96511" y="2686286"/>
            <a:ext cx="2590800" cy="8001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471673" y="2514008"/>
            <a:ext cx="1895475" cy="8001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592423" y="2680695"/>
            <a:ext cx="1400175" cy="46672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0" y="3806703"/>
            <a:ext cx="2876550" cy="84772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484925" y="3475399"/>
            <a:ext cx="2219325" cy="8382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80526" y="4982816"/>
            <a:ext cx="10981743" cy="1191896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976113" y="5695836"/>
            <a:ext cx="2014948" cy="976633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8706888" y="5738191"/>
            <a:ext cx="1938974" cy="8965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46518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07603" y="954813"/>
            <a:ext cx="11465513" cy="807726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207603" y="145061"/>
            <a:ext cx="69943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  <a:latin typeface="Times-Roman"/>
              </a:rPr>
              <a:t>Reaction</a:t>
            </a:r>
            <a:r>
              <a:rPr lang="tr-TR" sz="2400" b="1" dirty="0" smtClean="0">
                <a:solidFill>
                  <a:srgbClr val="FF0000"/>
                </a:solidFill>
                <a:latin typeface="Times-Roman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-Roman"/>
              </a:rPr>
              <a:t>half</a:t>
            </a:r>
            <a:r>
              <a:rPr lang="tr-TR" sz="2400" b="1" dirty="0" smtClean="0">
                <a:solidFill>
                  <a:srgbClr val="FF0000"/>
                </a:solidFill>
                <a:latin typeface="Times-Roman"/>
              </a:rPr>
              <a:t> life </a:t>
            </a:r>
            <a:r>
              <a:rPr lang="tr-TR" sz="2400" b="1" dirty="0" err="1" smtClean="0">
                <a:solidFill>
                  <a:srgbClr val="FF0000"/>
                </a:solidFill>
                <a:latin typeface="Times-Roman"/>
              </a:rPr>
              <a:t>for</a:t>
            </a:r>
            <a:r>
              <a:rPr lang="tr-TR" sz="2400" b="1" dirty="0" smtClean="0">
                <a:solidFill>
                  <a:srgbClr val="FF0000"/>
                </a:solidFill>
                <a:latin typeface="Times-Roman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-Roman"/>
              </a:rPr>
              <a:t>second</a:t>
            </a:r>
            <a:r>
              <a:rPr lang="tr-TR" sz="2400" b="1" dirty="0" smtClean="0">
                <a:solidFill>
                  <a:srgbClr val="FF0000"/>
                </a:solidFill>
                <a:latin typeface="Times-Roman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-Roman"/>
              </a:rPr>
              <a:t>order</a:t>
            </a:r>
            <a:r>
              <a:rPr lang="tr-TR" sz="2400" b="1" dirty="0" smtClean="0">
                <a:solidFill>
                  <a:srgbClr val="FF0000"/>
                </a:solidFill>
                <a:latin typeface="Times-Roman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-Roman"/>
              </a:rPr>
              <a:t>reactions</a:t>
            </a:r>
            <a:r>
              <a:rPr lang="tr-TR" sz="2400" b="1" dirty="0" smtClean="0">
                <a:solidFill>
                  <a:srgbClr val="FF0000"/>
                </a:solidFill>
                <a:latin typeface="Times-Roman"/>
              </a:rPr>
              <a:t> </a:t>
            </a:r>
            <a:endParaRPr lang="tr-TR" sz="2400" b="1" dirty="0">
              <a:solidFill>
                <a:srgbClr val="FF0000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26597" y="2500349"/>
            <a:ext cx="1796488" cy="985171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85654" y="3919788"/>
            <a:ext cx="4156009" cy="653991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  <a:lum contrast="11000"/>
          </a:blip>
          <a:stretch>
            <a:fillRect/>
          </a:stretch>
        </p:blipFill>
        <p:spPr>
          <a:xfrm>
            <a:off x="5836413" y="2356044"/>
            <a:ext cx="4409496" cy="320478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712191" y="5824536"/>
            <a:ext cx="8479809" cy="3480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37186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515</Words>
  <Application>Microsoft Office PowerPoint</Application>
  <PresentationFormat>Özel</PresentationFormat>
  <Paragraphs>26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kimya_sahin</dc:creator>
  <cp:lastModifiedBy>acer</cp:lastModifiedBy>
  <cp:revision>23</cp:revision>
  <dcterms:created xsi:type="dcterms:W3CDTF">2018-03-28T12:23:24Z</dcterms:created>
  <dcterms:modified xsi:type="dcterms:W3CDTF">2018-04-01T10:28:42Z</dcterms:modified>
</cp:coreProperties>
</file>