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-41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2C1DC-087F-4437-93A6-3836D9476F31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40FCE-A5D7-411F-A938-7CB23BA6EFD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46330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2C1DC-087F-4437-93A6-3836D9476F31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40FCE-A5D7-411F-A938-7CB23BA6EFD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790672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2C1DC-087F-4437-93A6-3836D9476F31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40FCE-A5D7-411F-A938-7CB23BA6EFD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954618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2C1DC-087F-4437-93A6-3836D9476F31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40FCE-A5D7-411F-A938-7CB23BA6EFD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803776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2C1DC-087F-4437-93A6-3836D9476F31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40FCE-A5D7-411F-A938-7CB23BA6EFD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736918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2C1DC-087F-4437-93A6-3836D9476F31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40FCE-A5D7-411F-A938-7CB23BA6EFD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954669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2C1DC-087F-4437-93A6-3836D9476F31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40FCE-A5D7-411F-A938-7CB23BA6EFD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8050322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2C1DC-087F-4437-93A6-3836D9476F31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40FCE-A5D7-411F-A938-7CB23BA6EFD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884123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2C1DC-087F-4437-93A6-3836D9476F31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40FCE-A5D7-411F-A938-7CB23BA6EFD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652453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2C1DC-087F-4437-93A6-3836D9476F31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40FCE-A5D7-411F-A938-7CB23BA6EFD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810043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2C1DC-087F-4437-93A6-3836D9476F31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40FCE-A5D7-411F-A938-7CB23BA6EFD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599299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200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92C1DC-087F-4437-93A6-3836D9476F31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A40FCE-A5D7-411F-A938-7CB23BA6EFD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883715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12" Type="http://schemas.openxmlformats.org/officeDocument/2006/relationships/image" Target="../media/image19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5" Type="http://schemas.openxmlformats.org/officeDocument/2006/relationships/image" Target="../media/image12.png"/><Relationship Id="rId10" Type="http://schemas.openxmlformats.org/officeDocument/2006/relationships/image" Target="../media/image17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Relationship Id="rId9" Type="http://schemas.openxmlformats.org/officeDocument/2006/relationships/image" Target="../media/image2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3" Type="http://schemas.openxmlformats.org/officeDocument/2006/relationships/image" Target="../media/image31.png"/><Relationship Id="rId7" Type="http://schemas.openxmlformats.org/officeDocument/2006/relationships/image" Target="../media/image35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4.png"/><Relationship Id="rId5" Type="http://schemas.openxmlformats.org/officeDocument/2006/relationships/image" Target="../media/image33.png"/><Relationship Id="rId4" Type="http://schemas.openxmlformats.org/officeDocument/2006/relationships/image" Target="../media/image32.png"/><Relationship Id="rId9" Type="http://schemas.openxmlformats.org/officeDocument/2006/relationships/image" Target="../media/image3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2.png"/><Relationship Id="rId5" Type="http://schemas.openxmlformats.org/officeDocument/2006/relationships/image" Target="../media/image41.png"/><Relationship Id="rId4" Type="http://schemas.openxmlformats.org/officeDocument/2006/relationships/image" Target="../media/image4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185528" y="920748"/>
            <a:ext cx="11817532" cy="3913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sz="24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The</a:t>
            </a:r>
            <a:r>
              <a:rPr lang="tr-TR" sz="24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i="1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Italic"/>
              </a:rPr>
              <a:t>rate </a:t>
            </a:r>
            <a:r>
              <a:rPr lang="tr-TR" sz="24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of a </a:t>
            </a:r>
            <a:r>
              <a:rPr lang="tr-TR" sz="24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reaction</a:t>
            </a:r>
            <a:r>
              <a:rPr lang="tr-TR" sz="24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is an </a:t>
            </a:r>
            <a:r>
              <a:rPr lang="tr-TR" sz="24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indication</a:t>
            </a:r>
            <a:r>
              <a:rPr lang="tr-TR" sz="24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of how </a:t>
            </a:r>
            <a:r>
              <a:rPr lang="tr-TR" sz="24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many</a:t>
            </a:r>
            <a:r>
              <a:rPr lang="tr-TR" sz="24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moles</a:t>
            </a:r>
            <a:r>
              <a:rPr lang="tr-TR" sz="24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of a </a:t>
            </a:r>
            <a:r>
              <a:rPr lang="tr-TR" sz="24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reactant</a:t>
            </a:r>
            <a:r>
              <a:rPr lang="tr-TR" sz="24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or</a:t>
            </a:r>
            <a:r>
              <a:rPr lang="tr-TR" sz="24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product</a:t>
            </a:r>
            <a:r>
              <a:rPr lang="tr-TR" sz="24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are</a:t>
            </a:r>
            <a:r>
              <a:rPr lang="tr-TR" sz="24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reacted</a:t>
            </a:r>
            <a:r>
              <a:rPr lang="tr-TR" sz="24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or</a:t>
            </a:r>
            <a:r>
              <a:rPr lang="tr-TR" sz="24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produced</a:t>
            </a:r>
            <a:r>
              <a:rPr lang="tr-TR" sz="24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over</a:t>
            </a:r>
            <a:r>
              <a:rPr lang="tr-TR" sz="24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a </a:t>
            </a:r>
            <a:r>
              <a:rPr lang="tr-TR" sz="24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period</a:t>
            </a:r>
            <a:r>
              <a:rPr lang="tr-TR" sz="24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of time. </a:t>
            </a:r>
            <a:r>
              <a:rPr lang="tr-TR" sz="24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Rates</a:t>
            </a:r>
            <a:r>
              <a:rPr lang="tr-TR" sz="24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of </a:t>
            </a:r>
            <a:r>
              <a:rPr lang="tr-TR" sz="24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reactions</a:t>
            </a:r>
            <a:r>
              <a:rPr lang="tr-TR" sz="24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are</a:t>
            </a:r>
            <a:r>
              <a:rPr lang="tr-TR" sz="24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a </a:t>
            </a:r>
            <a:r>
              <a:rPr lang="tr-TR" sz="24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central</a:t>
            </a:r>
            <a:r>
              <a:rPr lang="tr-TR" sz="24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issue</a:t>
            </a:r>
            <a:r>
              <a:rPr lang="tr-TR" sz="24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in </a:t>
            </a:r>
            <a:r>
              <a:rPr lang="tr-TR" sz="24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kinetics</a:t>
            </a:r>
            <a:r>
              <a:rPr lang="tr-TR" sz="24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. </a:t>
            </a:r>
            <a:r>
              <a:rPr lang="tr-TR" sz="24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Understand</a:t>
            </a:r>
            <a:r>
              <a:rPr lang="tr-TR" sz="24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that</a:t>
            </a:r>
            <a:r>
              <a:rPr lang="tr-TR" sz="24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it is </a:t>
            </a:r>
            <a:r>
              <a:rPr lang="tr-TR" sz="24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difficult</a:t>
            </a:r>
            <a:r>
              <a:rPr lang="tr-TR" sz="24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to</a:t>
            </a:r>
            <a:r>
              <a:rPr lang="tr-TR" sz="24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predict</a:t>
            </a:r>
            <a:r>
              <a:rPr lang="tr-TR" sz="24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before</a:t>
            </a:r>
            <a:r>
              <a:rPr lang="tr-TR" sz="24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the</a:t>
            </a:r>
            <a:r>
              <a:rPr lang="tr-TR" sz="24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fact</a:t>
            </a:r>
            <a:r>
              <a:rPr lang="tr-TR" sz="24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how </a:t>
            </a:r>
            <a:r>
              <a:rPr lang="tr-TR" sz="24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fast</a:t>
            </a:r>
            <a:r>
              <a:rPr lang="tr-TR" sz="24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a </a:t>
            </a:r>
            <a:r>
              <a:rPr lang="tr-TR" sz="24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reaction</a:t>
            </a:r>
            <a:r>
              <a:rPr lang="tr-TR" sz="24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will</a:t>
            </a:r>
            <a:r>
              <a:rPr lang="tr-TR" sz="24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be (</a:t>
            </a:r>
            <a:r>
              <a:rPr lang="tr-TR" sz="24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although</a:t>
            </a:r>
            <a:r>
              <a:rPr lang="tr-TR" sz="24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we</a:t>
            </a:r>
            <a:r>
              <a:rPr lang="tr-TR" sz="24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will</a:t>
            </a:r>
            <a:r>
              <a:rPr lang="tr-TR" sz="24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explore</a:t>
            </a:r>
            <a:r>
              <a:rPr lang="tr-TR" sz="24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some</a:t>
            </a:r>
            <a:r>
              <a:rPr lang="tr-TR" sz="24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of </a:t>
            </a:r>
            <a:r>
              <a:rPr lang="tr-TR" sz="24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the</a:t>
            </a:r>
            <a:r>
              <a:rPr lang="tr-TR" sz="24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factors</a:t>
            </a:r>
            <a:r>
              <a:rPr lang="tr-TR" sz="24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that</a:t>
            </a:r>
            <a:r>
              <a:rPr lang="tr-TR" sz="24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influence</a:t>
            </a:r>
            <a:r>
              <a:rPr lang="tr-TR" sz="24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the</a:t>
            </a:r>
            <a:r>
              <a:rPr lang="tr-TR" sz="24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rate of </a:t>
            </a:r>
            <a:r>
              <a:rPr lang="tr-TR" sz="24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reactions</a:t>
            </a:r>
            <a:r>
              <a:rPr lang="tr-TR" sz="24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). A lot of </a:t>
            </a:r>
            <a:r>
              <a:rPr lang="tr-TR" sz="24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information</a:t>
            </a:r>
            <a:endParaRPr lang="tr-T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sz="24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about</a:t>
            </a:r>
            <a:r>
              <a:rPr lang="tr-TR" sz="24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kinetics</a:t>
            </a:r>
            <a:r>
              <a:rPr lang="tr-TR" sz="24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of </a:t>
            </a:r>
            <a:r>
              <a:rPr lang="tr-TR" sz="24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reactions</a:t>
            </a:r>
            <a:r>
              <a:rPr lang="tr-TR" sz="24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is </a:t>
            </a:r>
            <a:r>
              <a:rPr lang="tr-TR" sz="24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experimentally</a:t>
            </a:r>
            <a:r>
              <a:rPr lang="tr-TR" sz="24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determined</a:t>
            </a:r>
            <a:r>
              <a:rPr lang="tr-TR" sz="24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. </a:t>
            </a:r>
            <a:r>
              <a:rPr lang="tr-TR" sz="24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Reaction</a:t>
            </a:r>
            <a:r>
              <a:rPr lang="tr-TR" sz="24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rates</a:t>
            </a:r>
            <a:r>
              <a:rPr lang="tr-TR" sz="24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also</a:t>
            </a:r>
            <a:r>
              <a:rPr lang="tr-TR" sz="24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provide</a:t>
            </a:r>
            <a:r>
              <a:rPr lang="tr-TR" sz="24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the</a:t>
            </a:r>
            <a:r>
              <a:rPr lang="tr-TR" sz="24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fundamental</a:t>
            </a:r>
            <a:r>
              <a:rPr lang="tr-TR" sz="24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information</a:t>
            </a:r>
            <a:r>
              <a:rPr lang="tr-TR" sz="24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needed</a:t>
            </a:r>
            <a:r>
              <a:rPr lang="tr-TR" sz="24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to</a:t>
            </a:r>
            <a:r>
              <a:rPr lang="tr-TR" sz="24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deduce</a:t>
            </a:r>
            <a:r>
              <a:rPr lang="tr-TR" sz="24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the</a:t>
            </a:r>
            <a:r>
              <a:rPr lang="tr-TR" sz="24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individual</a:t>
            </a:r>
            <a:r>
              <a:rPr lang="tr-TR" sz="24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actions</a:t>
            </a:r>
            <a:r>
              <a:rPr lang="tr-TR" sz="24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that</a:t>
            </a:r>
            <a:r>
              <a:rPr lang="tr-TR" sz="24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reactant</a:t>
            </a:r>
            <a:r>
              <a:rPr lang="tr-TR" sz="24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species</a:t>
            </a:r>
            <a:r>
              <a:rPr lang="tr-TR" sz="24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take</a:t>
            </a:r>
            <a:r>
              <a:rPr lang="tr-TR" sz="24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in </a:t>
            </a:r>
            <a:r>
              <a:rPr lang="tr-TR" sz="24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order</a:t>
            </a:r>
            <a:r>
              <a:rPr lang="tr-TR" sz="24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to</a:t>
            </a:r>
            <a:r>
              <a:rPr lang="tr-TR" sz="24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make</a:t>
            </a:r>
            <a:r>
              <a:rPr lang="tr-TR" sz="24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products</a:t>
            </a:r>
            <a:r>
              <a:rPr lang="tr-TR" sz="24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. </a:t>
            </a:r>
            <a:endParaRPr lang="tr-T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267315" y="243336"/>
            <a:ext cx="5541966" cy="49212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tr-TR" sz="2400" b="1" dirty="0" err="1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Rates</a:t>
            </a:r>
            <a:r>
              <a:rPr lang="tr-TR" sz="2400" b="1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of </a:t>
            </a:r>
            <a:r>
              <a:rPr lang="tr-TR" sz="2400" b="1" dirty="0" err="1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Chemical</a:t>
            </a:r>
            <a:r>
              <a:rPr lang="tr-TR" sz="2400" b="1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</a:t>
            </a:r>
            <a:r>
              <a:rPr lang="tr-TR" sz="2400" b="1" dirty="0" err="1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Reaction</a:t>
            </a:r>
            <a:r>
              <a:rPr lang="tr-TR" sz="2400" b="1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</a:t>
            </a:r>
            <a:r>
              <a:rPr lang="tr-TR" sz="2400" b="1" dirty="0" err="1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and</a:t>
            </a:r>
            <a:r>
              <a:rPr lang="tr-TR" sz="2400" b="1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Rate </a:t>
            </a:r>
            <a:r>
              <a:rPr lang="tr-TR" sz="2400" b="1" dirty="0" err="1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Laws</a:t>
            </a:r>
            <a:endParaRPr lang="tr-TR" sz="24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25" name="Resim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6" y="457200"/>
            <a:ext cx="45719" cy="2476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Dikdörtgen 9"/>
          <p:cNvSpPr/>
          <p:nvPr/>
        </p:nvSpPr>
        <p:spPr>
          <a:xfrm>
            <a:off x="228477" y="5199303"/>
            <a:ext cx="25990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Extents</a:t>
            </a:r>
            <a:r>
              <a:rPr lang="tr-TR" sz="24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of </a:t>
            </a:r>
            <a:r>
              <a:rPr lang="tr-TR" sz="24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reaction</a:t>
            </a:r>
            <a:r>
              <a:rPr lang="tr-TR" sz="24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endParaRPr lang="tr-TR" sz="2400" dirty="0"/>
          </a:p>
        </p:txBody>
      </p:sp>
      <p:pic>
        <p:nvPicPr>
          <p:cNvPr id="13" name="Resim 1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88974" y="5300870"/>
            <a:ext cx="384313" cy="278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Dikdörtgen 10"/>
          <p:cNvSpPr/>
          <p:nvPr/>
        </p:nvSpPr>
        <p:spPr>
          <a:xfrm>
            <a:off x="3984635" y="5146296"/>
            <a:ext cx="463723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The</a:t>
            </a:r>
            <a:r>
              <a:rPr lang="tr-TR" sz="24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rate of a </a:t>
            </a:r>
            <a:r>
              <a:rPr lang="tr-TR" sz="24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reaction</a:t>
            </a:r>
            <a:r>
              <a:rPr lang="tr-TR" sz="24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at </a:t>
            </a:r>
            <a:r>
              <a:rPr lang="tr-TR" sz="24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this</a:t>
            </a:r>
            <a:r>
              <a:rPr lang="tr-TR" sz="24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extent</a:t>
            </a:r>
            <a:r>
              <a:rPr lang="tr-TR" sz="24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endParaRPr lang="tr-TR" sz="2400" dirty="0"/>
          </a:p>
        </p:txBody>
      </p:sp>
      <p:pic>
        <p:nvPicPr>
          <p:cNvPr id="15" name="Resim 1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667112" y="5175685"/>
            <a:ext cx="755184" cy="3504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Dikdörtgen 11"/>
          <p:cNvSpPr/>
          <p:nvPr/>
        </p:nvSpPr>
        <p:spPr>
          <a:xfrm>
            <a:off x="278296" y="5888416"/>
            <a:ext cx="1152825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i="1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is </a:t>
            </a:r>
            <a:r>
              <a:rPr lang="tr-TR" sz="2400" i="1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called</a:t>
            </a:r>
            <a:r>
              <a:rPr lang="tr-TR" sz="2400" i="1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i="1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the</a:t>
            </a:r>
            <a:r>
              <a:rPr lang="tr-TR" sz="2400" i="1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i="1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Italic"/>
              </a:rPr>
              <a:t>rate of </a:t>
            </a:r>
            <a:r>
              <a:rPr lang="tr-TR" sz="2400" i="1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Italic"/>
              </a:rPr>
              <a:t>initial</a:t>
            </a:r>
            <a:r>
              <a:rPr lang="tr-TR" sz="2400" i="1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Italic"/>
              </a:rPr>
              <a:t> </a:t>
            </a:r>
            <a:r>
              <a:rPr lang="tr-TR" sz="2400" i="1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Italic"/>
              </a:rPr>
              <a:t>reaction</a:t>
            </a:r>
            <a:r>
              <a:rPr lang="tr-TR" sz="2400" i="1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Italic"/>
              </a:rPr>
              <a:t> </a:t>
            </a:r>
            <a:r>
              <a:rPr lang="tr-TR" sz="2400" i="1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or</a:t>
            </a:r>
            <a:r>
              <a:rPr lang="tr-TR" sz="2400" i="1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i="1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the</a:t>
            </a:r>
            <a:r>
              <a:rPr lang="tr-TR" sz="2400" i="1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i="1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Italic"/>
              </a:rPr>
              <a:t>initial</a:t>
            </a:r>
            <a:r>
              <a:rPr lang="tr-TR" sz="2400" i="1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i="1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Italic"/>
              </a:rPr>
              <a:t>reaction</a:t>
            </a:r>
            <a:r>
              <a:rPr lang="tr-TR" sz="2400" i="1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nion-Italic"/>
              </a:rPr>
              <a:t> rate</a:t>
            </a:r>
            <a:endParaRPr lang="tr-TR" sz="2400" i="1" dirty="0"/>
          </a:p>
        </p:txBody>
      </p:sp>
    </p:spTree>
    <p:extLst>
      <p:ext uri="{BB962C8B-B14F-4D97-AF65-F5344CB8AC3E}">
        <p14:creationId xmlns="" xmlns:p14="http://schemas.microsoft.com/office/powerpoint/2010/main" val="22606421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193636" y="283419"/>
            <a:ext cx="740741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dirty="0" smtClean="0">
                <a:effectLst/>
                <a:ea typeface="Calibri" panose="020F0502020204030204" pitchFamily="34" charset="0"/>
                <a:cs typeface="Minion-Regular"/>
              </a:rPr>
              <a:t>A rate of </a:t>
            </a:r>
            <a:r>
              <a:rPr lang="tr-TR" sz="2400" dirty="0" err="1" smtClean="0">
                <a:effectLst/>
                <a:ea typeface="Calibri" panose="020F0502020204030204" pitchFamily="34" charset="0"/>
                <a:cs typeface="Minion-Regular"/>
              </a:rPr>
              <a:t>reaction</a:t>
            </a:r>
            <a:r>
              <a:rPr lang="tr-TR" sz="2400" dirty="0" smtClean="0">
                <a:effectLst/>
                <a:ea typeface="Calibri" panose="020F0502020204030204" pitchFamily="34" charset="0"/>
                <a:cs typeface="Minion-Regular"/>
              </a:rPr>
              <a:t> can be </a:t>
            </a:r>
            <a:r>
              <a:rPr lang="tr-TR" sz="2400" dirty="0" err="1" smtClean="0">
                <a:effectLst/>
                <a:ea typeface="Calibri" panose="020F0502020204030204" pitchFamily="34" charset="0"/>
                <a:cs typeface="Minion-Regular"/>
              </a:rPr>
              <a:t>expressed</a:t>
            </a:r>
            <a:r>
              <a:rPr lang="tr-TR" sz="2400" dirty="0" smtClean="0">
                <a:effectLst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dirty="0" err="1"/>
              <a:t>mathematically</a:t>
            </a:r>
            <a:r>
              <a:rPr lang="tr-TR" sz="2400" dirty="0"/>
              <a:t>, </a:t>
            </a:r>
            <a:r>
              <a:rPr lang="tr-TR" sz="2400" dirty="0" err="1"/>
              <a:t>this</a:t>
            </a:r>
            <a:r>
              <a:rPr lang="tr-TR" sz="2400" dirty="0"/>
              <a:t> is</a:t>
            </a: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3636" y="945424"/>
            <a:ext cx="5342231" cy="979169"/>
          </a:xfrm>
          <a:prstGeom prst="rect">
            <a:avLst/>
          </a:prstGeom>
        </p:spPr>
      </p:pic>
      <p:sp>
        <p:nvSpPr>
          <p:cNvPr id="6" name="Dikdörtgen 5"/>
          <p:cNvSpPr/>
          <p:nvPr/>
        </p:nvSpPr>
        <p:spPr>
          <a:xfrm>
            <a:off x="233391" y="2082879"/>
            <a:ext cx="11763233" cy="16970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sz="24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where</a:t>
            </a:r>
            <a:r>
              <a:rPr lang="tr-T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the</a:t>
            </a:r>
            <a:r>
              <a:rPr lang="tr-T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Greek</a:t>
            </a:r>
            <a:r>
              <a:rPr lang="tr-T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letter</a:t>
            </a:r>
            <a:r>
              <a:rPr lang="tr-T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capital</a:t>
            </a:r>
            <a:r>
              <a:rPr lang="tr-T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delta </a:t>
            </a:r>
            <a:r>
              <a:rPr lang="tr-TR" sz="24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implies</a:t>
            </a:r>
            <a:r>
              <a:rPr lang="tr-T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“</a:t>
            </a:r>
            <a:r>
              <a:rPr lang="tr-TR" sz="24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change</a:t>
            </a:r>
            <a:r>
              <a:rPr lang="tr-T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.” </a:t>
            </a:r>
            <a:r>
              <a:rPr lang="tr-TR" sz="24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If</a:t>
            </a:r>
            <a:r>
              <a:rPr lang="tr-T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amounts</a:t>
            </a:r>
            <a:r>
              <a:rPr lang="tr-T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were</a:t>
            </a:r>
            <a:r>
              <a:rPr lang="tr-T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expressed</a:t>
            </a:r>
            <a:r>
              <a:rPr lang="tr-T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in </a:t>
            </a:r>
            <a:r>
              <a:rPr lang="tr-TR" sz="24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moles</a:t>
            </a:r>
            <a:r>
              <a:rPr lang="tr-T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and</a:t>
            </a:r>
            <a:r>
              <a:rPr lang="tr-T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time in </a:t>
            </a:r>
            <a:r>
              <a:rPr lang="tr-TR" sz="24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seconds</a:t>
            </a:r>
            <a:r>
              <a:rPr lang="tr-T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, a rate </a:t>
            </a:r>
            <a:r>
              <a:rPr lang="tr-TR" sz="24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would</a:t>
            </a:r>
            <a:r>
              <a:rPr lang="tr-T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have</a:t>
            </a:r>
            <a:r>
              <a:rPr lang="tr-T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units</a:t>
            </a:r>
            <a:r>
              <a:rPr lang="tr-T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of </a:t>
            </a:r>
            <a:r>
              <a:rPr lang="tr-TR" sz="24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mol</a:t>
            </a:r>
            <a:r>
              <a:rPr lang="tr-T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/s. </a:t>
            </a:r>
            <a:r>
              <a:rPr lang="tr-TR" sz="24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Moles</a:t>
            </a:r>
            <a:r>
              <a:rPr lang="tr-T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i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Italic"/>
              </a:rPr>
              <a:t>of </a:t>
            </a:r>
            <a:r>
              <a:rPr lang="tr-TR" sz="2400" i="1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Italic"/>
              </a:rPr>
              <a:t>what</a:t>
            </a:r>
            <a:r>
              <a:rPr lang="tr-TR" sz="2400" i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Italic"/>
              </a:rPr>
              <a:t>? </a:t>
            </a:r>
            <a:r>
              <a:rPr lang="tr-TR" sz="24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This</a:t>
            </a:r>
            <a:r>
              <a:rPr lang="tr-T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is a </a:t>
            </a:r>
            <a:r>
              <a:rPr lang="tr-TR" sz="24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necessary</a:t>
            </a:r>
            <a:r>
              <a:rPr lang="tr-T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distinction</a:t>
            </a:r>
            <a:r>
              <a:rPr lang="tr-T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. </a:t>
            </a:r>
            <a:endParaRPr lang="tr-T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36237" y="3865458"/>
            <a:ext cx="2804109" cy="544487"/>
          </a:xfrm>
          <a:prstGeom prst="rect">
            <a:avLst/>
          </a:prstGeom>
        </p:spPr>
      </p:pic>
      <p:sp>
        <p:nvSpPr>
          <p:cNvPr id="8" name="Dikdörtgen 7"/>
          <p:cNvSpPr/>
          <p:nvPr/>
        </p:nvSpPr>
        <p:spPr>
          <a:xfrm>
            <a:off x="299652" y="4664744"/>
            <a:ext cx="10622411" cy="16970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there</a:t>
            </a:r>
            <a:r>
              <a:rPr lang="tr-T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are</a:t>
            </a:r>
            <a:r>
              <a:rPr lang="tr-T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2 </a:t>
            </a:r>
            <a:r>
              <a:rPr lang="tr-TR" sz="24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moles</a:t>
            </a:r>
            <a:r>
              <a:rPr lang="tr-T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of </a:t>
            </a:r>
            <a:r>
              <a:rPr lang="tr-TR" sz="24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hydrogen</a:t>
            </a:r>
            <a:r>
              <a:rPr lang="tr-T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reacting</a:t>
            </a:r>
            <a:r>
              <a:rPr lang="tr-T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with</a:t>
            </a:r>
            <a:r>
              <a:rPr lang="tr-T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every</a:t>
            </a:r>
            <a:r>
              <a:rPr lang="tr-T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mole</a:t>
            </a:r>
            <a:r>
              <a:rPr lang="tr-T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of </a:t>
            </a:r>
            <a:r>
              <a:rPr lang="tr-TR" sz="24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oxygen</a:t>
            </a:r>
            <a:r>
              <a:rPr lang="tr-T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to</a:t>
            </a:r>
            <a:r>
              <a:rPr lang="tr-T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make</a:t>
            </a:r>
            <a:r>
              <a:rPr lang="tr-T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water</a:t>
            </a:r>
            <a:r>
              <a:rPr lang="tr-T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. </a:t>
            </a:r>
            <a:r>
              <a:rPr lang="tr-TR" sz="2400" dirty="0" err="1"/>
              <a:t>because</a:t>
            </a:r>
            <a:r>
              <a:rPr lang="tr-TR" sz="2400" dirty="0"/>
              <a:t> of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stoichiometry</a:t>
            </a:r>
            <a:r>
              <a:rPr lang="tr-TR" sz="2400" dirty="0"/>
              <a:t> of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balanced</a:t>
            </a:r>
            <a:r>
              <a:rPr lang="tr-TR" sz="2400" dirty="0"/>
              <a:t> </a:t>
            </a:r>
            <a:r>
              <a:rPr lang="tr-TR" sz="2400" dirty="0" err="1"/>
              <a:t>chemical</a:t>
            </a:r>
            <a:r>
              <a:rPr lang="tr-TR" sz="2400" dirty="0"/>
              <a:t> </a:t>
            </a:r>
            <a:r>
              <a:rPr lang="tr-TR" sz="2400" dirty="0" err="1"/>
              <a:t>reaction</a:t>
            </a:r>
            <a:r>
              <a:rPr lang="tr-TR" sz="2400" dirty="0"/>
              <a:t>, </a:t>
            </a:r>
            <a:r>
              <a:rPr lang="tr-TR" sz="2400" dirty="0" err="1"/>
              <a:t>rates</a:t>
            </a:r>
            <a:r>
              <a:rPr lang="tr-TR" sz="2400" dirty="0"/>
              <a:t> of </a:t>
            </a:r>
            <a:r>
              <a:rPr lang="tr-TR" sz="2400" dirty="0" err="1"/>
              <a:t>reactions</a:t>
            </a:r>
            <a:r>
              <a:rPr lang="tr-TR" sz="2400" dirty="0"/>
              <a:t> in </a:t>
            </a:r>
            <a:r>
              <a:rPr lang="tr-TR" sz="2400" dirty="0" err="1"/>
              <a:t>terms</a:t>
            </a:r>
            <a:r>
              <a:rPr lang="tr-TR" sz="2400" dirty="0"/>
              <a:t> of </a:t>
            </a:r>
            <a:r>
              <a:rPr lang="tr-TR" sz="2400" dirty="0" err="1"/>
              <a:t>individual</a:t>
            </a:r>
            <a:r>
              <a:rPr lang="tr-TR" sz="2400" dirty="0"/>
              <a:t> </a:t>
            </a:r>
            <a:r>
              <a:rPr lang="tr-TR" sz="2400" dirty="0" err="1"/>
              <a:t>reactants</a:t>
            </a:r>
            <a:r>
              <a:rPr lang="tr-TR" sz="2400" dirty="0"/>
              <a:t> </a:t>
            </a:r>
            <a:r>
              <a:rPr lang="tr-TR" sz="2400" dirty="0" err="1"/>
              <a:t>and</a:t>
            </a:r>
            <a:r>
              <a:rPr lang="tr-TR" sz="2400" dirty="0"/>
              <a:t> </a:t>
            </a:r>
            <a:r>
              <a:rPr lang="tr-TR" sz="2400" dirty="0" err="1"/>
              <a:t>products</a:t>
            </a:r>
            <a:r>
              <a:rPr lang="tr-TR" sz="2400" dirty="0"/>
              <a:t> </a:t>
            </a:r>
            <a:r>
              <a:rPr lang="tr-TR" sz="2400" dirty="0" err="1"/>
              <a:t>are</a:t>
            </a:r>
            <a:r>
              <a:rPr lang="tr-TR" sz="2400" dirty="0"/>
              <a:t> </a:t>
            </a:r>
            <a:r>
              <a:rPr lang="tr-TR" sz="2400" dirty="0" err="1"/>
              <a:t>related</a:t>
            </a:r>
            <a:r>
              <a:rPr lang="tr-TR" sz="2400" dirty="0"/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2971984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5600" y="1019447"/>
            <a:ext cx="3796344" cy="591638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42641" y="2128156"/>
            <a:ext cx="5537266" cy="2051957"/>
          </a:xfrm>
          <a:prstGeom prst="rect">
            <a:avLst/>
          </a:prstGeom>
        </p:spPr>
      </p:pic>
      <p:sp>
        <p:nvSpPr>
          <p:cNvPr id="7" name="Dikdörtgen 6"/>
          <p:cNvSpPr/>
          <p:nvPr/>
        </p:nvSpPr>
        <p:spPr>
          <a:xfrm>
            <a:off x="162412" y="236519"/>
            <a:ext cx="4082721" cy="49212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tr-TR" sz="24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For</a:t>
            </a:r>
            <a:r>
              <a:rPr lang="tr-T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a general </a:t>
            </a:r>
            <a:r>
              <a:rPr lang="tr-TR" sz="24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chemical</a:t>
            </a:r>
            <a:r>
              <a:rPr lang="tr-T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reaction</a:t>
            </a:r>
            <a:endParaRPr lang="tr-T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4101944" y="828234"/>
            <a:ext cx="779396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4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where</a:t>
            </a:r>
            <a:r>
              <a:rPr lang="tr-T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A </a:t>
            </a:r>
            <a:r>
              <a:rPr lang="tr-TR" sz="24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and</a:t>
            </a:r>
            <a:r>
              <a:rPr lang="tr-T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B </a:t>
            </a:r>
            <a:r>
              <a:rPr lang="tr-TR" sz="24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are</a:t>
            </a:r>
            <a:r>
              <a:rPr lang="tr-T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the</a:t>
            </a:r>
            <a:r>
              <a:rPr lang="tr-T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reactants</a:t>
            </a:r>
            <a:r>
              <a:rPr lang="tr-T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, C </a:t>
            </a:r>
            <a:r>
              <a:rPr lang="tr-TR" sz="24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and</a:t>
            </a:r>
            <a:r>
              <a:rPr lang="tr-T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D </a:t>
            </a:r>
            <a:r>
              <a:rPr lang="tr-TR" sz="24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are</a:t>
            </a:r>
            <a:r>
              <a:rPr lang="tr-T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the</a:t>
            </a:r>
            <a:r>
              <a:rPr lang="tr-T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products</a:t>
            </a:r>
            <a:r>
              <a:rPr lang="tr-T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, </a:t>
            </a:r>
            <a:r>
              <a:rPr lang="tr-TR" sz="24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and</a:t>
            </a:r>
            <a:r>
              <a:rPr lang="tr-T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i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Italic"/>
              </a:rPr>
              <a:t>a</a:t>
            </a:r>
            <a:r>
              <a:rPr lang="tr-T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, </a:t>
            </a:r>
            <a:r>
              <a:rPr lang="tr-TR" sz="2400" i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Italic"/>
              </a:rPr>
              <a:t>b</a:t>
            </a:r>
            <a:r>
              <a:rPr lang="tr-T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, </a:t>
            </a:r>
            <a:r>
              <a:rPr lang="tr-TR" sz="2400" i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Italic"/>
              </a:rPr>
              <a:t>c</a:t>
            </a:r>
            <a:r>
              <a:rPr lang="tr-T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, </a:t>
            </a:r>
            <a:r>
              <a:rPr lang="tr-TR" sz="24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and</a:t>
            </a:r>
            <a:r>
              <a:rPr lang="tr-T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i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Italic"/>
              </a:rPr>
              <a:t>d </a:t>
            </a:r>
            <a:r>
              <a:rPr lang="tr-TR" sz="24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are</a:t>
            </a:r>
            <a:r>
              <a:rPr lang="tr-T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the</a:t>
            </a:r>
            <a:r>
              <a:rPr lang="tr-T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coefficients</a:t>
            </a:r>
            <a:r>
              <a:rPr lang="tr-T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of </a:t>
            </a:r>
            <a:r>
              <a:rPr lang="tr-TR" sz="24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the</a:t>
            </a:r>
            <a:r>
              <a:rPr lang="tr-T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balanced</a:t>
            </a:r>
            <a:r>
              <a:rPr lang="tr-T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reaction</a:t>
            </a:r>
            <a:endParaRPr lang="tr-TR" sz="2400" dirty="0"/>
          </a:p>
        </p:txBody>
      </p:sp>
      <p:sp>
        <p:nvSpPr>
          <p:cNvPr id="9" name="Dikdörtgen 8"/>
          <p:cNvSpPr/>
          <p:nvPr/>
        </p:nvSpPr>
        <p:spPr>
          <a:xfrm>
            <a:off x="5860869" y="2371408"/>
            <a:ext cx="6096000" cy="136652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tr-TR" sz="24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The</a:t>
            </a:r>
            <a:r>
              <a:rPr lang="tr-T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rate of </a:t>
            </a:r>
            <a:r>
              <a:rPr lang="tr-TR" sz="24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reaction</a:t>
            </a:r>
            <a:r>
              <a:rPr lang="tr-T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can </a:t>
            </a:r>
            <a:r>
              <a:rPr lang="tr-TR" sz="24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express</a:t>
            </a:r>
            <a:r>
              <a:rPr lang="tr-T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the</a:t>
            </a:r>
            <a:r>
              <a:rPr lang="tr-T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rate of </a:t>
            </a:r>
            <a:r>
              <a:rPr lang="tr-TR" sz="24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the</a:t>
            </a:r>
            <a:r>
              <a:rPr lang="tr-T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reaction</a:t>
            </a:r>
            <a:r>
              <a:rPr lang="tr-TR" sz="2400" i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Italic"/>
              </a:rPr>
              <a:t> </a:t>
            </a:r>
            <a:r>
              <a:rPr lang="tr-T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in </a:t>
            </a:r>
            <a:r>
              <a:rPr lang="tr-TR" sz="24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terms</a:t>
            </a:r>
            <a:r>
              <a:rPr lang="tr-T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of </a:t>
            </a:r>
            <a:r>
              <a:rPr lang="tr-TR" sz="24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four</a:t>
            </a:r>
            <a:r>
              <a:rPr lang="tr-T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different</a:t>
            </a:r>
            <a:r>
              <a:rPr lang="tr-T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changing</a:t>
            </a:r>
            <a:r>
              <a:rPr lang="tr-T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amounts</a:t>
            </a:r>
            <a:r>
              <a:rPr lang="tr-T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:</a:t>
            </a:r>
            <a:endParaRPr lang="tr-T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" name="Resim 9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05600" y="4479538"/>
            <a:ext cx="4762789" cy="1921261"/>
          </a:xfrm>
          <a:prstGeom prst="rect">
            <a:avLst/>
          </a:prstGeom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771843" y="4882943"/>
            <a:ext cx="7300738" cy="62958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3868361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>
          <a:xfrm>
            <a:off x="202333" y="351766"/>
            <a:ext cx="4488147" cy="1264999"/>
          </a:xfrm>
          <a:prstGeom prst="rect">
            <a:avLst/>
          </a:prstGeom>
        </p:spPr>
      </p:pic>
      <p:sp>
        <p:nvSpPr>
          <p:cNvPr id="6" name="Dikdörtgen 5"/>
          <p:cNvSpPr/>
          <p:nvPr/>
        </p:nvSpPr>
        <p:spPr>
          <a:xfrm>
            <a:off x="4797287" y="451876"/>
            <a:ext cx="721713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The</a:t>
            </a:r>
            <a:r>
              <a:rPr lang="tr-T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numerical</a:t>
            </a:r>
            <a:r>
              <a:rPr lang="tr-T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value</a:t>
            </a:r>
            <a:r>
              <a:rPr lang="tr-T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of </a:t>
            </a:r>
            <a:r>
              <a:rPr lang="tr-TR" sz="24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the</a:t>
            </a:r>
            <a:r>
              <a:rPr lang="tr-T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rate of </a:t>
            </a:r>
            <a:r>
              <a:rPr lang="tr-TR" sz="24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the</a:t>
            </a:r>
            <a:r>
              <a:rPr lang="tr-T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reaction</a:t>
            </a:r>
            <a:r>
              <a:rPr lang="tr-T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differs</a:t>
            </a:r>
            <a:r>
              <a:rPr lang="tr-T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depending</a:t>
            </a:r>
            <a:r>
              <a:rPr lang="tr-T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on </a:t>
            </a:r>
            <a:r>
              <a:rPr lang="tr-TR" sz="24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the</a:t>
            </a:r>
            <a:r>
              <a:rPr lang="tr-T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species</a:t>
            </a:r>
            <a:r>
              <a:rPr lang="tr-T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used</a:t>
            </a:r>
            <a:r>
              <a:rPr lang="tr-T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to</a:t>
            </a:r>
            <a:r>
              <a:rPr lang="tr-T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express</a:t>
            </a:r>
            <a:r>
              <a:rPr lang="tr-T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the</a:t>
            </a:r>
            <a:r>
              <a:rPr lang="tr-T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rate as </a:t>
            </a:r>
            <a:r>
              <a:rPr lang="tr-TR" sz="24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well</a:t>
            </a:r>
            <a:r>
              <a:rPr lang="tr-T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as </a:t>
            </a:r>
            <a:r>
              <a:rPr lang="tr-TR" sz="24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the</a:t>
            </a:r>
            <a:r>
              <a:rPr lang="tr-T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coefficients</a:t>
            </a:r>
            <a:r>
              <a:rPr lang="tr-T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in </a:t>
            </a:r>
            <a:r>
              <a:rPr lang="tr-TR" sz="24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the</a:t>
            </a:r>
            <a:r>
              <a:rPr lang="tr-T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balanced</a:t>
            </a:r>
            <a:r>
              <a:rPr lang="tr-T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chemical</a:t>
            </a:r>
            <a:r>
              <a:rPr lang="tr-T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 </a:t>
            </a:r>
            <a:r>
              <a:rPr lang="tr-TR" sz="24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reaction</a:t>
            </a:r>
            <a:r>
              <a:rPr lang="tr-T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Minion-Regular"/>
              </a:rPr>
              <a:t>. </a:t>
            </a:r>
            <a:endParaRPr lang="tr-TR" sz="2400" dirty="0"/>
          </a:p>
        </p:txBody>
      </p:sp>
      <p:sp>
        <p:nvSpPr>
          <p:cNvPr id="7" name="Dikdörtgen 6"/>
          <p:cNvSpPr/>
          <p:nvPr/>
        </p:nvSpPr>
        <p:spPr>
          <a:xfrm>
            <a:off x="186393" y="2597030"/>
            <a:ext cx="364830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b="1" dirty="0" err="1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-Bold"/>
              </a:rPr>
              <a:t>First</a:t>
            </a:r>
            <a:r>
              <a:rPr lang="tr-TR" sz="2400" b="1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-Bold"/>
              </a:rPr>
              <a:t> </a:t>
            </a:r>
            <a:r>
              <a:rPr lang="tr-TR" sz="2400" b="1" dirty="0" err="1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-Bold"/>
              </a:rPr>
              <a:t>order</a:t>
            </a:r>
            <a:r>
              <a:rPr lang="tr-TR" sz="2400" b="1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-Bold"/>
              </a:rPr>
              <a:t> </a:t>
            </a:r>
            <a:r>
              <a:rPr lang="tr-TR" sz="2400" b="1" dirty="0" err="1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-Bold"/>
              </a:rPr>
              <a:t>kinetic</a:t>
            </a:r>
            <a:r>
              <a:rPr lang="tr-TR" sz="2400" b="1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-Bold"/>
              </a:rPr>
              <a:t> rate </a:t>
            </a:r>
            <a:r>
              <a:rPr lang="tr-TR" sz="2400" b="1" dirty="0" err="1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-Bold"/>
              </a:rPr>
              <a:t>laws</a:t>
            </a:r>
            <a:endParaRPr lang="tr-TR" sz="2400" dirty="0">
              <a:solidFill>
                <a:srgbClr val="FF0000"/>
              </a:solidFill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304801" y="3353865"/>
            <a:ext cx="194759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>
                <a:solidFill>
                  <a:srgbClr val="000000"/>
                </a:solidFill>
                <a:latin typeface="CMBX12"/>
              </a:rPr>
              <a:t>Type</a:t>
            </a:r>
            <a:r>
              <a:rPr lang="tr-TR" dirty="0">
                <a:solidFill>
                  <a:srgbClr val="000000"/>
                </a:solidFill>
                <a:latin typeface="CMBX12"/>
              </a:rPr>
              <a:t> of </a:t>
            </a:r>
            <a:r>
              <a:rPr lang="tr-TR" dirty="0" err="1" smtClean="0">
                <a:solidFill>
                  <a:srgbClr val="000000"/>
                </a:solidFill>
                <a:latin typeface="CMBX12"/>
              </a:rPr>
              <a:t>reaction</a:t>
            </a:r>
            <a:endParaRPr lang="tr-TR" dirty="0">
              <a:solidFill>
                <a:srgbClr val="000000"/>
              </a:solidFill>
              <a:latin typeface="CMBX12"/>
            </a:endParaRP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>
          <a:xfrm>
            <a:off x="226150" y="3924951"/>
            <a:ext cx="2209149" cy="515468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4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>
          <a:xfrm>
            <a:off x="291548" y="4761080"/>
            <a:ext cx="2264921" cy="460885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5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>
          <a:xfrm>
            <a:off x="1009921" y="5394838"/>
            <a:ext cx="1963752" cy="779009"/>
          </a:xfrm>
          <a:prstGeom prst="rect">
            <a:avLst/>
          </a:prstGeom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6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>
          <a:xfrm>
            <a:off x="3487121" y="3662423"/>
            <a:ext cx="5498385" cy="451360"/>
          </a:xfrm>
          <a:prstGeom prst="rect">
            <a:avLst/>
          </a:prstGeom>
        </p:spPr>
      </p:pic>
      <p:pic>
        <p:nvPicPr>
          <p:cNvPr id="10" name="Resim 9"/>
          <p:cNvPicPr>
            <a:picLocks noChangeAspect="1"/>
          </p:cNvPicPr>
          <p:nvPr/>
        </p:nvPicPr>
        <p:blipFill>
          <a:blip r:embed="rId7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>
          <a:xfrm>
            <a:off x="3540129" y="4284818"/>
            <a:ext cx="5973139" cy="377388"/>
          </a:xfrm>
          <a:prstGeom prst="rect">
            <a:avLst/>
          </a:prstGeom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8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>
          <a:xfrm>
            <a:off x="3588514" y="4726478"/>
            <a:ext cx="1622341" cy="765745"/>
          </a:xfrm>
          <a:prstGeom prst="rect">
            <a:avLst/>
          </a:prstGeom>
        </p:spPr>
      </p:pic>
      <p:pic>
        <p:nvPicPr>
          <p:cNvPr id="13" name="Resim 12"/>
          <p:cNvPicPr>
            <a:picLocks noChangeAspect="1"/>
          </p:cNvPicPr>
          <p:nvPr/>
        </p:nvPicPr>
        <p:blipFill>
          <a:blip r:embed="rId9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>
          <a:xfrm>
            <a:off x="226150" y="5550946"/>
            <a:ext cx="675589" cy="422243"/>
          </a:xfrm>
          <a:prstGeom prst="rect">
            <a:avLst/>
          </a:prstGeom>
        </p:spPr>
      </p:pic>
      <p:pic>
        <p:nvPicPr>
          <p:cNvPr id="14" name="Resim 13"/>
          <p:cNvPicPr>
            <a:picLocks noChangeAspect="1"/>
          </p:cNvPicPr>
          <p:nvPr/>
        </p:nvPicPr>
        <p:blipFill>
          <a:blip r:embed="rId10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>
          <a:xfrm>
            <a:off x="3513625" y="5582725"/>
            <a:ext cx="6060370" cy="403234"/>
          </a:xfrm>
          <a:prstGeom prst="rect">
            <a:avLst/>
          </a:prstGeom>
        </p:spPr>
      </p:pic>
      <p:pic>
        <p:nvPicPr>
          <p:cNvPr id="15" name="Resim 14"/>
          <p:cNvPicPr>
            <a:picLocks noChangeAspect="1"/>
          </p:cNvPicPr>
          <p:nvPr/>
        </p:nvPicPr>
        <p:blipFill>
          <a:blip r:embed="rId11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>
          <a:xfrm>
            <a:off x="3460696" y="6173847"/>
            <a:ext cx="2317260" cy="489935"/>
          </a:xfrm>
          <a:prstGeom prst="rect">
            <a:avLst/>
          </a:prstGeom>
        </p:spPr>
      </p:pic>
      <p:sp>
        <p:nvSpPr>
          <p:cNvPr id="16" name="Dikdörtgen 15"/>
          <p:cNvSpPr/>
          <p:nvPr/>
        </p:nvSpPr>
        <p:spPr>
          <a:xfrm>
            <a:off x="9573995" y="5599676"/>
            <a:ext cx="21467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err="1">
                <a:latin typeface="Times-Roman"/>
              </a:rPr>
              <a:t>In</a:t>
            </a:r>
            <a:r>
              <a:rPr lang="tr-TR" dirty="0">
                <a:latin typeface="Times-Roman"/>
              </a:rPr>
              <a:t> </a:t>
            </a:r>
            <a:r>
              <a:rPr lang="tr-TR" dirty="0" err="1">
                <a:latin typeface="Times-Roman"/>
              </a:rPr>
              <a:t>exponential</a:t>
            </a:r>
            <a:r>
              <a:rPr lang="tr-TR" dirty="0">
                <a:latin typeface="Times-Roman"/>
              </a:rPr>
              <a:t> form</a:t>
            </a:r>
            <a:endParaRPr lang="tr-TR" dirty="0"/>
          </a:p>
        </p:txBody>
      </p:sp>
      <p:pic>
        <p:nvPicPr>
          <p:cNvPr id="18" name="Resim 17"/>
          <p:cNvPicPr>
            <a:picLocks noChangeAspect="1"/>
          </p:cNvPicPr>
          <p:nvPr/>
        </p:nvPicPr>
        <p:blipFill>
          <a:blip r:embed="rId12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>
          <a:xfrm>
            <a:off x="5919998" y="6274858"/>
            <a:ext cx="5942781" cy="287911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6986983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>
          <a:xfrm>
            <a:off x="236083" y="293505"/>
            <a:ext cx="2549258" cy="469975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>
          <a:xfrm>
            <a:off x="5431217" y="175798"/>
            <a:ext cx="3648075" cy="2628900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>
          <a:xfrm>
            <a:off x="236083" y="1118748"/>
            <a:ext cx="1638300" cy="847725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5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>
          <a:xfrm>
            <a:off x="280266" y="2202231"/>
            <a:ext cx="2505075" cy="828675"/>
          </a:xfrm>
          <a:prstGeom prst="rect">
            <a:avLst/>
          </a:prstGeom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6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>
          <a:xfrm>
            <a:off x="236083" y="4276280"/>
            <a:ext cx="2838450" cy="866775"/>
          </a:xfrm>
          <a:prstGeom prst="rect">
            <a:avLst/>
          </a:prstGeom>
        </p:spPr>
      </p:pic>
      <p:pic>
        <p:nvPicPr>
          <p:cNvPr id="10" name="Resim 9"/>
          <p:cNvPicPr>
            <a:picLocks noChangeAspect="1"/>
          </p:cNvPicPr>
          <p:nvPr/>
        </p:nvPicPr>
        <p:blipFill>
          <a:blip r:embed="rId7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>
          <a:xfrm>
            <a:off x="3820804" y="5204327"/>
            <a:ext cx="4829175" cy="981075"/>
          </a:xfrm>
          <a:prstGeom prst="rect">
            <a:avLst/>
          </a:prstGeom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8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>
          <a:xfrm>
            <a:off x="618403" y="5752429"/>
            <a:ext cx="1828800" cy="561975"/>
          </a:xfrm>
          <a:prstGeom prst="rect">
            <a:avLst/>
          </a:prstGeom>
        </p:spPr>
      </p:pic>
      <p:sp>
        <p:nvSpPr>
          <p:cNvPr id="12" name="Dikdörtgen 11"/>
          <p:cNvSpPr/>
          <p:nvPr/>
        </p:nvSpPr>
        <p:spPr>
          <a:xfrm>
            <a:off x="201767" y="3506675"/>
            <a:ext cx="768030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Times-Roman"/>
              </a:rPr>
              <a:t>In the logarithmic form of the first-order equation above</a:t>
            </a:r>
            <a:endParaRPr lang="tr-TR" sz="2400" dirty="0"/>
          </a:p>
        </p:txBody>
      </p:sp>
      <p:pic>
        <p:nvPicPr>
          <p:cNvPr id="13" name="Resim 12"/>
          <p:cNvPicPr>
            <a:picLocks noChangeAspect="1"/>
          </p:cNvPicPr>
          <p:nvPr/>
        </p:nvPicPr>
        <p:blipFill>
          <a:blip r:embed="rId9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>
          <a:xfrm>
            <a:off x="8031451" y="3491052"/>
            <a:ext cx="1917766" cy="620780"/>
          </a:xfrm>
          <a:prstGeom prst="rect">
            <a:avLst/>
          </a:prstGeom>
        </p:spPr>
      </p:pic>
      <p:sp>
        <p:nvSpPr>
          <p:cNvPr id="14" name="Dikdörtgen 13"/>
          <p:cNvSpPr/>
          <p:nvPr/>
        </p:nvSpPr>
        <p:spPr>
          <a:xfrm>
            <a:off x="3956616" y="4465814"/>
            <a:ext cx="52982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Times-Roman"/>
              </a:rPr>
              <a:t>which is the definition of the half-time</a:t>
            </a:r>
            <a:r>
              <a:rPr lang="en-US" dirty="0">
                <a:latin typeface="Times-Roman"/>
              </a:rPr>
              <a:t>.</a:t>
            </a:r>
            <a:endParaRPr lang="tr-TR" dirty="0"/>
          </a:p>
        </p:txBody>
      </p:sp>
      <p:sp>
        <p:nvSpPr>
          <p:cNvPr id="15" name="Dikdörtgen 14"/>
          <p:cNvSpPr/>
          <p:nvPr/>
        </p:nvSpPr>
        <p:spPr>
          <a:xfrm>
            <a:off x="5677482" y="2824771"/>
            <a:ext cx="41501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dirty="0">
                <a:latin typeface="Times-Roman"/>
              </a:rPr>
              <a:t>First-</a:t>
            </a:r>
            <a:r>
              <a:rPr lang="tr-TR" sz="2400" dirty="0" err="1">
                <a:latin typeface="Times-Roman"/>
              </a:rPr>
              <a:t>order</a:t>
            </a:r>
            <a:r>
              <a:rPr lang="tr-TR" sz="2400" dirty="0">
                <a:latin typeface="Times-Roman"/>
              </a:rPr>
              <a:t> </a:t>
            </a:r>
            <a:r>
              <a:rPr lang="tr-TR" sz="2400" dirty="0" err="1">
                <a:latin typeface="Times-Roman"/>
              </a:rPr>
              <a:t>radioactive</a:t>
            </a:r>
            <a:r>
              <a:rPr lang="tr-TR" sz="2400" dirty="0">
                <a:latin typeface="Times-Roman"/>
              </a:rPr>
              <a:t> </a:t>
            </a:r>
            <a:r>
              <a:rPr lang="tr-TR" sz="2400" dirty="0" err="1">
                <a:latin typeface="Times-Roman"/>
              </a:rPr>
              <a:t>decay</a:t>
            </a:r>
            <a:r>
              <a:rPr lang="tr-TR" sz="2400" dirty="0">
                <a:latin typeface="Times-Roman"/>
              </a:rPr>
              <a:t>.</a:t>
            </a:r>
            <a:endParaRPr lang="tr-TR" sz="2400" dirty="0"/>
          </a:p>
        </p:txBody>
      </p:sp>
    </p:spTree>
    <p:extLst>
      <p:ext uri="{BB962C8B-B14F-4D97-AF65-F5344CB8AC3E}">
        <p14:creationId xmlns="" xmlns:p14="http://schemas.microsoft.com/office/powerpoint/2010/main" val="10379275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119410" y="187625"/>
            <a:ext cx="314951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b="1" dirty="0">
                <a:solidFill>
                  <a:srgbClr val="FF0000"/>
                </a:solidFill>
              </a:rPr>
              <a:t>Second-</a:t>
            </a:r>
            <a:r>
              <a:rPr lang="tr-TR" sz="2400" b="1" dirty="0" err="1">
                <a:solidFill>
                  <a:srgbClr val="FF0000"/>
                </a:solidFill>
              </a:rPr>
              <a:t>order</a:t>
            </a:r>
            <a:r>
              <a:rPr lang="tr-TR" sz="2400" b="1" dirty="0">
                <a:solidFill>
                  <a:srgbClr val="FF0000"/>
                </a:solidFill>
              </a:rPr>
              <a:t> </a:t>
            </a:r>
            <a:r>
              <a:rPr lang="tr-TR" sz="2400" b="1" dirty="0" err="1">
                <a:solidFill>
                  <a:srgbClr val="FF0000"/>
                </a:solidFill>
              </a:rPr>
              <a:t>reactions</a:t>
            </a:r>
            <a:endParaRPr lang="tr-TR" sz="2400" b="1" dirty="0">
              <a:solidFill>
                <a:srgbClr val="FF0000"/>
              </a:solidFill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119410" y="522188"/>
            <a:ext cx="11660777" cy="3913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/>
              <a:t>From the simple physical picture of a reacting mixture of reagents of two </a:t>
            </a:r>
            <a:r>
              <a:rPr lang="en-US" sz="2400" dirty="0" smtClean="0"/>
              <a:t>different</a:t>
            </a:r>
            <a:r>
              <a:rPr lang="tr-TR" sz="2400" dirty="0" smtClean="0"/>
              <a:t> </a:t>
            </a:r>
            <a:r>
              <a:rPr lang="en-US" sz="2400" dirty="0" smtClean="0"/>
              <a:t>kinds</a:t>
            </a:r>
            <a:r>
              <a:rPr lang="en-US" sz="2400" dirty="0"/>
              <a:t>, say A and B, in which molecules collide to produce one or more products, </a:t>
            </a:r>
            <a:r>
              <a:rPr lang="tr-TR" sz="2400" dirty="0" smtClean="0"/>
              <a:t>t</a:t>
            </a:r>
            <a:r>
              <a:rPr lang="en-US" sz="2400" dirty="0" smtClean="0"/>
              <a:t>he </a:t>
            </a:r>
            <a:r>
              <a:rPr lang="en-US" sz="2400" dirty="0"/>
              <a:t>reaction must go </a:t>
            </a:r>
            <a:r>
              <a:rPr lang="en-US" sz="2400" dirty="0" smtClean="0"/>
              <a:t>slowly</a:t>
            </a:r>
            <a:r>
              <a:rPr lang="tr-TR" sz="2400" dirty="0" smtClean="0"/>
              <a:t> </a:t>
            </a:r>
            <a:r>
              <a:rPr lang="en-US" sz="2400" dirty="0" smtClean="0"/>
              <a:t>because </a:t>
            </a:r>
            <a:r>
              <a:rPr lang="en-US" sz="2400" dirty="0"/>
              <a:t>fewer A–B collisions take place even though the total number of </a:t>
            </a:r>
            <a:r>
              <a:rPr lang="en-US" sz="2400" dirty="0" smtClean="0"/>
              <a:t>collisions</a:t>
            </a:r>
            <a:r>
              <a:rPr lang="tr-TR" sz="2400" dirty="0" smtClean="0"/>
              <a:t> </a:t>
            </a:r>
            <a:r>
              <a:rPr lang="en-US" sz="2400" dirty="0" smtClean="0"/>
              <a:t>may </a:t>
            </a:r>
            <a:r>
              <a:rPr lang="en-US" sz="2400" dirty="0"/>
              <a:t>still be large. </a:t>
            </a:r>
            <a:endParaRPr lang="tr-TR" sz="2400" dirty="0" smtClean="0"/>
          </a:p>
          <a:p>
            <a:pPr algn="just">
              <a:lnSpc>
                <a:spcPct val="150000"/>
              </a:lnSpc>
            </a:pPr>
            <a:endParaRPr lang="tr-TR" sz="2400" dirty="0"/>
          </a:p>
          <a:p>
            <a:pPr algn="just">
              <a:lnSpc>
                <a:spcPct val="150000"/>
              </a:lnSpc>
            </a:pPr>
            <a:r>
              <a:rPr lang="en-US" sz="2400" dirty="0" smtClean="0"/>
              <a:t>In </a:t>
            </a:r>
            <a:r>
              <a:rPr lang="en-US" sz="2400" dirty="0"/>
              <a:t>the form of a rate law, the rate is proportional to both A and </a:t>
            </a:r>
            <a:r>
              <a:rPr lang="en-US" sz="2400" dirty="0" smtClean="0"/>
              <a:t>B</a:t>
            </a:r>
            <a:r>
              <a:rPr lang="tr-TR" sz="2400" dirty="0" smtClean="0"/>
              <a:t> </a:t>
            </a:r>
            <a:r>
              <a:rPr lang="en-US" sz="2400" dirty="0" smtClean="0"/>
              <a:t>concentrations</a:t>
            </a:r>
            <a:r>
              <a:rPr lang="en-US" sz="2400" dirty="0"/>
              <a:t>, hence it is proportional to the </a:t>
            </a:r>
            <a:r>
              <a:rPr lang="en-US" sz="2400" i="1" dirty="0"/>
              <a:t>AB </a:t>
            </a:r>
            <a:r>
              <a:rPr lang="en-US" sz="2400" dirty="0"/>
              <a:t>product</a:t>
            </a:r>
            <a:r>
              <a:rPr lang="en-US" sz="2400" baseline="30000" dirty="0"/>
              <a:t>2</a:t>
            </a:r>
            <a:r>
              <a:rPr lang="en-US" sz="2400" dirty="0"/>
              <a:t>:</a:t>
            </a:r>
            <a:endParaRPr lang="tr-TR" sz="2400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>
          <a:xfrm>
            <a:off x="119410" y="4940617"/>
            <a:ext cx="2076450" cy="390525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>
          <a:xfrm>
            <a:off x="177338" y="5536584"/>
            <a:ext cx="3790950" cy="981075"/>
          </a:xfrm>
          <a:prstGeom prst="rect">
            <a:avLst/>
          </a:prstGeom>
        </p:spPr>
      </p:pic>
      <p:sp>
        <p:nvSpPr>
          <p:cNvPr id="8" name="Dikdörtgen 7"/>
          <p:cNvSpPr/>
          <p:nvPr/>
        </p:nvSpPr>
        <p:spPr>
          <a:xfrm>
            <a:off x="3074126" y="4385751"/>
            <a:ext cx="878694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Times-Roman"/>
              </a:rPr>
              <a:t>2The identity of the molecules is given in regular type AB, but the concentration variable referring to </a:t>
            </a:r>
            <a:r>
              <a:rPr lang="en-US" sz="2400" dirty="0" smtClean="0">
                <a:latin typeface="Times-Roman"/>
              </a:rPr>
              <a:t>the</a:t>
            </a:r>
            <a:r>
              <a:rPr lang="tr-TR" sz="2400" dirty="0" smtClean="0">
                <a:latin typeface="Times-Roman"/>
              </a:rPr>
              <a:t> </a:t>
            </a:r>
            <a:r>
              <a:rPr lang="en-US" sz="2400" dirty="0" smtClean="0">
                <a:latin typeface="Times-Roman"/>
              </a:rPr>
              <a:t>different </a:t>
            </a:r>
            <a:r>
              <a:rPr lang="en-US" sz="2400" dirty="0">
                <a:latin typeface="Times-Roman"/>
              </a:rPr>
              <a:t>species is italic </a:t>
            </a:r>
            <a:r>
              <a:rPr lang="en-US" sz="2400" i="1" dirty="0">
                <a:latin typeface="Times-Italic"/>
              </a:rPr>
              <a:t>AB</a:t>
            </a:r>
            <a:r>
              <a:rPr lang="en-US" sz="2400" dirty="0">
                <a:latin typeface="Times-Roman"/>
              </a:rPr>
              <a:t>.</a:t>
            </a:r>
            <a:endParaRPr lang="tr-TR" sz="2400" dirty="0"/>
          </a:p>
        </p:txBody>
      </p:sp>
    </p:spTree>
    <p:extLst>
      <p:ext uri="{BB962C8B-B14F-4D97-AF65-F5344CB8AC3E}">
        <p14:creationId xmlns="" xmlns:p14="http://schemas.microsoft.com/office/powerpoint/2010/main" val="40325292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156754" y="271030"/>
            <a:ext cx="11713029" cy="22510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/>
              <a:t>If the reactants are mixed so that the initial concentrations </a:t>
            </a:r>
            <a:r>
              <a:rPr lang="en-US" sz="2400" i="1" dirty="0"/>
              <a:t>A </a:t>
            </a:r>
            <a:r>
              <a:rPr lang="en-US" sz="2400" dirty="0"/>
              <a:t>and </a:t>
            </a:r>
            <a:r>
              <a:rPr lang="en-US" sz="2400" i="1" dirty="0"/>
              <a:t>B </a:t>
            </a:r>
            <a:r>
              <a:rPr lang="en-US" sz="2400" dirty="0"/>
              <a:t>are equal, they </a:t>
            </a:r>
            <a:r>
              <a:rPr lang="en-US" sz="2400" dirty="0" smtClean="0"/>
              <a:t>will</a:t>
            </a:r>
            <a:r>
              <a:rPr lang="tr-TR" sz="2400" dirty="0" smtClean="0"/>
              <a:t> </a:t>
            </a:r>
            <a:r>
              <a:rPr lang="en-US" sz="2400" dirty="0" smtClean="0"/>
              <a:t>remain </a:t>
            </a:r>
            <a:r>
              <a:rPr lang="en-US" sz="2400" dirty="0"/>
              <a:t>equal throughout, because for each molecule of one that reacts, a molecule </a:t>
            </a:r>
            <a:r>
              <a:rPr lang="en-US" sz="2400" dirty="0" smtClean="0"/>
              <a:t>of</a:t>
            </a:r>
            <a:r>
              <a:rPr lang="tr-TR" sz="2400" dirty="0" smtClean="0"/>
              <a:t> </a:t>
            </a:r>
            <a:r>
              <a:rPr lang="en-US" sz="2400" dirty="0" smtClean="0"/>
              <a:t>the </a:t>
            </a:r>
            <a:r>
              <a:rPr lang="en-US" sz="2400" dirty="0"/>
              <a:t>other has also reacted. As a result, </a:t>
            </a:r>
            <a:r>
              <a:rPr lang="en-US" sz="2400" i="1" dirty="0"/>
              <a:t>AB </a:t>
            </a:r>
            <a:r>
              <a:rPr lang="en-US" sz="2400" dirty="0"/>
              <a:t>= </a:t>
            </a:r>
            <a:r>
              <a:rPr lang="en-US" sz="2400" i="1" dirty="0"/>
              <a:t>A</a:t>
            </a:r>
            <a:r>
              <a:rPr lang="en-US" sz="2400" dirty="0"/>
              <a:t>2 throughout, giving the special </a:t>
            </a:r>
            <a:r>
              <a:rPr lang="en-US" sz="2400" dirty="0" smtClean="0"/>
              <a:t>case</a:t>
            </a:r>
            <a:r>
              <a:rPr lang="tr-TR" sz="2400" dirty="0" smtClean="0"/>
              <a:t> of </a:t>
            </a:r>
            <a:r>
              <a:rPr lang="tr-TR" sz="2400" dirty="0" err="1"/>
              <a:t>the</a:t>
            </a:r>
            <a:r>
              <a:rPr lang="tr-TR" sz="2400" dirty="0"/>
              <a:t> rate </a:t>
            </a:r>
            <a:r>
              <a:rPr lang="tr-TR" sz="2400" dirty="0" err="1"/>
              <a:t>equation</a:t>
            </a:r>
            <a:endParaRPr lang="tr-TR" sz="2400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>
          <a:xfrm>
            <a:off x="196511" y="2686286"/>
            <a:ext cx="2590800" cy="800100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>
          <a:xfrm>
            <a:off x="3471673" y="2514008"/>
            <a:ext cx="1895475" cy="800100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>
          <a:xfrm>
            <a:off x="5592423" y="2680695"/>
            <a:ext cx="1400175" cy="466725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5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>
          <a:xfrm>
            <a:off x="0" y="3806703"/>
            <a:ext cx="2876550" cy="847725"/>
          </a:xfrm>
          <a:prstGeom prst="rect">
            <a:avLst/>
          </a:prstGeom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6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>
          <a:xfrm>
            <a:off x="3484925" y="3475399"/>
            <a:ext cx="2219325" cy="838200"/>
          </a:xfrm>
          <a:prstGeom prst="rect">
            <a:avLst/>
          </a:prstGeom>
        </p:spPr>
      </p:pic>
      <p:pic>
        <p:nvPicPr>
          <p:cNvPr id="10" name="Resim 9"/>
          <p:cNvPicPr>
            <a:picLocks noChangeAspect="1"/>
          </p:cNvPicPr>
          <p:nvPr/>
        </p:nvPicPr>
        <p:blipFill>
          <a:blip r:embed="rId7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>
          <a:xfrm>
            <a:off x="180526" y="4982816"/>
            <a:ext cx="10981743" cy="1191896"/>
          </a:xfrm>
          <a:prstGeom prst="rect">
            <a:avLst/>
          </a:prstGeom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8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>
          <a:xfrm>
            <a:off x="5976113" y="5695836"/>
            <a:ext cx="2014948" cy="976633"/>
          </a:xfrm>
          <a:prstGeom prst="rect">
            <a:avLst/>
          </a:prstGeom>
        </p:spPr>
      </p:pic>
      <p:pic>
        <p:nvPicPr>
          <p:cNvPr id="12" name="Resim 11"/>
          <p:cNvPicPr>
            <a:picLocks noChangeAspect="1"/>
          </p:cNvPicPr>
          <p:nvPr/>
        </p:nvPicPr>
        <p:blipFill>
          <a:blip r:embed="rId9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>
          <a:xfrm>
            <a:off x="8706888" y="5738191"/>
            <a:ext cx="1938974" cy="89651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8465180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>
          <a:xfrm>
            <a:off x="207603" y="954813"/>
            <a:ext cx="11465513" cy="807726"/>
          </a:xfrm>
          <a:prstGeom prst="rect">
            <a:avLst/>
          </a:prstGeom>
        </p:spPr>
      </p:pic>
      <p:sp>
        <p:nvSpPr>
          <p:cNvPr id="7" name="Dikdörtgen 6"/>
          <p:cNvSpPr/>
          <p:nvPr/>
        </p:nvSpPr>
        <p:spPr>
          <a:xfrm>
            <a:off x="207603" y="145061"/>
            <a:ext cx="699438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 err="1" smtClean="0">
                <a:solidFill>
                  <a:srgbClr val="FF0000"/>
                </a:solidFill>
                <a:latin typeface="Times-Roman"/>
              </a:rPr>
              <a:t>Reaction</a:t>
            </a:r>
            <a:r>
              <a:rPr lang="tr-TR" sz="2400" b="1" dirty="0" smtClean="0">
                <a:solidFill>
                  <a:srgbClr val="FF0000"/>
                </a:solidFill>
                <a:latin typeface="Times-Roman"/>
              </a:rPr>
              <a:t> </a:t>
            </a:r>
            <a:r>
              <a:rPr lang="tr-TR" sz="2400" b="1" dirty="0" err="1" smtClean="0">
                <a:solidFill>
                  <a:srgbClr val="FF0000"/>
                </a:solidFill>
                <a:latin typeface="Times-Roman"/>
              </a:rPr>
              <a:t>half</a:t>
            </a:r>
            <a:r>
              <a:rPr lang="tr-TR" sz="2400" b="1" dirty="0" smtClean="0">
                <a:solidFill>
                  <a:srgbClr val="FF0000"/>
                </a:solidFill>
                <a:latin typeface="Times-Roman"/>
              </a:rPr>
              <a:t> life </a:t>
            </a:r>
            <a:r>
              <a:rPr lang="tr-TR" sz="2400" b="1" dirty="0" err="1" smtClean="0">
                <a:solidFill>
                  <a:srgbClr val="FF0000"/>
                </a:solidFill>
                <a:latin typeface="Times-Roman"/>
              </a:rPr>
              <a:t>for</a:t>
            </a:r>
            <a:r>
              <a:rPr lang="tr-TR" sz="2400" b="1" dirty="0" smtClean="0">
                <a:solidFill>
                  <a:srgbClr val="FF0000"/>
                </a:solidFill>
                <a:latin typeface="Times-Roman"/>
              </a:rPr>
              <a:t> </a:t>
            </a:r>
            <a:r>
              <a:rPr lang="tr-TR" sz="2400" b="1" dirty="0" err="1" smtClean="0">
                <a:solidFill>
                  <a:srgbClr val="FF0000"/>
                </a:solidFill>
                <a:latin typeface="Times-Roman"/>
              </a:rPr>
              <a:t>second</a:t>
            </a:r>
            <a:r>
              <a:rPr lang="tr-TR" sz="2400" b="1" dirty="0" smtClean="0">
                <a:solidFill>
                  <a:srgbClr val="FF0000"/>
                </a:solidFill>
                <a:latin typeface="Times-Roman"/>
              </a:rPr>
              <a:t> </a:t>
            </a:r>
            <a:r>
              <a:rPr lang="tr-TR" sz="2400" b="1" dirty="0" err="1" smtClean="0">
                <a:solidFill>
                  <a:srgbClr val="FF0000"/>
                </a:solidFill>
                <a:latin typeface="Times-Roman"/>
              </a:rPr>
              <a:t>order</a:t>
            </a:r>
            <a:r>
              <a:rPr lang="tr-TR" sz="2400" b="1" dirty="0" smtClean="0">
                <a:solidFill>
                  <a:srgbClr val="FF0000"/>
                </a:solidFill>
                <a:latin typeface="Times-Roman"/>
              </a:rPr>
              <a:t> </a:t>
            </a:r>
            <a:r>
              <a:rPr lang="tr-TR" sz="2400" b="1" dirty="0" err="1" smtClean="0">
                <a:solidFill>
                  <a:srgbClr val="FF0000"/>
                </a:solidFill>
                <a:latin typeface="Times-Roman"/>
              </a:rPr>
              <a:t>reactions</a:t>
            </a:r>
            <a:r>
              <a:rPr lang="tr-TR" sz="2400" b="1" dirty="0" smtClean="0">
                <a:solidFill>
                  <a:srgbClr val="FF0000"/>
                </a:solidFill>
                <a:latin typeface="Times-Roman"/>
              </a:rPr>
              <a:t> </a:t>
            </a:r>
            <a:endParaRPr lang="tr-TR" sz="2400" b="1" dirty="0">
              <a:solidFill>
                <a:srgbClr val="FF0000"/>
              </a:solidFill>
            </a:endParaRPr>
          </a:p>
        </p:txBody>
      </p:sp>
      <p:pic>
        <p:nvPicPr>
          <p:cNvPr id="8" name="Resim 7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>
          <a:xfrm>
            <a:off x="326597" y="2500349"/>
            <a:ext cx="1796488" cy="985171"/>
          </a:xfrm>
          <a:prstGeom prst="rect">
            <a:avLst/>
          </a:prstGeom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4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>
          <a:xfrm>
            <a:off x="285654" y="3919788"/>
            <a:ext cx="4156009" cy="653991"/>
          </a:xfrm>
          <a:prstGeom prst="rect">
            <a:avLst/>
          </a:prstGeom>
        </p:spPr>
      </p:pic>
      <p:pic>
        <p:nvPicPr>
          <p:cNvPr id="10" name="Resim 9"/>
          <p:cNvPicPr>
            <a:picLocks noChangeAspect="1"/>
          </p:cNvPicPr>
          <p:nvPr/>
        </p:nvPicPr>
        <p:blipFill>
          <a:blip r:embed="rId5" cstate="print">
            <a:duotone>
              <a:prstClr val="black"/>
              <a:srgbClr val="D9C3A5">
                <a:tint val="50000"/>
                <a:satMod val="180000"/>
              </a:srgbClr>
            </a:duotone>
            <a:lum contrast="11000"/>
          </a:blip>
          <a:stretch>
            <a:fillRect/>
          </a:stretch>
        </p:blipFill>
        <p:spPr>
          <a:xfrm>
            <a:off x="5836413" y="2356044"/>
            <a:ext cx="4409496" cy="3204780"/>
          </a:xfrm>
          <a:prstGeom prst="rect">
            <a:avLst/>
          </a:prstGeom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6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>
          <a:xfrm>
            <a:off x="3712191" y="5824536"/>
            <a:ext cx="8479809" cy="34800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3371867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</TotalTime>
  <Words>515</Words>
  <Application>Microsoft Office PowerPoint</Application>
  <PresentationFormat>Özel</PresentationFormat>
  <Paragraphs>26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Office Teması</vt:lpstr>
      <vt:lpstr>Slayt 1</vt:lpstr>
      <vt:lpstr>Slayt 2</vt:lpstr>
      <vt:lpstr>Slayt 3</vt:lpstr>
      <vt:lpstr>Slayt 4</vt:lpstr>
      <vt:lpstr>Slayt 5</vt:lpstr>
      <vt:lpstr>Slayt 6</vt:lpstr>
      <vt:lpstr>Slayt 7</vt:lpstr>
      <vt:lpstr>Slayt 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kimya_sahin</dc:creator>
  <cp:lastModifiedBy>acer</cp:lastModifiedBy>
  <cp:revision>23</cp:revision>
  <dcterms:created xsi:type="dcterms:W3CDTF">2018-03-28T12:23:24Z</dcterms:created>
  <dcterms:modified xsi:type="dcterms:W3CDTF">2018-04-01T10:28:42Z</dcterms:modified>
</cp:coreProperties>
</file>