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5"/>
  </p:notesMasterIdLst>
  <p:sldIdLst>
    <p:sldId id="109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  <p:sldId id="1092" r:id="rId13"/>
    <p:sldId id="1094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16606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4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2622" y="1451229"/>
            <a:ext cx="5206841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4" dirty="0"/>
              <a:t>MONOPOLDE KISA DÖNEM</a:t>
            </a:r>
            <a:r>
              <a:rPr sz="2400" spc="-146" dirty="0"/>
              <a:t> </a:t>
            </a:r>
            <a:r>
              <a:rPr sz="2400" spc="-4" dirty="0"/>
              <a:t>DENGE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404034"/>
            <a:ext cx="7754303" cy="2245326"/>
          </a:xfrm>
          <a:prstGeom prst="rect">
            <a:avLst/>
          </a:prstGeom>
        </p:spPr>
        <p:txBody>
          <a:bodyPr vert="horz" wrap="square" lIns="0" tIns="59531" rIns="0" bIns="0" rtlCol="0">
            <a:spAutoFit/>
          </a:bodyPr>
          <a:lstStyle/>
          <a:p>
            <a:pPr marL="215265" indent="-205740" algn="just">
              <a:spcBef>
                <a:spcPts val="469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Monopol piyasasında firmanın talep eğrisi ile piyasa talep eğrisi</a:t>
            </a:r>
            <a:r>
              <a:rPr sz="1650" spc="12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aynıdır.</a:t>
            </a:r>
            <a:endParaRPr sz="1650">
              <a:latin typeface="Arial"/>
              <a:cs typeface="Arial"/>
            </a:endParaRPr>
          </a:p>
          <a:p>
            <a:pPr marL="214789" marR="4286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Firmanın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eğrisi, piyasa talep eğrisi ile aynı olduğu için aşağı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doğru 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eğimlidir.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Bu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nedenle firmanın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daha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fazla mal satabilmesi için malın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fiyatını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düşürmesi</a:t>
            </a:r>
            <a:r>
              <a:rPr sz="1650" spc="1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gerekir.</a:t>
            </a:r>
            <a:endParaRPr sz="1650">
              <a:latin typeface="Arial"/>
              <a:cs typeface="Arial"/>
            </a:endParaRPr>
          </a:p>
          <a:p>
            <a:pPr marL="214789" marR="3810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Monopol piyasalarda fiyat,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tarafından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belirlenir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tüketicinin bu fiyat  üzerinden malı almaları</a:t>
            </a:r>
            <a:r>
              <a:rPr sz="1650" spc="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sağlanır.</a:t>
            </a:r>
            <a:endParaRPr sz="1650">
              <a:latin typeface="Arial"/>
              <a:cs typeface="Arial"/>
            </a:endParaRPr>
          </a:p>
          <a:p>
            <a:pPr marL="215265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Monopolcü marjinal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hasılatın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kısa dönem marjinal maliyete eşit olduğu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(MR</a:t>
            </a:r>
            <a:r>
              <a:rPr sz="1650" spc="39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=</a:t>
            </a:r>
            <a:endParaRPr sz="1650">
              <a:latin typeface="Arial"/>
              <a:cs typeface="Arial"/>
            </a:endParaRPr>
          </a:p>
          <a:p>
            <a:pPr marL="214789" algn="just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SRMC) noktada üretim düzeyinde dengeye</a:t>
            </a:r>
            <a:r>
              <a:rPr sz="1650" spc="7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gelir.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1261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6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1233" y="1451229"/>
            <a:ext cx="459295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MONOPOLLERİN</a:t>
            </a:r>
            <a:r>
              <a:rPr sz="2400" spc="-64" dirty="0"/>
              <a:t> </a:t>
            </a:r>
            <a:r>
              <a:rPr sz="2400" dirty="0"/>
              <a:t>ÖZELLİKLERİ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8" y="2102320"/>
            <a:ext cx="7948136" cy="2956098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3810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64" dirty="0">
                <a:solidFill>
                  <a:srgbClr val="2F2F2F"/>
                </a:solidFill>
                <a:latin typeface="Arial"/>
                <a:cs typeface="Arial"/>
              </a:rPr>
              <a:t>Tek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firmanın yer aldığı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üretilen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malın yerine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ikame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edilebilecek başka  malların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olmadığı piyasaya monopol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denir.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Piyasada sadece tek bir firma  hakimiyet sağladığı için firmaya monopolcü firma </a:t>
            </a:r>
            <a:r>
              <a:rPr sz="1650" spc="-34" dirty="0">
                <a:solidFill>
                  <a:srgbClr val="2F2F2F"/>
                </a:solidFill>
                <a:latin typeface="Arial"/>
                <a:cs typeface="Arial"/>
              </a:rPr>
              <a:t>(Tekel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ya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 tek satıcı)</a:t>
            </a:r>
            <a:r>
              <a:rPr sz="1650" spc="21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denilir.</a:t>
            </a:r>
            <a:endParaRPr sz="1650">
              <a:latin typeface="Arial"/>
              <a:cs typeface="Arial"/>
            </a:endParaRPr>
          </a:p>
          <a:p>
            <a:pPr marL="215265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Elektrik,</a:t>
            </a:r>
            <a:r>
              <a:rPr sz="1650" spc="4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su</a:t>
            </a:r>
            <a:r>
              <a:rPr sz="1650" spc="4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</a:t>
            </a:r>
            <a:r>
              <a:rPr sz="1650" spc="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doğalgaz</a:t>
            </a:r>
            <a:r>
              <a:rPr sz="1650" spc="7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gibi</a:t>
            </a:r>
            <a:r>
              <a:rPr sz="1650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ürünleri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pazarlayan</a:t>
            </a:r>
            <a:r>
              <a:rPr sz="1650" spc="7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firmalar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</a:t>
            </a:r>
            <a:r>
              <a:rPr sz="1650" spc="6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</a:t>
            </a:r>
            <a:r>
              <a:rPr sz="1650" spc="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için</a:t>
            </a:r>
            <a:r>
              <a:rPr sz="1650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örnek</a:t>
            </a:r>
            <a:r>
              <a:rPr sz="1650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teşkil</a:t>
            </a:r>
            <a:endParaRPr sz="1650">
              <a:latin typeface="Arial"/>
              <a:cs typeface="Arial"/>
            </a:endParaRPr>
          </a:p>
          <a:p>
            <a:pPr marL="214789"/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edebilir.</a:t>
            </a:r>
            <a:endParaRPr sz="1650">
              <a:latin typeface="Arial"/>
              <a:cs typeface="Arial"/>
            </a:endParaRPr>
          </a:p>
          <a:p>
            <a:pPr marL="214789" marR="5715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Ayrıca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bazı piyasalarda birden fazla firma anlaşma sağlayarak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rekabeti ortadan  kaldırarak monopol gücü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yaratabilir.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Karteller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tröstler söz konusu monopoller için  örnek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olabilir.</a:t>
            </a:r>
            <a:endParaRPr sz="1650">
              <a:latin typeface="Arial"/>
              <a:cs typeface="Arial"/>
            </a:endParaRPr>
          </a:p>
          <a:p>
            <a:pPr marL="214789" marR="3810" indent="-205740" algn="just">
              <a:spcBef>
                <a:spcPts val="40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Uluslararası düzeyde OPEC (Organization of Petroleum Exporting Countries)  kartel için en iyi örnek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olabilir.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Firmalar fiyat üzerinde anlaşmalarının ötesinde  birleşerek bir monopol güç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oluşturabilir.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Söz konusu bu birlik ise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Tröst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olarak 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adlandırılır.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82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1233" y="1451229"/>
            <a:ext cx="459295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MONOPOLLERİN</a:t>
            </a:r>
            <a:r>
              <a:rPr sz="2400" spc="-64" dirty="0"/>
              <a:t> </a:t>
            </a:r>
            <a:r>
              <a:rPr sz="2400" dirty="0"/>
              <a:t>ÖZELLİKLERİ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8" y="3007995"/>
            <a:ext cx="7769066" cy="107609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5715" indent="-205740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1159193" algn="l"/>
                <a:tab pos="1755934" algn="l"/>
                <a:tab pos="2212181" algn="l"/>
                <a:tab pos="2900363" algn="l"/>
                <a:tab pos="3471863" algn="l"/>
                <a:tab pos="3905250" algn="l"/>
                <a:tab pos="4792980" algn="l"/>
                <a:tab pos="5447348" algn="l"/>
                <a:tab pos="6369844" algn="l"/>
                <a:tab pos="683704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Anl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ş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aha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ç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fiyatın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h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er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ür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etip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c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ağ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mikt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ın  belirlenmesine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yöneliktir.</a:t>
            </a:r>
            <a:endParaRPr sz="1650">
              <a:latin typeface="Arial"/>
              <a:cs typeface="Arial"/>
            </a:endParaRPr>
          </a:p>
          <a:p>
            <a:pPr marL="214789" marR="3810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1488281" algn="l"/>
                <a:tab pos="2498884" algn="l"/>
                <a:tab pos="3555206" algn="l"/>
                <a:tab pos="4565809" algn="l"/>
                <a:tab pos="5086826" algn="l"/>
                <a:tab pos="6120288" algn="l"/>
                <a:tab pos="6920389" algn="l"/>
              </a:tabLst>
            </a:pPr>
            <a:r>
              <a:rPr sz="1650" spc="-3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yd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am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c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ıyla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u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anıla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ele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trikte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tam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mo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op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l,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ama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c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ıyla  kullanılan elektrikte ise kısmi monopol söz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konusudur.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884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1233" y="1451229"/>
            <a:ext cx="459295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MONOPOLLERİN</a:t>
            </a:r>
            <a:r>
              <a:rPr sz="2400" spc="-64" dirty="0"/>
              <a:t> </a:t>
            </a:r>
            <a:r>
              <a:rPr sz="2400" dirty="0"/>
              <a:t>ÖZELLİKLERİ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427351"/>
            <a:ext cx="8073390" cy="2396971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5239" algn="just">
              <a:spcBef>
                <a:spcPts val="71"/>
              </a:spcBef>
            </a:pP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Monopol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piyasalarının diğer bir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özelliği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ise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diğer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firmaların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monopol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piyasasına  girmesini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önleyen </a:t>
            </a:r>
            <a:r>
              <a:rPr sz="1650" b="1" spc="4" dirty="0">
                <a:solidFill>
                  <a:srgbClr val="2F2F2F"/>
                </a:solidFill>
                <a:latin typeface="Arial"/>
                <a:cs typeface="Arial"/>
              </a:rPr>
              <a:t>en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önemli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kısıtlamaların </a:t>
            </a: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bulunmasıdır.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Söz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konusu 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kısıtlamalar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şunlardır:</a:t>
            </a:r>
            <a:endParaRPr sz="1650">
              <a:latin typeface="Arial"/>
              <a:cs typeface="Arial"/>
            </a:endParaRPr>
          </a:p>
          <a:p>
            <a:pPr marL="215265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Doğal Kısıtlamaların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kaynağı ölçek</a:t>
            </a:r>
            <a:r>
              <a:rPr sz="1650" spc="7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ekonomileridir.</a:t>
            </a:r>
            <a:endParaRPr sz="1650">
              <a:latin typeface="Arial"/>
              <a:cs typeface="Arial"/>
            </a:endParaRPr>
          </a:p>
          <a:p>
            <a:pPr marL="214789" marR="3810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Ölçek ekonomilerinin çok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büyük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olduğu endüstrilerde, geniş bir üretim aralığına  sahip bir malın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üretiminde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ölçek ekonomilerinden dolayı üretime tek başına  hakim olduğu bir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durum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varsa yani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çok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düşük maliyetle üreterek arz edebiliyorsa, bu  durumda birden fazla firmanın piyasaya mal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üretmesi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yerine sadece bir firmanın  üretmesi daha düşük maliyetli</a:t>
            </a:r>
            <a:r>
              <a:rPr sz="1650" spc="4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olacaktır.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130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1233" y="1451229"/>
            <a:ext cx="459295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MONOPOLLERİN</a:t>
            </a:r>
            <a:r>
              <a:rPr sz="2400" spc="-64" dirty="0"/>
              <a:t> </a:t>
            </a:r>
            <a:r>
              <a:rPr sz="2400" dirty="0"/>
              <a:t>ÖZELLİKLERİ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808886" y="2831972"/>
            <a:ext cx="1089184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getirilmekte</a:t>
            </a:r>
            <a:endParaRPr sz="1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32182" y="2831972"/>
            <a:ext cx="473393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olup,</a:t>
            </a:r>
            <a:endParaRPr sz="1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9115" y="2831972"/>
            <a:ext cx="380048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dö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rt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52323" y="2831972"/>
            <a:ext cx="451009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ç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ş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</a:t>
            </a:r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35252" y="2831972"/>
            <a:ext cx="508159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al</a:t>
            </a:r>
            <a:endParaRPr sz="1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9937" y="2831973"/>
            <a:ext cx="3954780" cy="173781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5265" indent="-205740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902970" algn="l"/>
                <a:tab pos="2290763" algn="l"/>
                <a:tab pos="3000851" algn="l"/>
              </a:tabLst>
            </a:pPr>
            <a:r>
              <a:rPr sz="1650" b="1" spc="-23" dirty="0">
                <a:solidFill>
                  <a:srgbClr val="2F2F2F"/>
                </a:solidFill>
                <a:latin typeface="Arial"/>
                <a:cs typeface="Arial"/>
              </a:rPr>
              <a:t>Yasal	</a:t>
            </a:r>
            <a:r>
              <a:rPr sz="1650" b="1" spc="-11" dirty="0">
                <a:solidFill>
                  <a:srgbClr val="2F2F2F"/>
                </a:solidFill>
                <a:latin typeface="Arial"/>
                <a:cs typeface="Arial"/>
              </a:rPr>
              <a:t>Kısıtlamalar,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devlet	tarafından</a:t>
            </a:r>
            <a:endParaRPr sz="1650">
              <a:latin typeface="Arial"/>
              <a:cs typeface="Arial"/>
            </a:endParaRPr>
          </a:p>
          <a:p>
            <a:pPr marL="214789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kısıtlamadan söz</a:t>
            </a:r>
            <a:r>
              <a:rPr sz="1650"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edilebilir.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Devletin verdiği işletme</a:t>
            </a:r>
            <a:r>
              <a:rPr sz="1650"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imtiyazı,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Devletin verdiği</a:t>
            </a:r>
            <a:r>
              <a:rPr sz="1650" spc="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lisans,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Patentler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38" dirty="0">
                <a:solidFill>
                  <a:srgbClr val="2F2F2F"/>
                </a:solidFill>
                <a:latin typeface="Arial"/>
                <a:cs typeface="Arial"/>
              </a:rPr>
              <a:t>Telif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hakları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573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1233" y="1451229"/>
            <a:ext cx="459295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MONOPOLLERİN</a:t>
            </a:r>
            <a:r>
              <a:rPr sz="2400" spc="-64" dirty="0"/>
              <a:t> </a:t>
            </a:r>
            <a:r>
              <a:rPr sz="2400" dirty="0"/>
              <a:t>ÖZELLİKLERİ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3032912"/>
            <a:ext cx="7834789" cy="133001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4789" marR="3810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Devletin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verdiği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işletme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imtiyazına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örnek olarak bir süre için İstanbul’un  Anadolu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Yakasında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elektrik dağıtımı hizmetini yerine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getiren </a:t>
            </a:r>
            <a:r>
              <a:rPr sz="1650" spc="-26" dirty="0">
                <a:solidFill>
                  <a:srgbClr val="2F2F2F"/>
                </a:solidFill>
                <a:latin typeface="Arial"/>
                <a:cs typeface="Arial"/>
              </a:rPr>
              <a:t>AKTAŞ;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İstanbul’da  şehir hattı vapurlarında verilen büfe işletme imtiyazı</a:t>
            </a:r>
            <a:r>
              <a:rPr sz="1650" spc="9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verilebilir.</a:t>
            </a:r>
            <a:endParaRPr sz="1650">
              <a:latin typeface="Arial"/>
              <a:cs typeface="Arial"/>
            </a:endParaRPr>
          </a:p>
          <a:p>
            <a:pPr marL="215265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Devletin verdiği 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lisans: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Doktorluk,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eczacılık, hakimlik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avukatlık gibi</a:t>
            </a:r>
            <a:r>
              <a:rPr sz="1650" spc="4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bazı</a:t>
            </a:r>
            <a:endParaRPr sz="1650">
              <a:latin typeface="Arial"/>
              <a:cs typeface="Arial"/>
            </a:endParaRPr>
          </a:p>
          <a:p>
            <a:pPr marL="214789" algn="just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meslek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dallarının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icra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edilebilmesi bir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lisansı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(diploma veya sertifika gibi)</a:t>
            </a:r>
            <a:r>
              <a:rPr sz="1650" spc="22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gerektirir.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69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1233" y="1451229"/>
            <a:ext cx="459295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MONOPOLLERİN</a:t>
            </a:r>
            <a:r>
              <a:rPr sz="2400" spc="-64" dirty="0"/>
              <a:t> </a:t>
            </a:r>
            <a:r>
              <a:rPr sz="2400" dirty="0"/>
              <a:t>ÖZELLİKLERİ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7" y="2399214"/>
            <a:ext cx="7660005" cy="249956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5265" indent="-205740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Patent:</a:t>
            </a:r>
            <a:r>
              <a:rPr sz="1650" b="1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Belli</a:t>
            </a:r>
            <a:r>
              <a:rPr sz="1650" spc="6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süreliğine</a:t>
            </a:r>
            <a:r>
              <a:rPr sz="1650" spc="6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yeni</a:t>
            </a:r>
            <a:r>
              <a:rPr sz="1650" spc="7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spc="7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malın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ya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</a:t>
            </a:r>
            <a:r>
              <a:rPr sz="1650" spc="7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hizmetin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üretilmesi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için,</a:t>
            </a:r>
            <a:r>
              <a:rPr sz="1650"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yalnızca</a:t>
            </a:r>
            <a:endParaRPr sz="1650">
              <a:latin typeface="Arial"/>
              <a:cs typeface="Arial"/>
            </a:endParaRPr>
          </a:p>
          <a:p>
            <a:pPr marL="214789">
              <a:spcBef>
                <a:spcPts val="4"/>
              </a:spcBef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firmaya verilen yasal bir hak olan üretim</a:t>
            </a:r>
            <a:r>
              <a:rPr sz="1650" spc="10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lisansıdır</a:t>
            </a:r>
            <a:endParaRPr sz="1650">
              <a:latin typeface="Arial"/>
              <a:cs typeface="Arial"/>
            </a:endParaRPr>
          </a:p>
          <a:p>
            <a:pPr marL="214789" marR="4763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Patenti alan firma bu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hakkını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başkasına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devredebilir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veya başka bir firmaya o  patent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altında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üretim yapma izni</a:t>
            </a:r>
            <a:r>
              <a:rPr sz="1650" spc="7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verebilir.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b="1" spc="-26" dirty="0">
                <a:solidFill>
                  <a:srgbClr val="2F2F2F"/>
                </a:solidFill>
                <a:latin typeface="Arial"/>
                <a:cs typeface="Arial"/>
              </a:rPr>
              <a:t>Telif</a:t>
            </a:r>
            <a:r>
              <a:rPr sz="1650" b="1" spc="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Hakkı:</a:t>
            </a:r>
            <a:endParaRPr sz="1650">
              <a:latin typeface="Arial"/>
              <a:cs typeface="Arial"/>
            </a:endParaRPr>
          </a:p>
          <a:p>
            <a:pPr marL="214789" marR="3810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571500" algn="l"/>
                <a:tab pos="1360170" algn="l"/>
                <a:tab pos="2126456" algn="l"/>
                <a:tab pos="2447449" algn="l"/>
                <a:tab pos="2781300" algn="l"/>
                <a:tab pos="3115151" algn="l"/>
                <a:tab pos="3729038" algn="l"/>
                <a:tab pos="4284345" algn="l"/>
                <a:tab pos="4968240" algn="l"/>
                <a:tab pos="5627846" algn="l"/>
                <a:tab pos="6254115" algn="l"/>
                <a:tab pos="703135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	yazara,	be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te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c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nat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eri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ort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ş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verilen,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  basması veya çoğaltması için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tanınan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spc="9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haktır.</a:t>
            </a:r>
            <a:endParaRPr sz="1650">
              <a:latin typeface="Arial"/>
              <a:cs typeface="Arial"/>
            </a:endParaRPr>
          </a:p>
          <a:p>
            <a:pPr marL="214789" marR="4763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Söz konusu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hakkı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alan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kişi,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basım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veya çoğaltma işini kendisi yapabilir ya da  başka birine (veya firmaya)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basım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izni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yetkisi</a:t>
            </a:r>
            <a:r>
              <a:rPr sz="1650" spc="127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verebilir.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0006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480" y="1451229"/>
            <a:ext cx="6746081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MONOPOLDE </a:t>
            </a:r>
            <a:r>
              <a:rPr sz="2400" spc="-38" dirty="0"/>
              <a:t>TALEP </a:t>
            </a:r>
            <a:r>
              <a:rPr sz="2400" dirty="0"/>
              <a:t>VE </a:t>
            </a:r>
            <a:r>
              <a:rPr sz="2400" spc="-23" dirty="0"/>
              <a:t>ORTALAMA</a:t>
            </a:r>
            <a:r>
              <a:rPr sz="2400" spc="-143" dirty="0"/>
              <a:t> </a:t>
            </a:r>
            <a:r>
              <a:rPr sz="2400" spc="-26" dirty="0"/>
              <a:t>HASILAT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19938" y="2907411"/>
            <a:ext cx="7525226" cy="1583927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5265" indent="-205740" algn="just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Monopol</a:t>
            </a:r>
            <a:r>
              <a:rPr sz="1650" spc="29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piyasasına</a:t>
            </a:r>
            <a:r>
              <a:rPr sz="1650" spc="30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hakim</a:t>
            </a:r>
            <a:r>
              <a:rPr sz="1650" spc="29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spc="30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firma,</a:t>
            </a:r>
            <a:r>
              <a:rPr sz="1650" spc="30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sonsuz</a:t>
            </a:r>
            <a:r>
              <a:rPr sz="1650" spc="30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esnek</a:t>
            </a:r>
            <a:r>
              <a:rPr sz="1650" spc="30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spc="29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talep</a:t>
            </a:r>
            <a:r>
              <a:rPr sz="1650" spc="30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eğrisi</a:t>
            </a:r>
            <a:r>
              <a:rPr sz="1650" spc="30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ile</a:t>
            </a:r>
            <a:r>
              <a:rPr sz="1650" spc="29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değil,</a:t>
            </a:r>
            <a:endParaRPr sz="1650">
              <a:latin typeface="Arial"/>
              <a:cs typeface="Arial"/>
            </a:endParaRPr>
          </a:p>
          <a:p>
            <a:pPr marL="214789" algn="just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negatif eğimli piyasa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eğrisine</a:t>
            </a:r>
            <a:r>
              <a:rPr sz="1650" spc="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sahiptir.</a:t>
            </a:r>
            <a:endParaRPr sz="1650">
              <a:latin typeface="Arial"/>
              <a:cs typeface="Arial"/>
            </a:endParaRPr>
          </a:p>
          <a:p>
            <a:pPr marL="214789" marR="3810" indent="-205740" algn="just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ya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üretim miktarını belirler ve malları piyasa talebine göre olabilecek en  yüksek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düzeyden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satar;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ya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 piyasa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fiyatını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belirler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fiyatın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piyasada geçerli  olması için yeter sayıda mal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üretir. </a:t>
            </a:r>
            <a:r>
              <a:rPr sz="1650" spc="-34" dirty="0">
                <a:solidFill>
                  <a:srgbClr val="2F2F2F"/>
                </a:solidFill>
                <a:latin typeface="Arial"/>
                <a:cs typeface="Arial"/>
              </a:rPr>
              <a:t>Yani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söz konusu firma piyasada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fiyatı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belirleyen konumda</a:t>
            </a:r>
            <a:r>
              <a:rPr sz="1650"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bulunur.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4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480" y="1451229"/>
            <a:ext cx="6746081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/>
              <a:t>MONOPOLDE </a:t>
            </a:r>
            <a:r>
              <a:rPr sz="2400" spc="-38" dirty="0"/>
              <a:t>TALEP </a:t>
            </a:r>
            <a:r>
              <a:rPr sz="2400" dirty="0"/>
              <a:t>VE </a:t>
            </a:r>
            <a:r>
              <a:rPr sz="2400" spc="-23" dirty="0"/>
              <a:t>ORTALAMA</a:t>
            </a:r>
            <a:r>
              <a:rPr sz="2400" spc="-143" dirty="0"/>
              <a:t> </a:t>
            </a:r>
            <a:r>
              <a:rPr sz="2400" spc="-26" dirty="0"/>
              <a:t>HASILAT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719937" y="2857119"/>
            <a:ext cx="7701439" cy="107609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5265" indent="-205740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1346359" algn="l"/>
                <a:tab pos="1918335" algn="l"/>
                <a:tab pos="2536508" algn="l"/>
                <a:tab pos="3258979" algn="l"/>
                <a:tab pos="4297204" algn="l"/>
                <a:tab pos="4869656" algn="l"/>
                <a:tab pos="5360194" algn="l"/>
                <a:tab pos="6455569" algn="l"/>
                <a:tab pos="7027069" algn="l"/>
                <a:tab pos="7353776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Mono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p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lcü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fiyatı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dü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ş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ür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ürse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daha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ç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k,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yük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lt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rse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daha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z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</a:t>
            </a:r>
            <a:endParaRPr sz="1650">
              <a:latin typeface="Arial"/>
              <a:cs typeface="Arial"/>
            </a:endParaRPr>
          </a:p>
          <a:p>
            <a:pPr marL="214789"/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satar.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Firmanın ürettiği mal miktarı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satışı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yaptığı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fiyat firmanın</a:t>
            </a:r>
            <a:r>
              <a:rPr sz="1650" spc="21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elindedir.</a:t>
            </a:r>
            <a:endParaRPr sz="1650">
              <a:latin typeface="Arial"/>
              <a:cs typeface="Arial"/>
            </a:endParaRPr>
          </a:p>
          <a:p>
            <a:pPr marL="214789" marR="3810" indent="-205740">
              <a:spcBef>
                <a:spcPts val="398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992029" algn="l"/>
                <a:tab pos="1409223" algn="l"/>
                <a:tab pos="2245043" algn="l"/>
                <a:tab pos="2776538" algn="l"/>
                <a:tab pos="3858101" algn="l"/>
                <a:tab pos="4938236" algn="l"/>
                <a:tab pos="5693093" algn="l"/>
                <a:tab pos="6096476" algn="l"/>
                <a:tab pos="6663214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ma,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yü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ks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ğ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ama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c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,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miktar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v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fiyat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yarl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</a:t>
            </a:r>
            <a:r>
              <a:rPr sz="1650" spc="15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ı  yapabilecek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durumdadır.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6123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12455</TotalTime>
  <Words>577</Words>
  <Application>Microsoft Office PowerPoint</Application>
  <PresentationFormat>Ekran Gösterisi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MONOPOLLERİN ÖZELLİKLERİ</vt:lpstr>
      <vt:lpstr>MONOPOLLERİN ÖZELLİKLERİ</vt:lpstr>
      <vt:lpstr>MONOPOLLERİN ÖZELLİKLERİ</vt:lpstr>
      <vt:lpstr>MONOPOLLERİN ÖZELLİKLERİ</vt:lpstr>
      <vt:lpstr>MONOPOLLERİN ÖZELLİKLERİ</vt:lpstr>
      <vt:lpstr>MONOPOLLERİN ÖZELLİKLERİ</vt:lpstr>
      <vt:lpstr>MONOPOLDE TALEP VE ORTALAMA HASILAT</vt:lpstr>
      <vt:lpstr>MONOPOLDE TALEP VE ORTALAMA HASILAT</vt:lpstr>
      <vt:lpstr>MONOPOLDE KISA DÖNEM DENGE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815</cp:revision>
  <cp:lastPrinted>2016-10-24T07:53:35Z</cp:lastPrinted>
  <dcterms:created xsi:type="dcterms:W3CDTF">2016-09-18T09:35:24Z</dcterms:created>
  <dcterms:modified xsi:type="dcterms:W3CDTF">2020-02-24T11:32:09Z</dcterms:modified>
</cp:coreProperties>
</file>