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6">
  <p:sldMasterIdLst>
    <p:sldMasterId id="2147483660" r:id="rId1"/>
    <p:sldMasterId id="2147483673" r:id="rId2"/>
    <p:sldMasterId id="2147483690" r:id="rId3"/>
  </p:sldMasterIdLst>
  <p:notesMasterIdLst>
    <p:notesMasterId r:id="rId15"/>
  </p:notesMasterIdLst>
  <p:sldIdLst>
    <p:sldId id="1093" r:id="rId4"/>
    <p:sldId id="1084" r:id="rId5"/>
    <p:sldId id="1085" r:id="rId6"/>
    <p:sldId id="1086" r:id="rId7"/>
    <p:sldId id="1087" r:id="rId8"/>
    <p:sldId id="1088" r:id="rId9"/>
    <p:sldId id="1089" r:id="rId10"/>
    <p:sldId id="1090" r:id="rId11"/>
    <p:sldId id="1091" r:id="rId12"/>
    <p:sldId id="1092" r:id="rId13"/>
    <p:sldId id="1094" r:id="rId14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176C"/>
    <a:srgbClr val="46166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Orta Stil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Orta Stil 2 - Vurgu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Orta Stil 2 - Vurgu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Stil Yok, Kılavuz Yok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Açık Stil 1 - Vurgu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89" autoAdjust="0"/>
    <p:restoredTop sz="91471" autoAdjust="0"/>
  </p:normalViewPr>
  <p:slideViewPr>
    <p:cSldViewPr snapToGrid="0">
      <p:cViewPr varScale="1">
        <p:scale>
          <a:sx n="84" d="100"/>
          <a:sy n="84" d="100"/>
        </p:scale>
        <p:origin x="1512" y="90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1" d="100"/>
          <a:sy n="61" d="100"/>
        </p:scale>
        <p:origin x="3378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88CA5-4B52-431F-9D0B-7834703D4155}" type="datetimeFigureOut">
              <a:rPr lang="en-US" smtClean="0"/>
              <a:t>2/24/2020</a:t>
            </a:fld>
            <a:endParaRPr lang="en-US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85FB67-13BD-4A07-A42B-F2DDB568A1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52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AC2E16-D5DA-4D9C-92CB-3D0DDCA7AE5C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3771400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021E8-F963-4E7B-98CE-B76E5E287BD9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7387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771BD1-7858-4A7D-AB54-A4451F562A85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68786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1066800" y="304800"/>
            <a:ext cx="7543800" cy="57912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3" name="Rectangle 17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Rectangle 18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Rectangle 19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24DB031-92E8-45A5-8D15-81850C813C05}" type="slidenum">
              <a:rPr lang="tr-TR" altLang="tr-TR"/>
              <a:pPr/>
              <a:t>‹#›</a:t>
            </a:fld>
            <a:endParaRPr lang="tr-TR" altLang="tr-TR"/>
          </a:p>
        </p:txBody>
      </p:sp>
    </p:spTree>
    <p:extLst>
      <p:ext uri="{BB962C8B-B14F-4D97-AF65-F5344CB8AC3E}">
        <p14:creationId xmlns:p14="http://schemas.microsoft.com/office/powerpoint/2010/main" val="50717126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3093B4-1CC8-466C-AC69-8C4EAAC07B96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324808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90254B-BB82-4C80-A262-98BD5C0B4A9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75713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955901-25EF-4B6B-8217-40AE73B567A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261986849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38C9F5-99EE-46C1-925D-08171F3997F5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348045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CB38C-929A-4885-8B3A-FB2E643FA28D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1492942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B3DAA0-B6AA-4ACD-9FB1-17185E43A90D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7469024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7F1EA-F52B-42F5-8478-0AF9BFD7E958}" type="datetime1">
              <a:rPr lang="en-US" smtClean="0"/>
              <a:t>2/24/2020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74755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211488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4876-F515-4632-ACBF-711C6699D7F1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454458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930EE-5137-4864-99E0-78D0AA38347E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547969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DF37A8-D33E-4B0E-8235-475DB97D5147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643762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3"/>
            <a:ext cx="1828800" cy="5410199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96E1F-70EC-4C9F-84B9-309ABB33F145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7974391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İçerik Yer Tutucusu 1"/>
          <p:cNvSpPr>
            <a:spLocks noGrp="1"/>
          </p:cNvSpPr>
          <p:nvPr>
            <p:ph/>
          </p:nvPr>
        </p:nvSpPr>
        <p:spPr>
          <a:xfrm>
            <a:off x="457200" y="277813"/>
            <a:ext cx="8229600" cy="585311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3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2F65B9-AF3F-4168-8F3A-EA905B549768}" type="datetime1">
              <a:rPr lang="en-US" smtClean="0"/>
              <a:t>2/24/2020</a:t>
            </a:fld>
            <a:endParaRPr lang="tr-TR"/>
          </a:p>
        </p:txBody>
      </p:sp>
      <p:sp>
        <p:nvSpPr>
          <p:cNvPr id="4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5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CC9CEF-1B2B-47A9-B112-A53E035B6F79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206933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Başlık, Metin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Metin Yer Tutucusu 2"/>
          <p:cNvSpPr>
            <a:spLocks noGrp="1"/>
          </p:cNvSpPr>
          <p:nvPr>
            <p:ph type="body" sz="half" idx="1"/>
          </p:nvPr>
        </p:nvSpPr>
        <p:spPr>
          <a:xfrm>
            <a:off x="457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30725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D7AFE2-252A-473E-B74B-445E14A41A1C}" type="datetime1">
              <a:rPr lang="en-US" smtClean="0"/>
              <a:t>2/24/2020</a:t>
            </a:fld>
            <a:endParaRPr lang="tr-TR"/>
          </a:p>
        </p:txBody>
      </p:sp>
      <p:sp>
        <p:nvSpPr>
          <p:cNvPr id="6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7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9C2CDE-511F-4CCA-A6CE-70569E99ECA7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389097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Başlık ve Tab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Tablo Yer Tutucusu 2"/>
          <p:cNvSpPr>
            <a:spLocks noGrp="1"/>
          </p:cNvSpPr>
          <p:nvPr>
            <p:ph type="tbl" idx="1"/>
          </p:nvPr>
        </p:nvSpPr>
        <p:spPr>
          <a:xfrm>
            <a:off x="457200" y="1600202"/>
            <a:ext cx="8229600" cy="4530725"/>
          </a:xfrm>
        </p:spPr>
        <p:txBody>
          <a:bodyPr/>
          <a:lstStyle/>
          <a:p>
            <a:pPr lvl="0"/>
            <a:r>
              <a:rPr lang="tr-TR" noProof="0"/>
              <a:t>Tablo eklemek için simgeyi tıklatın</a:t>
            </a:r>
          </a:p>
        </p:txBody>
      </p:sp>
      <p:sp>
        <p:nvSpPr>
          <p:cNvPr id="4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24C5B5-B0BC-4A99-9668-7AA50979CB18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5694B09-DDCA-463B-A0FD-22507150290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452489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Başlık, 4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 sz="quarter"/>
          </p:nvPr>
        </p:nvSpPr>
        <p:spPr>
          <a:xfrm>
            <a:off x="457200" y="277813"/>
            <a:ext cx="8229600" cy="1143000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sz="quarter" idx="1"/>
          </p:nvPr>
        </p:nvSpPr>
        <p:spPr>
          <a:xfrm>
            <a:off x="457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quarter" idx="2"/>
          </p:nvPr>
        </p:nvSpPr>
        <p:spPr>
          <a:xfrm>
            <a:off x="4648200" y="1600202"/>
            <a:ext cx="4038600" cy="2189163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İçerik Yer Tutucusu 4"/>
          <p:cNvSpPr>
            <a:spLocks noGrp="1"/>
          </p:cNvSpPr>
          <p:nvPr>
            <p:ph sz="quarter" idx="3"/>
          </p:nvPr>
        </p:nvSpPr>
        <p:spPr>
          <a:xfrm>
            <a:off x="457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8200" y="3941763"/>
            <a:ext cx="4038600" cy="2189162"/>
          </a:xfrm>
        </p:spPr>
        <p:txBody>
          <a:bodyPr/>
          <a:lstStyle/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Rectangle 4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B4A527-8F12-4586-8896-F9A7002F02D4}" type="datetime1">
              <a:rPr lang="en-US" smtClean="0"/>
              <a:t>2/24/2020</a:t>
            </a:fld>
            <a:endParaRPr lang="tr-TR"/>
          </a:p>
        </p:txBody>
      </p:sp>
      <p:sp>
        <p:nvSpPr>
          <p:cNvPr id="8" name="Rectangle 4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9" name="Rectangle 4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DFE3CA1-1F67-46BC-B6F2-EBF60CBDD860}" type="slidenum">
              <a:rPr lang="tr-TR" smtClean="0"/>
              <a:pPr>
                <a:defRPr/>
              </a:pPr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7563434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Yer Tutucusu 11"/>
          <p:cNvSpPr>
            <a:spLocks noGrp="1"/>
          </p:cNvSpPr>
          <p:nvPr>
            <p:ph idx="1"/>
          </p:nvPr>
        </p:nvSpPr>
        <p:spPr>
          <a:xfrm>
            <a:off x="410935" y="1299507"/>
            <a:ext cx="7886700" cy="1179054"/>
          </a:xfrm>
          <a:prstGeom prst="rect">
            <a:avLst/>
          </a:prstGeom>
        </p:spPr>
        <p:txBody>
          <a:bodyPr rIns="0" anchor="b" anchorCtr="0">
            <a:noAutofit/>
          </a:bodyPr>
          <a:lstStyle>
            <a:lvl1pPr marL="0" indent="0" algn="l">
              <a:buNone/>
              <a:defRPr sz="2000" b="0" i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tr-TR" noProof="0" smtClean="0"/>
              <a:t>Asıl metin stillerini düzenle</a:t>
            </a:r>
          </a:p>
        </p:txBody>
      </p:sp>
      <p:sp>
        <p:nvSpPr>
          <p:cNvPr id="9" name="Başlık Yer Tutucusu 10"/>
          <p:cNvSpPr>
            <a:spLocks noGrp="1"/>
          </p:cNvSpPr>
          <p:nvPr>
            <p:ph type="title"/>
          </p:nvPr>
        </p:nvSpPr>
        <p:spPr>
          <a:xfrm>
            <a:off x="410935" y="370117"/>
            <a:ext cx="7886700" cy="673965"/>
          </a:xfrm>
          <a:prstGeom prst="rect">
            <a:avLst/>
          </a:prstGeom>
        </p:spPr>
        <p:txBody>
          <a:bodyPr rIns="0" anchor="b" anchorCtr="0">
            <a:normAutofit/>
          </a:bodyPr>
          <a:lstStyle>
            <a:lvl1pPr>
              <a:defRPr sz="2400"/>
            </a:lvl1pPr>
          </a:lstStyle>
          <a:p>
            <a:pPr lvl="0"/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36273859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Özel Dü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54219885"/>
      </p:ext>
    </p:extLst>
  </p:cSld>
  <p:clrMapOvr>
    <a:masterClrMapping/>
  </p:clrMapOvr>
  <p:hf sldNum="0"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212512-3B4A-4C0D-950D-6FFEACF07EB0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801106256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721960" y="1940434"/>
            <a:ext cx="3700081" cy="1522729"/>
          </a:xfrm>
          <a:prstGeom prst="rect">
            <a:avLst/>
          </a:prstGeom>
        </p:spPr>
        <p:txBody>
          <a:bodyPr lIns="0" tIns="0" rIns="0" bIns="0"/>
          <a:lstStyle>
            <a:lvl1pPr>
              <a:defRPr sz="4050" b="1" i="0">
                <a:solidFill>
                  <a:srgbClr val="252525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2/24/2020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3166065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Asıl başlık stili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913B4-353A-43F0-919E-C9E766A5124A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Prof. Dr. Harun TANRIVERMİŞ, Yrd. Doç. Dr. Yeşim ALİEFENDİOĞLU Ekonomi I 2016-2017 Güz Dönemi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003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B19078-E88E-432E-B463-E382E09B18DC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26643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F88A8-F742-4F69-A35B-1B28FBF07202}" type="datetime1">
              <a:rPr lang="en-US" smtClean="0"/>
              <a:t>2/24/2020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43776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6C0540-C812-4A10-A4A2-8F2918206376}" type="datetime1">
              <a:rPr lang="en-US" smtClean="0"/>
              <a:t>2/24/2020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6229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80DDDF-7A43-4041-A150-A5265DD17B5B}" type="datetime1">
              <a:rPr lang="en-US" smtClean="0"/>
              <a:t>2/24/2020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8819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2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2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7B923B-C384-40AA-8590-01472514B94D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1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325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simgeyi tıklatın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10B27-1C63-4458-A0DE-D05A3D5ED342}" type="datetime1">
              <a:rPr lang="en-US" smtClean="0"/>
              <a:t>2/24/2020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8220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6" Type="http://schemas.openxmlformats.org/officeDocument/2006/relationships/theme" Target="../theme/theme2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0.xml"/><Relationship Id="rId2" Type="http://schemas.openxmlformats.org/officeDocument/2006/relationships/slideLayout" Target="../slideLayouts/slideLayout29.xml"/><Relationship Id="rId1" Type="http://schemas.openxmlformats.org/officeDocument/2006/relationships/slideLayout" Target="../slideLayouts/slideLayout28.xml"/><Relationship Id="rId6" Type="http://schemas.openxmlformats.org/officeDocument/2006/relationships/image" Target="../media/image2.jpeg"/><Relationship Id="rId5" Type="http://schemas.openxmlformats.org/officeDocument/2006/relationships/theme" Target="../theme/theme3.xml"/><Relationship Id="rId4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D5BA3AE7-9ECF-44E5-AA35-A658ADA8F751}" type="datetime1">
              <a:rPr lang="en-US" smtClean="0"/>
              <a:t>2/24/2020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en-US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450E119D-8EDB-4D0A-AB54-479909DD9FB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6328270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89" r:id="rId12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tr-TR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fld id="{39369955-C8A4-4023-9F6B-3A82C0FA9480}" type="datetime1">
              <a:rPr lang="en-US" smtClean="0"/>
              <a:t>2/24/2020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8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r>
              <a:rPr lang="tr-TR"/>
              <a:t>Prof. Dr. Harun TANRIVERMİŞ, Yrd. Doç. Dr. Yeşim ALİEFENDİOĞLU Ekonomi I 2016-2017 Güz Dönemi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70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</p:spTree>
    <p:extLst>
      <p:ext uri="{BB962C8B-B14F-4D97-AF65-F5344CB8AC3E}">
        <p14:creationId xmlns:p14="http://schemas.microsoft.com/office/powerpoint/2010/main" val="9417297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  <p:sldLayoutId id="2147483687" r:id="rId14"/>
    <p:sldLayoutId id="2147483688" r:id="rId15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Resim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"/>
            <a:ext cx="9144000" cy="6856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702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1" r:id="rId1"/>
    <p:sldLayoutId id="2147483692" r:id="rId2"/>
    <p:sldLayoutId id="2147483697" r:id="rId3"/>
    <p:sldLayoutId id="2147483698" r:id="rId4"/>
  </p:sldLayoutIdLst>
  <p:hf sldNum="0" hdr="0" dt="0"/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tr-TR" sz="2000" b="1" kern="1200" dirty="0">
          <a:solidFill>
            <a:srgbClr val="160093"/>
          </a:solidFill>
          <a:latin typeface="Arial"/>
          <a:ea typeface="ＭＳ Ｐゴシック" charset="0"/>
          <a:cs typeface="Arial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000" b="1">
          <a:solidFill>
            <a:srgbClr val="160093"/>
          </a:solidFill>
          <a:latin typeface="Arial" panose="020B0604020202020204" pitchFamily="34" charset="0"/>
          <a:ea typeface="ＭＳ Ｐゴシック" panose="020B0600070205080204" pitchFamily="34" charset="-128"/>
          <a:cs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Dikdörtgen 13"/>
          <p:cNvSpPr/>
          <p:nvPr/>
        </p:nvSpPr>
        <p:spPr>
          <a:xfrm>
            <a:off x="503198" y="1533155"/>
            <a:ext cx="8137603" cy="235756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EKONOMİ I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r>
              <a:rPr lang="tr-TR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(MİKROEKONOMİ)</a:t>
            </a: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lvl="1" algn="ctr">
              <a:spcBef>
                <a:spcPct val="20000"/>
              </a:spcBef>
              <a:buClr>
                <a:schemeClr val="accent1"/>
              </a:buClr>
            </a:pPr>
            <a:endParaRPr lang="tr-TR" sz="3200" b="1" dirty="0">
              <a:solidFill>
                <a:schemeClr val="tx2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Dikdörtgen 12"/>
          <p:cNvSpPr/>
          <p:nvPr/>
        </p:nvSpPr>
        <p:spPr>
          <a:xfrm>
            <a:off x="440762" y="4393802"/>
            <a:ext cx="847970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Prof. Dr. </a:t>
            </a:r>
            <a:r>
              <a:rPr lang="en-US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Harun </a:t>
            </a:r>
            <a:r>
              <a:rPr lang="tr-TR" sz="1600" b="1" dirty="0"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TANRIVERMİŞ </a:t>
            </a:r>
            <a:r>
              <a:rPr lang="tr-TR" sz="16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– Doç. Dr. </a:t>
            </a:r>
            <a:r>
              <a:rPr lang="tr-TR" sz="1600" b="1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Yeşim TANRIVERMİŞ</a:t>
            </a:r>
            <a:endParaRPr lang="tr-TR" sz="1600" b="1" dirty="0" smtClean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tr-TR" sz="1600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Ankara Üniversitesi UBF Gayrimenkul Geliştirme ve Yönetimi Bölümü </a:t>
            </a:r>
            <a:endParaRPr lang="tr-TR" sz="1600" dirty="0">
              <a:effectLst/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1477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932622" y="1451229"/>
            <a:ext cx="5206841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spc="-4" dirty="0"/>
              <a:t>MONOPOLDE KISA DÖNEM</a:t>
            </a:r>
            <a:r>
              <a:rPr sz="2400" spc="-146" dirty="0"/>
              <a:t> </a:t>
            </a:r>
            <a:r>
              <a:rPr sz="2400" spc="-4" dirty="0"/>
              <a:t>DENGE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404034"/>
            <a:ext cx="7754303" cy="2245326"/>
          </a:xfrm>
          <a:prstGeom prst="rect">
            <a:avLst/>
          </a:prstGeom>
        </p:spPr>
        <p:txBody>
          <a:bodyPr vert="horz" wrap="square" lIns="0" tIns="59531" rIns="0" bIns="0" rtlCol="0">
            <a:spAutoFit/>
          </a:bodyPr>
          <a:lstStyle/>
          <a:p>
            <a:pPr marL="215265" indent="-205740" algn="just">
              <a:spcBef>
                <a:spcPts val="469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Monopol piyasasında firmanın talep eğrisi ile piyasa talep eğrisi</a:t>
            </a:r>
            <a:r>
              <a:rPr sz="1650" spc="12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aynıdır.</a:t>
            </a:r>
            <a:endParaRPr sz="1650">
              <a:latin typeface="Arial"/>
              <a:cs typeface="Arial"/>
            </a:endParaRPr>
          </a:p>
          <a:p>
            <a:pPr marL="214789" marR="4286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Firmanın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eğrisi, piyasa talep eğrisi ile aynı olduğu için aşağı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doğru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eğimlidir.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Bu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nedenle firmanın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daha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fazla mal satabilmesi için malın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fiyatını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düşürmesi</a:t>
            </a:r>
            <a:r>
              <a:rPr sz="1650" spc="1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gerekir.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Monopol piyasalarda fiyat,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tarafından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belirlenir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tüketicinin bu fiyat  üzerinden malı almaları</a:t>
            </a:r>
            <a:r>
              <a:rPr sz="1650" spc="3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sağlanır.</a:t>
            </a:r>
            <a:endParaRPr sz="1650">
              <a:latin typeface="Arial"/>
              <a:cs typeface="Arial"/>
            </a:endParaRPr>
          </a:p>
          <a:p>
            <a:pPr marL="215265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Monopolcü marjinal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hasılatın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kısa dönem marjinal maliyete eşit olduğu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(MR</a:t>
            </a:r>
            <a:r>
              <a:rPr sz="1650" spc="39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=</a:t>
            </a:r>
            <a:endParaRPr sz="1650">
              <a:latin typeface="Arial"/>
              <a:cs typeface="Arial"/>
            </a:endParaRPr>
          </a:p>
          <a:p>
            <a:pPr marL="214789" algn="just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SRMC) noktada üretim düzeyinde dengeye</a:t>
            </a:r>
            <a:r>
              <a:rPr sz="1650"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gelir.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6126197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598867" y="1405508"/>
            <a:ext cx="5875496" cy="425116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marL="9525" algn="ctr">
              <a:lnSpc>
                <a:spcPct val="100000"/>
              </a:lnSpc>
              <a:spcBef>
                <a:spcPts val="75"/>
              </a:spcBef>
            </a:pPr>
            <a:r>
              <a:rPr sz="2700" dirty="0" smtClean="0"/>
              <a:t>KAYNAKLAR</a:t>
            </a:r>
            <a:endParaRPr sz="2700" dirty="0"/>
          </a:p>
        </p:txBody>
      </p:sp>
      <p:sp>
        <p:nvSpPr>
          <p:cNvPr id="4" name="object 4"/>
          <p:cNvSpPr txBox="1"/>
          <p:nvPr/>
        </p:nvSpPr>
        <p:spPr>
          <a:xfrm>
            <a:off x="434341" y="2218372"/>
            <a:ext cx="7795260" cy="2562112"/>
          </a:xfrm>
          <a:prstGeom prst="rect">
            <a:avLst/>
          </a:prstGeom>
        </p:spPr>
        <p:txBody>
          <a:bodyPr vert="horz" wrap="square" lIns="0" tIns="9525" rIns="0" bIns="0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İktisada Giriş: Prensipler ve Politika, İlker Parasız, Ezgi Kitabevi Yayınları, Bursa, 2003.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İktisadın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ABC’si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, İlker Parasız, Ezgi Kitabevi Yayınları, Bursa, 2004.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Bilimine Giriş, Gülden Ülgen, Der Yayınları, İstanbul, 2002.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 Biliminin Temelleri, Halil Seyidoğlu, </a:t>
            </a:r>
            <a:r>
              <a:rPr lang="tr-TR" sz="1600" dirty="0" err="1">
                <a:latin typeface="Arial" panose="020B0604020202020204" pitchFamily="34" charset="0"/>
                <a:cs typeface="Arial" panose="020B0604020202020204" pitchFamily="34" charset="0"/>
              </a:rPr>
              <a:t>Güzem</a:t>
            </a: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 Can Yayınları, İstanbul, 2006.</a:t>
            </a:r>
          </a:p>
          <a:p>
            <a:pPr algn="just">
              <a:lnSpc>
                <a:spcPct val="150000"/>
              </a:lnSpc>
            </a:pPr>
            <a:r>
              <a:rPr lang="tr-TR" sz="1600" dirty="0">
                <a:latin typeface="Arial" panose="020B0604020202020204" pitchFamily="34" charset="0"/>
                <a:cs typeface="Arial" panose="020B0604020202020204" pitchFamily="34" charset="0"/>
              </a:rPr>
              <a:t>İktisat, Zeynel Dinler, Ekin Kitapevi Yayınları, Bursa, 2007.</a:t>
            </a:r>
          </a:p>
          <a:p>
            <a:pPr marL="9525" algn="just">
              <a:lnSpc>
                <a:spcPct val="150000"/>
              </a:lnSpc>
              <a:spcBef>
                <a:spcPts val="75"/>
              </a:spcBef>
              <a:buClr>
                <a:srgbClr val="AC0000"/>
              </a:buClr>
              <a:tabLst>
                <a:tab pos="215265" algn="l"/>
              </a:tabLst>
            </a:pPr>
            <a:endParaRPr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77637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1233" y="1451229"/>
            <a:ext cx="459295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MONOPOLLERİN</a:t>
            </a:r>
            <a:r>
              <a:rPr sz="2400" spc="-64" dirty="0"/>
              <a:t> </a:t>
            </a:r>
            <a:r>
              <a:rPr sz="2400" dirty="0"/>
              <a:t>ÖZELLİKLERİ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8" y="2102320"/>
            <a:ext cx="7948136" cy="2956098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64" dirty="0">
                <a:solidFill>
                  <a:srgbClr val="2F2F2F"/>
                </a:solidFill>
                <a:latin typeface="Arial"/>
                <a:cs typeface="Arial"/>
              </a:rPr>
              <a:t>Tek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firmanın yer aldığı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üretilen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malın yerine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ikame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edilebilecek başka  malların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olmadığı piyasaya monopol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denir.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Piyasada sadece tek bir firma  hakimiyet sağladığı için firmaya monopolcü firma </a:t>
            </a:r>
            <a:r>
              <a:rPr sz="1650" spc="-34" dirty="0">
                <a:solidFill>
                  <a:srgbClr val="2F2F2F"/>
                </a:solidFill>
                <a:latin typeface="Arial"/>
                <a:cs typeface="Arial"/>
              </a:rPr>
              <a:t>(Tekel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 tek satıcı)</a:t>
            </a:r>
            <a:r>
              <a:rPr sz="1650" spc="21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denilir.</a:t>
            </a:r>
            <a:endParaRPr sz="1650">
              <a:latin typeface="Arial"/>
              <a:cs typeface="Arial"/>
            </a:endParaRPr>
          </a:p>
          <a:p>
            <a:pPr marL="215265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Elektrik,</a:t>
            </a:r>
            <a:r>
              <a:rPr sz="1650" spc="4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su</a:t>
            </a:r>
            <a:r>
              <a:rPr sz="1650" spc="4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</a:t>
            </a:r>
            <a:r>
              <a:rPr sz="1650"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doğalgaz</a:t>
            </a:r>
            <a:r>
              <a:rPr sz="1650"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gibi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ürünleri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pazarlayan</a:t>
            </a:r>
            <a:r>
              <a:rPr sz="1650"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firmalar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bu</a:t>
            </a:r>
            <a:r>
              <a:rPr sz="1650"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</a:t>
            </a:r>
            <a:r>
              <a:rPr sz="1650" spc="5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örnek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teşkil</a:t>
            </a:r>
            <a:endParaRPr sz="1650">
              <a:latin typeface="Arial"/>
              <a:cs typeface="Arial"/>
            </a:endParaRPr>
          </a:p>
          <a:p>
            <a:pPr marL="214789"/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edebilir.</a:t>
            </a:r>
            <a:endParaRPr sz="1650">
              <a:latin typeface="Arial"/>
              <a:cs typeface="Arial"/>
            </a:endParaRPr>
          </a:p>
          <a:p>
            <a:pPr marL="214789" marR="5715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Ayrıca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bazı piyasalarda birden fazla firma anlaşma sağlayarak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rekabeti ortadan  kaldırarak monopol gücü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yaratabilir.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Karteller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tröstler söz konusu monopoller için  örnek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olabilir.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40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Uluslararası düzeyde OPEC (Organization of Petroleum Exporting Countries)  kartel için en iyi örnek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olabilir.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Firmalar fiyat üzerinde anlaşmalarının ötesinde  birleşerek bir monopol güç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oluşturabilir.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Söz konusu bu birlik ise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Tröst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olarak 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adlandırılır.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15829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1233" y="1451229"/>
            <a:ext cx="459295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MONOPOLLERİN</a:t>
            </a:r>
            <a:r>
              <a:rPr sz="2400" spc="-64" dirty="0"/>
              <a:t> </a:t>
            </a:r>
            <a:r>
              <a:rPr sz="2400" dirty="0"/>
              <a:t>ÖZELLİKLERİ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8" y="3007995"/>
            <a:ext cx="7769066" cy="107609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5715" indent="-205740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1159193" algn="l"/>
                <a:tab pos="1755934" algn="l"/>
                <a:tab pos="2212181" algn="l"/>
                <a:tab pos="2900363" algn="l"/>
                <a:tab pos="3471863" algn="l"/>
                <a:tab pos="3905250" algn="l"/>
                <a:tab pos="4792980" algn="l"/>
                <a:tab pos="5447348" algn="l"/>
                <a:tab pos="6369844" algn="l"/>
                <a:tab pos="683704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Anl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d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aha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fiyatın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h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etip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c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mikt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ın  belirlenmesine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yöneliktir.</a:t>
            </a:r>
            <a:endParaRPr sz="1650">
              <a:latin typeface="Arial"/>
              <a:cs typeface="Arial"/>
            </a:endParaRPr>
          </a:p>
          <a:p>
            <a:pPr marL="214789" marR="3810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1488281" algn="l"/>
                <a:tab pos="2498884" algn="l"/>
                <a:tab pos="3555206" algn="l"/>
                <a:tab pos="4565809" algn="l"/>
                <a:tab pos="5086826" algn="l"/>
                <a:tab pos="6120288" algn="l"/>
                <a:tab pos="6920389" algn="l"/>
              </a:tabLst>
            </a:pPr>
            <a:r>
              <a:rPr sz="1650" spc="-3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yd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am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c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ıyla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u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anıla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ele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trikte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tam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mo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op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ama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c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ıyla  kullanılan elektrikte ise kısmi monopol söz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konusudur.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688429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1233" y="1451229"/>
            <a:ext cx="459295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MONOPOLLERİN</a:t>
            </a:r>
            <a:r>
              <a:rPr sz="2400" spc="-64" dirty="0"/>
              <a:t> </a:t>
            </a:r>
            <a:r>
              <a:rPr sz="2400" dirty="0"/>
              <a:t>ÖZELLİKLERİ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427351"/>
            <a:ext cx="8073390" cy="2396971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 marR="5239" algn="just">
              <a:spcBef>
                <a:spcPts val="71"/>
              </a:spcBef>
            </a:pP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Monopol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piyasalarının diğer bir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özelliği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ise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diğer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firmaların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monopol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piyasasına  girmesini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önleyen </a:t>
            </a:r>
            <a:r>
              <a:rPr sz="1650" b="1" spc="4" dirty="0">
                <a:solidFill>
                  <a:srgbClr val="2F2F2F"/>
                </a:solidFill>
                <a:latin typeface="Arial"/>
                <a:cs typeface="Arial"/>
              </a:rPr>
              <a:t>en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önemli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kısıtlamaların </a:t>
            </a: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bulunmasıdır.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Söz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konusu 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kısıtlamalar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şunlardır:</a:t>
            </a:r>
            <a:endParaRPr sz="1650">
              <a:latin typeface="Arial"/>
              <a:cs typeface="Arial"/>
            </a:endParaRPr>
          </a:p>
          <a:p>
            <a:pPr marL="215265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b="1" spc="-8" dirty="0">
                <a:solidFill>
                  <a:srgbClr val="2F2F2F"/>
                </a:solidFill>
                <a:latin typeface="Arial"/>
                <a:cs typeface="Arial"/>
              </a:rPr>
              <a:t>Doğal Kısıtlamaların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kaynağı ölçek</a:t>
            </a:r>
            <a:r>
              <a:rPr sz="1650" spc="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ekonomileridir.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Ölçek ekonomilerinin çok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büyük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olduğu endüstrilerde, geniş bir üretim aralığına  sahip bir malın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üretiminde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ölçek ekonomilerinden dolayı üretime tek başına  hakim olduğu bir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durum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varsa yani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çok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düşük maliyetle üreterek arz edebiliyorsa, bu  durumda birden fazla firmanın piyasaya mal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üretmesi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yerine sadece bir firmanın  üretmesi daha düşük maliyetli</a:t>
            </a:r>
            <a:r>
              <a:rPr sz="1650" spc="49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olacaktır.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813076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1233" y="1451229"/>
            <a:ext cx="459295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MONOPOLLERİN</a:t>
            </a:r>
            <a:r>
              <a:rPr sz="2400" spc="-64" dirty="0"/>
              <a:t> </a:t>
            </a:r>
            <a:r>
              <a:rPr sz="2400" dirty="0"/>
              <a:t>ÖZELLİKLERİ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4808886" y="2831972"/>
            <a:ext cx="1089184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getirilmekte</a:t>
            </a:r>
            <a:endParaRPr sz="16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032182" y="2831972"/>
            <a:ext cx="473393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olup,</a:t>
            </a:r>
            <a:endParaRPr sz="16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639115" y="2831972"/>
            <a:ext cx="380048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dö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rt</a:t>
            </a:r>
            <a:endParaRPr sz="16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7152323" y="2831972"/>
            <a:ext cx="451009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</a:t>
            </a:r>
            <a:endParaRPr sz="1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735252" y="2831972"/>
            <a:ext cx="508159" cy="26305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9525">
              <a:spcBef>
                <a:spcPts val="71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</a:t>
            </a:r>
            <a:endParaRPr sz="16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19937" y="2831973"/>
            <a:ext cx="3954780" cy="173781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 indent="-205740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902970" algn="l"/>
                <a:tab pos="2290763" algn="l"/>
                <a:tab pos="3000851" algn="l"/>
              </a:tabLst>
            </a:pPr>
            <a:r>
              <a:rPr sz="1650" b="1" spc="-23" dirty="0">
                <a:solidFill>
                  <a:srgbClr val="2F2F2F"/>
                </a:solidFill>
                <a:latin typeface="Arial"/>
                <a:cs typeface="Arial"/>
              </a:rPr>
              <a:t>Yasal	</a:t>
            </a:r>
            <a:r>
              <a:rPr sz="1650" b="1" spc="-11" dirty="0">
                <a:solidFill>
                  <a:srgbClr val="2F2F2F"/>
                </a:solidFill>
                <a:latin typeface="Arial"/>
                <a:cs typeface="Arial"/>
              </a:rPr>
              <a:t>Kısıtlamalar,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devlet	tarafından</a:t>
            </a:r>
            <a:endParaRPr sz="1650">
              <a:latin typeface="Arial"/>
              <a:cs typeface="Arial"/>
            </a:endParaRPr>
          </a:p>
          <a:p>
            <a:pPr marL="214789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kısıtlamadan söz</a:t>
            </a:r>
            <a:r>
              <a:rPr sz="1650" spc="2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edilebilir.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Devletin verdiği işletme</a:t>
            </a:r>
            <a:r>
              <a:rPr sz="1650"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imtiyazı,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Devletin verdiği</a:t>
            </a:r>
            <a:r>
              <a:rPr sz="1650" spc="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lisans,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Patentler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38" dirty="0">
                <a:solidFill>
                  <a:srgbClr val="2F2F2F"/>
                </a:solidFill>
                <a:latin typeface="Arial"/>
                <a:cs typeface="Arial"/>
              </a:rPr>
              <a:t>Telif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hakları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457327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1233" y="1451229"/>
            <a:ext cx="459295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MONOPOLLERİN</a:t>
            </a:r>
            <a:r>
              <a:rPr sz="2400" spc="-64" dirty="0"/>
              <a:t> </a:t>
            </a:r>
            <a:r>
              <a:rPr sz="2400" dirty="0"/>
              <a:t>ÖZELLİKLERİ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3032912"/>
            <a:ext cx="7834789" cy="1330012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4789" marR="3810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Devletin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verdiği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işletme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imtiyazına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örnek olarak bir süre için İstanbul’un  Anadolu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Yakasında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elektrik dağıtımı hizmetini yerine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getiren </a:t>
            </a:r>
            <a:r>
              <a:rPr sz="1650" spc="-26" dirty="0">
                <a:solidFill>
                  <a:srgbClr val="2F2F2F"/>
                </a:solidFill>
                <a:latin typeface="Arial"/>
                <a:cs typeface="Arial"/>
              </a:rPr>
              <a:t>AKTAŞ;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İstanbul’da  şehir hattı vapurlarında verilen büfe işletme imtiyazı</a:t>
            </a:r>
            <a:r>
              <a:rPr sz="1650"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verilebilir.</a:t>
            </a:r>
            <a:endParaRPr sz="1650">
              <a:latin typeface="Arial"/>
              <a:cs typeface="Arial"/>
            </a:endParaRPr>
          </a:p>
          <a:p>
            <a:pPr marL="215265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Devletin verdiği </a:t>
            </a: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lisans: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Doktorluk,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eczacılık, hakimlik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avukatlık gibi</a:t>
            </a:r>
            <a:r>
              <a:rPr sz="1650" spc="4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bazı</a:t>
            </a:r>
            <a:endParaRPr sz="1650">
              <a:latin typeface="Arial"/>
              <a:cs typeface="Arial"/>
            </a:endParaRPr>
          </a:p>
          <a:p>
            <a:pPr marL="214789" algn="just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meslek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dallarının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icra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edilebilmesi bir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lisansı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(diploma veya sertifika gibi)</a:t>
            </a:r>
            <a:r>
              <a:rPr sz="1650" spc="22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gerektirir.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16968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241233" y="1451229"/>
            <a:ext cx="4592955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MONOPOLLERİN</a:t>
            </a:r>
            <a:r>
              <a:rPr sz="2400" spc="-64" dirty="0"/>
              <a:t> </a:t>
            </a:r>
            <a:r>
              <a:rPr sz="2400" dirty="0"/>
              <a:t>ÖZELLİKLERİ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7" y="2399214"/>
            <a:ext cx="7660005" cy="2499563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 indent="-205740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b="1" dirty="0">
                <a:solidFill>
                  <a:srgbClr val="2F2F2F"/>
                </a:solidFill>
                <a:latin typeface="Arial"/>
                <a:cs typeface="Arial"/>
              </a:rPr>
              <a:t>Patent:</a:t>
            </a:r>
            <a:r>
              <a:rPr sz="1650" b="1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Belli</a:t>
            </a:r>
            <a:r>
              <a:rPr sz="1650"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spc="5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süreliğine</a:t>
            </a:r>
            <a:r>
              <a:rPr sz="1650" spc="6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yeni</a:t>
            </a:r>
            <a:r>
              <a:rPr sz="1650" spc="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malın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ya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</a:t>
            </a:r>
            <a:r>
              <a:rPr sz="1650" spc="7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hizmetin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üretilmesi</a:t>
            </a:r>
            <a:r>
              <a:rPr sz="1650" spc="68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için,</a:t>
            </a:r>
            <a:r>
              <a:rPr sz="1650" spc="6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yalnızca</a:t>
            </a:r>
            <a:endParaRPr sz="1650">
              <a:latin typeface="Arial"/>
              <a:cs typeface="Arial"/>
            </a:endParaRPr>
          </a:p>
          <a:p>
            <a:pPr marL="214789">
              <a:spcBef>
                <a:spcPts val="4"/>
              </a:spcBef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 firmaya verilen yasal bir hak olan üretim</a:t>
            </a:r>
            <a:r>
              <a:rPr sz="1650" spc="101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lisansıdır</a:t>
            </a:r>
            <a:endParaRPr sz="1650">
              <a:latin typeface="Arial"/>
              <a:cs typeface="Arial"/>
            </a:endParaRPr>
          </a:p>
          <a:p>
            <a:pPr marL="214789" marR="4763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Patenti alan firma bu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hakkını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başkasına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devredebilir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veya başka bir firmaya o  patent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altında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yapma izni</a:t>
            </a:r>
            <a:r>
              <a:rPr sz="1650" spc="7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verebilir.</a:t>
            </a:r>
            <a:endParaRPr sz="1650">
              <a:latin typeface="Arial"/>
              <a:cs typeface="Arial"/>
            </a:endParaRPr>
          </a:p>
          <a:p>
            <a:pPr marL="215265" indent="-205740">
              <a:spcBef>
                <a:spcPts val="394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b="1" spc="-26" dirty="0">
                <a:solidFill>
                  <a:srgbClr val="2F2F2F"/>
                </a:solidFill>
                <a:latin typeface="Arial"/>
                <a:cs typeface="Arial"/>
              </a:rPr>
              <a:t>Telif</a:t>
            </a:r>
            <a:r>
              <a:rPr sz="1650" b="1" spc="15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b="1" spc="-4" dirty="0">
                <a:solidFill>
                  <a:srgbClr val="2F2F2F"/>
                </a:solidFill>
                <a:latin typeface="Arial"/>
                <a:cs typeface="Arial"/>
              </a:rPr>
              <a:t>Hakkı:</a:t>
            </a:r>
            <a:endParaRPr sz="1650">
              <a:latin typeface="Arial"/>
              <a:cs typeface="Arial"/>
            </a:endParaRPr>
          </a:p>
          <a:p>
            <a:pPr marL="214789" marR="3810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571500" algn="l"/>
                <a:tab pos="1360170" algn="l"/>
                <a:tab pos="2126456" algn="l"/>
                <a:tab pos="2447449" algn="l"/>
                <a:tab pos="2781300" algn="l"/>
                <a:tab pos="3115151" algn="l"/>
                <a:tab pos="3729038" algn="l"/>
                <a:tab pos="4284345" algn="l"/>
                <a:tab pos="4968240" algn="l"/>
                <a:tab pos="5627846" algn="l"/>
                <a:tab pos="6254115" algn="l"/>
                <a:tab pos="703135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	yazara,	be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te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c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nat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eri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ort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verilen,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  basması veya çoğaltması için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tanınan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spc="9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haktır.</a:t>
            </a:r>
            <a:endParaRPr sz="1650">
              <a:latin typeface="Arial"/>
              <a:cs typeface="Arial"/>
            </a:endParaRPr>
          </a:p>
          <a:p>
            <a:pPr marL="214789" marR="4763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Söz konusu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hakkı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alan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kişi,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basım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veya çoğaltma işini kendisi yapabilir ya da  başka birine (veya firmaya)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basım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izni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yetkisi</a:t>
            </a:r>
            <a:r>
              <a:rPr sz="1650" spc="127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verebilir.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830006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5480" y="1451229"/>
            <a:ext cx="6746081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MONOPOLDE </a:t>
            </a:r>
            <a:r>
              <a:rPr sz="2400" spc="-38" dirty="0"/>
              <a:t>TALEP </a:t>
            </a:r>
            <a:r>
              <a:rPr sz="2400" dirty="0"/>
              <a:t>VE </a:t>
            </a:r>
            <a:r>
              <a:rPr sz="2400" spc="-23" dirty="0"/>
              <a:t>ORTALAMA</a:t>
            </a:r>
            <a:r>
              <a:rPr sz="2400" spc="-143" dirty="0"/>
              <a:t> </a:t>
            </a:r>
            <a:r>
              <a:rPr sz="2400" spc="-26" dirty="0"/>
              <a:t>HASILAT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719938" y="2907411"/>
            <a:ext cx="7525226" cy="1583927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 indent="-205740" algn="just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Monopol</a:t>
            </a:r>
            <a:r>
              <a:rPr sz="1650" spc="29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piyasasına</a:t>
            </a:r>
            <a:r>
              <a:rPr sz="1650" spc="30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hakim</a:t>
            </a:r>
            <a:r>
              <a:rPr sz="1650" spc="29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spc="30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firma,</a:t>
            </a:r>
            <a:r>
              <a:rPr sz="1650" spc="30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sonsuz</a:t>
            </a:r>
            <a:r>
              <a:rPr sz="1650" spc="30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esnek</a:t>
            </a:r>
            <a:r>
              <a:rPr sz="1650" spc="30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bir</a:t>
            </a:r>
            <a:r>
              <a:rPr sz="1650" spc="29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talep</a:t>
            </a:r>
            <a:r>
              <a:rPr sz="1650" spc="30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eğrisi</a:t>
            </a:r>
            <a:r>
              <a:rPr sz="1650" spc="300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ile</a:t>
            </a:r>
            <a:r>
              <a:rPr sz="1650" spc="293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değil,</a:t>
            </a:r>
            <a:endParaRPr sz="1650">
              <a:latin typeface="Arial"/>
              <a:cs typeface="Arial"/>
            </a:endParaRPr>
          </a:p>
          <a:p>
            <a:pPr marL="214789" algn="just"/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negatif eğimli piyasa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talep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eğrisine</a:t>
            </a:r>
            <a:r>
              <a:rPr sz="1650" spc="26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sahiptir.</a:t>
            </a:r>
            <a:endParaRPr sz="1650">
              <a:latin typeface="Arial"/>
              <a:cs typeface="Arial"/>
            </a:endParaRPr>
          </a:p>
          <a:p>
            <a:pPr marL="214789" marR="3810" indent="-205740" algn="just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üretim miktarını belirler ve malları piyasa talebine göre olabilecek en  yüksek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düzeyden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satar;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ya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 piyasa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fiyatını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belirler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fiyatın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piyasada geçerli  olması için yeter sayıda mal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üretir. </a:t>
            </a:r>
            <a:r>
              <a:rPr sz="1650" spc="-34" dirty="0">
                <a:solidFill>
                  <a:srgbClr val="2F2F2F"/>
                </a:solidFill>
                <a:latin typeface="Arial"/>
                <a:cs typeface="Arial"/>
              </a:rPr>
              <a:t>Yani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söz konusu firma piyasada 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fiyatı 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belirleyen konumda</a:t>
            </a:r>
            <a:r>
              <a:rPr sz="1650" spc="3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bulunur.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3448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165480" y="1451229"/>
            <a:ext cx="6746081" cy="379431"/>
          </a:xfrm>
          <a:prstGeom prst="rect">
            <a:avLst/>
          </a:prstGeom>
        </p:spPr>
        <p:txBody>
          <a:bodyPr vert="horz" wrap="square" lIns="0" tIns="10001" rIns="0" bIns="0" rtlCol="0">
            <a:spAutoFit/>
          </a:bodyPr>
          <a:lstStyle/>
          <a:p>
            <a:pPr marL="9525">
              <a:lnSpc>
                <a:spcPct val="100000"/>
              </a:lnSpc>
              <a:spcBef>
                <a:spcPts val="79"/>
              </a:spcBef>
            </a:pPr>
            <a:r>
              <a:rPr sz="2400" dirty="0"/>
              <a:t>MONOPOLDE </a:t>
            </a:r>
            <a:r>
              <a:rPr sz="2400" spc="-38" dirty="0"/>
              <a:t>TALEP </a:t>
            </a:r>
            <a:r>
              <a:rPr sz="2400" dirty="0"/>
              <a:t>VE </a:t>
            </a:r>
            <a:r>
              <a:rPr sz="2400" spc="-23" dirty="0"/>
              <a:t>ORTALAMA</a:t>
            </a:r>
            <a:r>
              <a:rPr sz="2400" spc="-143" dirty="0"/>
              <a:t> </a:t>
            </a:r>
            <a:r>
              <a:rPr sz="2400" spc="-26" dirty="0"/>
              <a:t>HASILAT</a:t>
            </a:r>
            <a:endParaRPr sz="2400" dirty="0"/>
          </a:p>
        </p:txBody>
      </p:sp>
      <p:sp>
        <p:nvSpPr>
          <p:cNvPr id="3" name="object 3"/>
          <p:cNvSpPr txBox="1"/>
          <p:nvPr/>
        </p:nvSpPr>
        <p:spPr>
          <a:xfrm>
            <a:off x="719937" y="2857119"/>
            <a:ext cx="7701439" cy="1076096"/>
          </a:xfrm>
          <a:prstGeom prst="rect">
            <a:avLst/>
          </a:prstGeom>
        </p:spPr>
        <p:txBody>
          <a:bodyPr vert="horz" wrap="square" lIns="0" tIns="9049" rIns="0" bIns="0" rtlCol="0">
            <a:spAutoFit/>
          </a:bodyPr>
          <a:lstStyle/>
          <a:p>
            <a:pPr marL="215265" indent="-205740">
              <a:spcBef>
                <a:spcPts val="71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1346359" algn="l"/>
                <a:tab pos="1918335" algn="l"/>
                <a:tab pos="2536508" algn="l"/>
                <a:tab pos="3258979" algn="l"/>
                <a:tab pos="4297204" algn="l"/>
                <a:tab pos="4869656" algn="l"/>
                <a:tab pos="5360194" algn="l"/>
                <a:tab pos="6455569" algn="l"/>
                <a:tab pos="7027069" algn="l"/>
                <a:tab pos="7353776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Mono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p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lcü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fiyatı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n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dü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ş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ür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ürse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daha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ç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o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yük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lt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i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rse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daha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z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mal</a:t>
            </a:r>
            <a:endParaRPr sz="1650">
              <a:latin typeface="Arial"/>
              <a:cs typeface="Arial"/>
            </a:endParaRPr>
          </a:p>
          <a:p>
            <a:pPr marL="214789"/>
            <a:r>
              <a:rPr sz="1650" spc="-19" dirty="0">
                <a:solidFill>
                  <a:srgbClr val="2F2F2F"/>
                </a:solidFill>
                <a:latin typeface="Arial"/>
                <a:cs typeface="Arial"/>
              </a:rPr>
              <a:t>satar.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Firmanın ürettiği mal miktarı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ve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satışı 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yaptığı 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fiyat firmanın</a:t>
            </a:r>
            <a:r>
              <a:rPr sz="1650" spc="21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elindedir.</a:t>
            </a:r>
            <a:endParaRPr sz="1650">
              <a:latin typeface="Arial"/>
              <a:cs typeface="Arial"/>
            </a:endParaRPr>
          </a:p>
          <a:p>
            <a:pPr marL="214789" marR="3810" indent="-205740">
              <a:spcBef>
                <a:spcPts val="398"/>
              </a:spcBef>
              <a:buClr>
                <a:srgbClr val="AC0000"/>
              </a:buClr>
              <a:buFont typeface="Wingdings"/>
              <a:buChar char=""/>
              <a:tabLst>
                <a:tab pos="215265" algn="l"/>
                <a:tab pos="992029" algn="l"/>
                <a:tab pos="1409223" algn="l"/>
                <a:tab pos="2245043" algn="l"/>
                <a:tab pos="2776538" algn="l"/>
                <a:tab pos="3858101" algn="l"/>
                <a:tab pos="4938236" algn="l"/>
                <a:tab pos="5693093" algn="l"/>
                <a:tab pos="6096476" algn="l"/>
                <a:tab pos="6663214" algn="l"/>
              </a:tabLst>
            </a:pP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en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yü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ks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r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ğ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m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k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ama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c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ı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l</a:t>
            </a:r>
            <a:r>
              <a:rPr sz="1650" spc="-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,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miktar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11" dirty="0">
                <a:solidFill>
                  <a:srgbClr val="2F2F2F"/>
                </a:solidFill>
                <a:latin typeface="Arial"/>
                <a:cs typeface="Arial"/>
              </a:rPr>
              <a:t>v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e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fiyat</a:t>
            </a:r>
            <a:r>
              <a:rPr sz="1650" dirty="0">
                <a:solidFill>
                  <a:srgbClr val="2F2F2F"/>
                </a:solidFill>
                <a:latin typeface="Arial"/>
                <a:cs typeface="Arial"/>
              </a:rPr>
              <a:t>	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yarl</a:t>
            </a:r>
            <a:r>
              <a:rPr sz="1650" spc="8" dirty="0">
                <a:solidFill>
                  <a:srgbClr val="2F2F2F"/>
                </a:solidFill>
                <a:latin typeface="Arial"/>
                <a:cs typeface="Arial"/>
              </a:rPr>
              <a:t>a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ma</a:t>
            </a:r>
            <a:r>
              <a:rPr sz="1650" spc="15" dirty="0">
                <a:solidFill>
                  <a:srgbClr val="2F2F2F"/>
                </a:solidFill>
                <a:latin typeface="Arial"/>
                <a:cs typeface="Arial"/>
              </a:rPr>
              <a:t>s</a:t>
            </a:r>
            <a:r>
              <a:rPr sz="1650" spc="-4" dirty="0">
                <a:solidFill>
                  <a:srgbClr val="2F2F2F"/>
                </a:solidFill>
                <a:latin typeface="Arial"/>
                <a:cs typeface="Arial"/>
              </a:rPr>
              <a:t>ı  yapabilecek</a:t>
            </a:r>
            <a:r>
              <a:rPr sz="1650" spc="4" dirty="0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sz="1650" spc="-15" dirty="0">
                <a:solidFill>
                  <a:srgbClr val="2F2F2F"/>
                </a:solidFill>
                <a:latin typeface="Arial"/>
                <a:cs typeface="Arial"/>
              </a:rPr>
              <a:t>durumdadır.</a:t>
            </a:r>
            <a:endParaRPr sz="165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1612374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konomi">
  <a:themeElements>
    <a:clrScheme name="Gazete kağıdı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zete kağıdı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konomi" id="{14396F44-94C0-4BF2-8333-266569A57D02}" vid="{03703BF9-DFA0-42C9-89F9-C03DE1C4A071}"/>
    </a:ext>
  </a:extLst>
</a:theme>
</file>

<file path=ppt/theme/theme2.xml><?xml version="1.0" encoding="utf-8"?>
<a:theme xmlns:a="http://schemas.openxmlformats.org/drawingml/2006/main" name="1_Rics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Ofis Klasik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h.t.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h.t." id="{413A7544-DC64-4FD9-B67F-E82A6B382656}" vid="{2993C0EF-C761-423D-BA24-A50FC7959470}"/>
    </a:ext>
  </a:extLst>
</a:theme>
</file>

<file path=ppt/theme/theme4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ekonomi</Template>
  <TotalTime>12455</TotalTime>
  <Words>577</Words>
  <Application>Microsoft Office PowerPoint</Application>
  <PresentationFormat>Ekran Gösterisi (4:3)</PresentationFormat>
  <Paragraphs>60</Paragraphs>
  <Slides>11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3</vt:i4>
      </vt:variant>
      <vt:variant>
        <vt:lpstr>Slayt Başlıkları</vt:lpstr>
      </vt:variant>
      <vt:variant>
        <vt:i4>11</vt:i4>
      </vt:variant>
    </vt:vector>
  </HeadingPairs>
  <TitlesOfParts>
    <vt:vector size="19" baseType="lpstr">
      <vt:lpstr>ＭＳ Ｐゴシック</vt:lpstr>
      <vt:lpstr>Arial</vt:lpstr>
      <vt:lpstr>Calibri</vt:lpstr>
      <vt:lpstr>Times New Roman</vt:lpstr>
      <vt:lpstr>Wingdings</vt:lpstr>
      <vt:lpstr>ekonomi</vt:lpstr>
      <vt:lpstr>1_Rics</vt:lpstr>
      <vt:lpstr>h.t.</vt:lpstr>
      <vt:lpstr>PowerPoint Sunusu</vt:lpstr>
      <vt:lpstr>MONOPOLLERİN ÖZELLİKLERİ</vt:lpstr>
      <vt:lpstr>MONOPOLLERİN ÖZELLİKLERİ</vt:lpstr>
      <vt:lpstr>MONOPOLLERİN ÖZELLİKLERİ</vt:lpstr>
      <vt:lpstr>MONOPOLLERİN ÖZELLİKLERİ</vt:lpstr>
      <vt:lpstr>MONOPOLLERİN ÖZELLİKLERİ</vt:lpstr>
      <vt:lpstr>MONOPOLLERİN ÖZELLİKLERİ</vt:lpstr>
      <vt:lpstr>MONOPOLDE TALEP VE ORTALAMA HASILAT</vt:lpstr>
      <vt:lpstr>MONOPOLDE TALEP VE ORTALAMA HASILAT</vt:lpstr>
      <vt:lpstr>MONOPOLDE KISA DÖNEM DENGE</vt:lpstr>
      <vt:lpstr>KAYNAKLAR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ANKARA ÜNİVERSİTESİ UYGULAMALI BİLİMLER FAKÜLTESİ GAYRİMENKUL GELİŞTİRME VE YÖNETİMİ BÖLÜMÜ</dc:title>
  <dc:creator>sibel</dc:creator>
  <cp:lastModifiedBy>Taşınmaz</cp:lastModifiedBy>
  <cp:revision>815</cp:revision>
  <cp:lastPrinted>2016-10-24T07:53:35Z</cp:lastPrinted>
  <dcterms:created xsi:type="dcterms:W3CDTF">2016-09-18T09:35:24Z</dcterms:created>
  <dcterms:modified xsi:type="dcterms:W3CDTF">2020-02-24T11:32:09Z</dcterms:modified>
</cp:coreProperties>
</file>