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11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01683075-17BE-4D51-94D9-AA7EADC9A47F}" type="datetimeFigureOut">
              <a:rPr lang="tr-TR" smtClean="0"/>
              <a:t>28.02.2020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53DAD-0AD5-4AEB-8E28-DFAEA793E9A4}" type="slidenum">
              <a:rPr lang="tr-TR" smtClean="0"/>
              <a:t>‹#›</a:t>
            </a:fld>
            <a:endParaRPr lang="tr-T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4598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83075-17BE-4D51-94D9-AA7EADC9A47F}" type="datetimeFigureOut">
              <a:rPr lang="tr-TR" smtClean="0"/>
              <a:t>28.02.2020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53DAD-0AD5-4AEB-8E28-DFAEA793E9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6116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83075-17BE-4D51-94D9-AA7EADC9A47F}" type="datetimeFigureOut">
              <a:rPr lang="tr-TR" smtClean="0"/>
              <a:t>28.02.2020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53DAD-0AD5-4AEB-8E28-DFAEA793E9A4}" type="slidenum">
              <a:rPr lang="tr-TR" smtClean="0"/>
              <a:t>‹#›</a:t>
            </a:fld>
            <a:endParaRPr lang="tr-TR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8963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83075-17BE-4D51-94D9-AA7EADC9A47F}" type="datetimeFigureOut">
              <a:rPr lang="tr-TR" smtClean="0"/>
              <a:t>28.02.2020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53DAD-0AD5-4AEB-8E28-DFAEA793E9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1457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83075-17BE-4D51-94D9-AA7EADC9A47F}" type="datetimeFigureOut">
              <a:rPr lang="tr-TR" smtClean="0"/>
              <a:t>28.02.2020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53DAD-0AD5-4AEB-8E28-DFAEA793E9A4}" type="slidenum">
              <a:rPr lang="tr-TR" smtClean="0"/>
              <a:t>‹#›</a:t>
            </a:fld>
            <a:endParaRPr lang="tr-T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1361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83075-17BE-4D51-94D9-AA7EADC9A47F}" type="datetimeFigureOut">
              <a:rPr lang="tr-TR" smtClean="0"/>
              <a:t>28.02.2020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53DAD-0AD5-4AEB-8E28-DFAEA793E9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883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83075-17BE-4D51-94D9-AA7EADC9A47F}" type="datetimeFigureOut">
              <a:rPr lang="tr-TR" smtClean="0"/>
              <a:t>28.02.2020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53DAD-0AD5-4AEB-8E28-DFAEA793E9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440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83075-17BE-4D51-94D9-AA7EADC9A47F}" type="datetimeFigureOut">
              <a:rPr lang="tr-TR" smtClean="0"/>
              <a:t>28.02.2020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53DAD-0AD5-4AEB-8E28-DFAEA793E9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3895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83075-17BE-4D51-94D9-AA7EADC9A47F}" type="datetimeFigureOut">
              <a:rPr lang="tr-TR" smtClean="0"/>
              <a:t>28.02.2020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53DAD-0AD5-4AEB-8E28-DFAEA793E9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3070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83075-17BE-4D51-94D9-AA7EADC9A47F}" type="datetimeFigureOut">
              <a:rPr lang="tr-TR" smtClean="0"/>
              <a:t>28.02.2020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53DAD-0AD5-4AEB-8E28-DFAEA793E9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1032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83075-17BE-4D51-94D9-AA7EADC9A47F}" type="datetimeFigureOut">
              <a:rPr lang="tr-TR" smtClean="0"/>
              <a:t>28.02.2020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53DAD-0AD5-4AEB-8E28-DFAEA793E9A4}" type="slidenum">
              <a:rPr lang="tr-TR" smtClean="0"/>
              <a:t>‹#›</a:t>
            </a:fld>
            <a:endParaRPr lang="tr-T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0129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01683075-17BE-4D51-94D9-AA7EADC9A47F}" type="datetimeFigureOut">
              <a:rPr lang="tr-TR" smtClean="0"/>
              <a:t>28.02.2020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CE53DAD-0AD5-4AEB-8E28-DFAEA793E9A4}" type="slidenum">
              <a:rPr lang="tr-TR" smtClean="0"/>
              <a:t>‹#›</a:t>
            </a:fld>
            <a:endParaRPr lang="tr-TR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576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457199" y="4960137"/>
            <a:ext cx="10798935" cy="1463040"/>
          </a:xfrm>
        </p:spPr>
        <p:txBody>
          <a:bodyPr/>
          <a:lstStyle/>
          <a:p>
            <a:pPr algn="ctr"/>
            <a:r>
              <a:rPr lang="tr-TR" dirty="0" smtClean="0"/>
              <a:t>Türkçe Öğretiminin Temel Amaçları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401253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Türkçe Öğretiminin Genel Amaçları: Öğrencilerin;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24128" y="1687132"/>
            <a:ext cx="9720073" cy="5170868"/>
          </a:xfrm>
        </p:spPr>
        <p:txBody>
          <a:bodyPr/>
          <a:lstStyle/>
          <a:p>
            <a:pPr marL="457200" lvl="0" indent="-457200">
              <a:buFont typeface="+mj-lt"/>
              <a:buAutoNum type="arabicPeriod"/>
            </a:pPr>
            <a:r>
              <a:rPr lang="tr-TR" sz="3200" dirty="0" smtClean="0"/>
              <a:t>Dinleme</a:t>
            </a:r>
            <a:r>
              <a:rPr lang="tr-TR" sz="3200" dirty="0"/>
              <a:t>, konuşma, okuma, yazma, </a:t>
            </a:r>
            <a:r>
              <a:rPr lang="tr-TR" sz="3200" dirty="0" smtClean="0"/>
              <a:t>görsel </a:t>
            </a:r>
            <a:r>
              <a:rPr lang="tr-TR" sz="3200" dirty="0"/>
              <a:t>okuma ve görsel sunu dil becerilerini geliştirmek,</a:t>
            </a:r>
          </a:p>
          <a:p>
            <a:pPr marL="457200" lvl="0" indent="-457200">
              <a:buFont typeface="+mj-lt"/>
              <a:buAutoNum type="arabicPeriod"/>
            </a:pPr>
            <a:r>
              <a:rPr lang="tr-TR" sz="3200" dirty="0"/>
              <a:t>Türkçeyi sevmelerini, doğru ve etkili kullanmalarını sağlamak,</a:t>
            </a:r>
          </a:p>
          <a:p>
            <a:pPr marL="457200" lvl="0" indent="-457200">
              <a:buFont typeface="+mj-lt"/>
              <a:buAutoNum type="arabicPeriod"/>
            </a:pPr>
            <a:r>
              <a:rPr lang="tr-TR" sz="3200" dirty="0"/>
              <a:t>Zihinsel gelişimlerine uygun olarak anlama, sıralama, sınıflama, sorgulama, ilişki kurma, eleştirme, tahmin etme, analiz-sentez yapma ve değerlendirme gibi zihinsel becerilerini geliştirmek.</a:t>
            </a:r>
          </a:p>
          <a:p>
            <a:pPr marL="457200" lvl="0" indent="-457200">
              <a:buFont typeface="+mj-lt"/>
              <a:buAutoNum type="arabicPeriod"/>
            </a:pPr>
            <a:r>
              <a:rPr lang="tr-TR" sz="3200" dirty="0"/>
              <a:t>Metinler arası düşünme becerilerini geliştirerek söz varlığını zenginleştirmek.</a:t>
            </a:r>
          </a:p>
          <a:p>
            <a:pPr marL="457200" indent="-457200">
              <a:buFont typeface="+mj-lt"/>
              <a:buAutoNum type="arabicPeriod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806966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24128" y="875763"/>
            <a:ext cx="9720073" cy="5808371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tr-TR" sz="3600" dirty="0" smtClean="0"/>
              <a:t>5. Bilimsel</a:t>
            </a:r>
            <a:r>
              <a:rPr lang="tr-TR" sz="3600" dirty="0"/>
              <a:t>, yapıcı, eleştirel ve yaratıcı düşünme, kendini ifade etme, iletişim kurma, işbirliği yapma, problem çözme ve girişimcilik gibi temel becerilerini geliştirmek.</a:t>
            </a:r>
          </a:p>
          <a:p>
            <a:pPr marL="0" lvl="0" indent="0">
              <a:buNone/>
            </a:pPr>
            <a:r>
              <a:rPr lang="tr-TR" sz="3600" dirty="0" smtClean="0"/>
              <a:t>6. Bilgiyi </a:t>
            </a:r>
            <a:r>
              <a:rPr lang="tr-TR" sz="3600" dirty="0"/>
              <a:t>araştırma, keşfetme, yorumlama ve zihinde yapılandırma becerilerini geliştirmek.</a:t>
            </a:r>
          </a:p>
          <a:p>
            <a:pPr marL="0" lvl="0" indent="0">
              <a:buNone/>
            </a:pPr>
            <a:r>
              <a:rPr lang="tr-TR" sz="3600" dirty="0" smtClean="0"/>
              <a:t>7. Bilgiye </a:t>
            </a:r>
            <a:r>
              <a:rPr lang="tr-TR" sz="3600" dirty="0"/>
              <a:t>ulaşma, bilgiyi kullanma ve üretme becerilerini geliştirmek.</a:t>
            </a:r>
          </a:p>
          <a:p>
            <a:pPr marL="0" lvl="0" indent="0">
              <a:buNone/>
            </a:pPr>
            <a:r>
              <a:rPr lang="tr-TR" sz="3600" dirty="0" smtClean="0"/>
              <a:t>8. Bilgi </a:t>
            </a:r>
            <a:r>
              <a:rPr lang="tr-TR" sz="3600" dirty="0"/>
              <a:t>teknolojilerini kullanarak okuma, metinler arası anlam kurma ve öğrenme becerilerini geliştirmek.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347033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24128" y="643944"/>
            <a:ext cx="9720073" cy="5665416"/>
          </a:xfrm>
        </p:spPr>
        <p:txBody>
          <a:bodyPr/>
          <a:lstStyle/>
          <a:p>
            <a:pPr lvl="0"/>
            <a:r>
              <a:rPr lang="tr-TR" sz="3200" dirty="0" smtClean="0"/>
              <a:t>9. Kitle </a:t>
            </a:r>
            <a:r>
              <a:rPr lang="tr-TR" sz="3200" dirty="0"/>
              <a:t>iletişim araçlarıyla verilen mesajları sorgulama </a:t>
            </a:r>
            <a:r>
              <a:rPr lang="tr-TR" sz="3200" dirty="0" err="1"/>
              <a:t>beceerilerini</a:t>
            </a:r>
            <a:r>
              <a:rPr lang="tr-TR" sz="3200" dirty="0"/>
              <a:t> </a:t>
            </a:r>
            <a:r>
              <a:rPr lang="tr-TR" sz="3200" dirty="0" smtClean="0"/>
              <a:t>geliştirmek.</a:t>
            </a:r>
          </a:p>
          <a:p>
            <a:pPr lvl="0"/>
            <a:r>
              <a:rPr lang="tr-TR" sz="3200" dirty="0" smtClean="0"/>
              <a:t>10. Kişisel</a:t>
            </a:r>
            <a:r>
              <a:rPr lang="tr-TR" sz="3200" dirty="0"/>
              <a:t>, sosyal, kültürel, ekonomik ve politik yönlerden gelişmelerini sağlamak.</a:t>
            </a:r>
          </a:p>
          <a:p>
            <a:pPr lvl="0"/>
            <a:r>
              <a:rPr lang="tr-TR" sz="3200" dirty="0" smtClean="0"/>
              <a:t>11. Milli</a:t>
            </a:r>
            <a:r>
              <a:rPr lang="tr-TR" sz="3200" dirty="0"/>
              <a:t>, manevi, ahlaki, tarihi, kültürel, sosyal, estetik ve sanatsal değerlere önem vermelerini sağlamak; milli duygu ve düşüncelerini güçlendirmek.</a:t>
            </a:r>
          </a:p>
          <a:p>
            <a:pPr lvl="0"/>
            <a:r>
              <a:rPr lang="tr-TR" sz="3200" dirty="0" smtClean="0"/>
              <a:t>12. Yazılı </a:t>
            </a:r>
            <a:r>
              <a:rPr lang="tr-TR" sz="3200" dirty="0"/>
              <a:t>ve sözlü ürünlerle Türk ve dünya kültürünü tanımalarını sağlamak.</a:t>
            </a:r>
          </a:p>
          <a:p>
            <a:pPr lvl="0"/>
            <a:r>
              <a:rPr lang="tr-TR" sz="3200" dirty="0" smtClean="0"/>
              <a:t>13. Okuma </a:t>
            </a:r>
            <a:r>
              <a:rPr lang="tr-TR" sz="3200" dirty="0"/>
              <a:t>ve yazma sevgisi ile alışkanlığını kazanmalarını </a:t>
            </a:r>
            <a:r>
              <a:rPr lang="tr-TR" sz="3200" dirty="0" smtClean="0"/>
              <a:t>sağlamak. </a:t>
            </a:r>
            <a:endParaRPr lang="tr-TR" sz="32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473779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ntegral">
  <a:themeElements>
    <a:clrScheme name="E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E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5</TotalTime>
  <Words>226</Words>
  <Application>Microsoft Office PowerPoint</Application>
  <PresentationFormat>Geniş ekran</PresentationFormat>
  <Paragraphs>15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Tw Cen MT</vt:lpstr>
      <vt:lpstr>Tw Cen MT Condensed</vt:lpstr>
      <vt:lpstr>Wingdings 3</vt:lpstr>
      <vt:lpstr>Entegral</vt:lpstr>
      <vt:lpstr>Türkçe Öğretiminin Temel Amaçları</vt:lpstr>
      <vt:lpstr>Türkçe Öğretiminin Genel Amaçları: Öğrencilerin; 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Türkçe Öğretiminin Temel Amaçları</dc:title>
  <dc:creator>AYSEGUL_BAYRAKTAR</dc:creator>
  <cp:lastModifiedBy>AYSEGUL_BAYRAKTAR</cp:lastModifiedBy>
  <cp:revision>2</cp:revision>
  <dcterms:created xsi:type="dcterms:W3CDTF">2020-02-28T05:49:51Z</dcterms:created>
  <dcterms:modified xsi:type="dcterms:W3CDTF">2020-02-28T05:55:47Z</dcterms:modified>
</cp:coreProperties>
</file>