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3" r:id="rId2"/>
    <p:sldId id="260" r:id="rId3"/>
    <p:sldId id="295" r:id="rId4"/>
    <p:sldId id="261"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B014B5-8A3C-473A-993C-12153C04B9EF}" type="datetimeFigureOut">
              <a:rPr lang="tr-TR" smtClean="0"/>
              <a:t>14.2.2017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08F713-3B30-403A-8E92-77F18EC16F1E}" type="slidenum">
              <a:rPr lang="tr-TR" smtClean="0"/>
              <a:t>‹#›</a:t>
            </a:fld>
            <a:endParaRPr lang="tr-TR"/>
          </a:p>
        </p:txBody>
      </p:sp>
    </p:spTree>
    <p:extLst>
      <p:ext uri="{BB962C8B-B14F-4D97-AF65-F5344CB8AC3E}">
        <p14:creationId xmlns:p14="http://schemas.microsoft.com/office/powerpoint/2010/main" val="2774932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BB08F713-3B30-403A-8E92-77F18EC16F1E}" type="slidenum">
              <a:rPr lang="tr-TR" smtClean="0"/>
              <a:t>1</a:t>
            </a:fld>
            <a:endParaRPr lang="tr-TR"/>
          </a:p>
        </p:txBody>
      </p:sp>
    </p:spTree>
    <p:extLst>
      <p:ext uri="{BB962C8B-B14F-4D97-AF65-F5344CB8AC3E}">
        <p14:creationId xmlns:p14="http://schemas.microsoft.com/office/powerpoint/2010/main" val="331183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624510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2506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025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307126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8685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327821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677553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51028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790436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9EF78A5-28D9-4CEB-9EE5-2FEB70488B79}" type="datetimeFigureOut">
              <a:rPr lang="tr-TR" smtClean="0"/>
              <a:t>14.2.2017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48786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5014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9EF78A5-28D9-4CEB-9EE5-2FEB70488B79}" type="datetimeFigureOut">
              <a:rPr lang="tr-TR" smtClean="0"/>
              <a:t>14.2.2017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143041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79EF78A5-28D9-4CEB-9EE5-2FEB70488B79}" type="datetimeFigureOut">
              <a:rPr lang="tr-TR" smtClean="0"/>
              <a:t>14.2.2017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209387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F78A5-28D9-4CEB-9EE5-2FEB70488B79}" type="datetimeFigureOut">
              <a:rPr lang="tr-TR" smtClean="0"/>
              <a:t>14.2.2017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17524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570635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9EF78A5-28D9-4CEB-9EE5-2FEB70488B79}" type="datetimeFigureOut">
              <a:rPr lang="tr-TR" smtClean="0"/>
              <a:t>14.2.2017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AEECDAB-CBE2-419E-A1A6-4D3B19594A07}" type="slidenum">
              <a:rPr lang="tr-TR" smtClean="0"/>
              <a:t>‹#›</a:t>
            </a:fld>
            <a:endParaRPr lang="tr-TR"/>
          </a:p>
        </p:txBody>
      </p:sp>
    </p:spTree>
    <p:extLst>
      <p:ext uri="{BB962C8B-B14F-4D97-AF65-F5344CB8AC3E}">
        <p14:creationId xmlns:p14="http://schemas.microsoft.com/office/powerpoint/2010/main" val="3025668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9EF78A5-28D9-4CEB-9EE5-2FEB70488B79}" type="datetimeFigureOut">
              <a:rPr lang="tr-TR" smtClean="0"/>
              <a:t>14.2.2017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AEECDAB-CBE2-419E-A1A6-4D3B19594A07}" type="slidenum">
              <a:rPr lang="tr-TR" smtClean="0"/>
              <a:t>‹#›</a:t>
            </a:fld>
            <a:endParaRPr lang="tr-TR"/>
          </a:p>
        </p:txBody>
      </p:sp>
    </p:spTree>
    <p:extLst>
      <p:ext uri="{BB962C8B-B14F-4D97-AF65-F5344CB8AC3E}">
        <p14:creationId xmlns:p14="http://schemas.microsoft.com/office/powerpoint/2010/main" val="749461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ANKARA ÜNİVERSİTESİ HUKUK FAKÜLTESİ – KIYMETLİ EVRAK HUKUKU DERS NOTLARI</a:t>
            </a:r>
          </a:p>
        </p:txBody>
      </p:sp>
      <p:sp>
        <p:nvSpPr>
          <p:cNvPr id="3" name="İçerik Yer Tutucusu 2"/>
          <p:cNvSpPr>
            <a:spLocks noGrp="1"/>
          </p:cNvSpPr>
          <p:nvPr>
            <p:ph idx="1"/>
          </p:nvPr>
        </p:nvSpPr>
        <p:spPr/>
        <p:txBody>
          <a:bodyPr/>
          <a:lstStyle/>
          <a:p>
            <a:pPr marL="0" indent="0" algn="ctr">
              <a:buNone/>
            </a:pPr>
            <a:endParaRPr lang="tr-TR" dirty="0"/>
          </a:p>
          <a:p>
            <a:pPr marL="0" indent="0" algn="ctr">
              <a:buNone/>
            </a:pPr>
            <a:r>
              <a:rPr lang="tr-TR" dirty="0"/>
              <a:t>Bu notlar her hafta işlenecek ders planını detaylı olarak göstermesi için hazırlanmış kısa bilgiler içermektedir.</a:t>
            </a:r>
          </a:p>
        </p:txBody>
      </p:sp>
    </p:spTree>
    <p:extLst>
      <p:ext uri="{BB962C8B-B14F-4D97-AF65-F5344CB8AC3E}">
        <p14:creationId xmlns:p14="http://schemas.microsoft.com/office/powerpoint/2010/main" val="907786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a:t>
            </a:r>
            <a:endParaRPr lang="tr-TR" dirty="0"/>
          </a:p>
        </p:txBody>
      </p:sp>
      <p:sp>
        <p:nvSpPr>
          <p:cNvPr id="3" name="İçerik Yer Tutucusu 2"/>
          <p:cNvSpPr>
            <a:spLocks noGrp="1"/>
          </p:cNvSpPr>
          <p:nvPr>
            <p:ph idx="1"/>
          </p:nvPr>
        </p:nvSpPr>
        <p:spPr/>
        <p:txBody>
          <a:bodyPr>
            <a:normAutofit fontScale="92500" lnSpcReduction="10000"/>
          </a:bodyPr>
          <a:lstStyle/>
          <a:p>
            <a:r>
              <a:rPr lang="tr-TR" b="1" dirty="0"/>
              <a:t>Defi Kavramı: </a:t>
            </a:r>
            <a:r>
              <a:rPr lang="tr-TR" dirty="0"/>
              <a:t>Kıymetli evrak hukukunda defi kavramı, senet</a:t>
            </a:r>
            <a:br>
              <a:rPr lang="tr-TR" dirty="0"/>
            </a:br>
            <a:r>
              <a:rPr lang="tr-TR" dirty="0"/>
              <a:t>borçlularının ileri sürebilecekleri savunmaları ifade etmektedir.</a:t>
            </a:r>
            <a:br>
              <a:rPr lang="tr-TR" dirty="0"/>
            </a:br>
            <a:r>
              <a:rPr lang="tr-TR" dirty="0"/>
              <a:t>Bu kapsama borçlunun senetten doğan borcunu ödemekten</a:t>
            </a:r>
            <a:br>
              <a:rPr lang="tr-TR" dirty="0"/>
            </a:br>
            <a:r>
              <a:rPr lang="tr-TR" dirty="0"/>
              <a:t>kaçınma yetkisi ya da alacaklının hakkının doğumunu engelleme</a:t>
            </a:r>
            <a:br>
              <a:rPr lang="tr-TR" dirty="0"/>
            </a:br>
            <a:r>
              <a:rPr lang="tr-TR" dirty="0"/>
              <a:t>hakkı girmektedir. </a:t>
            </a:r>
          </a:p>
          <a:p>
            <a:r>
              <a:rPr lang="tr-TR" dirty="0"/>
              <a:t>Memur K, mobilyacı tacir L’den mobilya satın almış, karşılığında da lehtarı L olarak gösterilmiş bir bonoyu, nama yazılı olarak düzenlemiş ve L’ye teslim etmiştir. L, ertesi gün C’den otomobil satın almış, bu borcunu ödemek üzere elinde bulunan ve </a:t>
            </a:r>
            <a:r>
              <a:rPr lang="tr-TR" dirty="0" err="1"/>
              <a:t>K’nın</a:t>
            </a:r>
            <a:r>
              <a:rPr lang="tr-TR" dirty="0"/>
              <a:t> imzasını içeren nama yazılı bonoyu, C’ye alacağın temliki ve senedin teslimi yolu ile devretmiştir. C, ödeme gününde K’ye senedi ibraz ederek borcu ödemesini talep etmiştir. K, L’nin kendisine sattığı mobilyaları teslim etmediğini, bu nedenle kendisinin L’ye satım bedelini ödemeden kaçınma hakkı doğduğunu (kendisi ile L arasındaki ilişkiden doğan şahsi </a:t>
            </a:r>
            <a:r>
              <a:rPr lang="tr-TR" dirty="0" err="1"/>
              <a:t>defiyi</a:t>
            </a:r>
            <a:r>
              <a:rPr lang="tr-TR" dirty="0"/>
              <a:t>) senedin hamili C’ye ileri sürerek ödemekten kaçınabilir. </a:t>
            </a:r>
          </a:p>
        </p:txBody>
      </p:sp>
    </p:spTree>
    <p:extLst>
      <p:ext uri="{BB962C8B-B14F-4D97-AF65-F5344CB8AC3E}">
        <p14:creationId xmlns:p14="http://schemas.microsoft.com/office/powerpoint/2010/main" val="17422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a:t>
            </a:r>
            <a:endParaRPr lang="tr-TR" dirty="0"/>
          </a:p>
        </p:txBody>
      </p:sp>
      <p:sp>
        <p:nvSpPr>
          <p:cNvPr id="3" name="İçerik Yer Tutucusu 2"/>
          <p:cNvSpPr>
            <a:spLocks noGrp="1"/>
          </p:cNvSpPr>
          <p:nvPr>
            <p:ph idx="1"/>
          </p:nvPr>
        </p:nvSpPr>
        <p:spPr/>
        <p:txBody>
          <a:bodyPr/>
          <a:lstStyle/>
          <a:p>
            <a:r>
              <a:rPr lang="tr-TR" b="1" dirty="0"/>
              <a:t>A - Nama yazılı kıymetli evrakta</a:t>
            </a:r>
            <a:r>
              <a:rPr lang="tr-TR" dirty="0"/>
              <a:t> borçlu, sahip olduğu tüm</a:t>
            </a:r>
            <a:br>
              <a:rPr lang="tr-TR" dirty="0"/>
            </a:br>
            <a:r>
              <a:rPr lang="tr-TR" dirty="0"/>
              <a:t>defileri, senedin hamiline karşı ileri sürerek ödemeden kaçınabilmektedir. Hatta nama yazılı kıymetli evrakta borçlu, hamile karşı, kendisi</a:t>
            </a:r>
            <a:br>
              <a:rPr lang="tr-TR" dirty="0"/>
            </a:br>
            <a:r>
              <a:rPr lang="tr-TR" dirty="0"/>
              <a:t>ile senetteki diğer ilgililer arasındaki şahsi defileri dahi ileri sürebilmektedir.</a:t>
            </a:r>
          </a:p>
        </p:txBody>
      </p:sp>
    </p:spTree>
    <p:extLst>
      <p:ext uri="{BB962C8B-B14F-4D97-AF65-F5344CB8AC3E}">
        <p14:creationId xmlns:p14="http://schemas.microsoft.com/office/powerpoint/2010/main" val="3743306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GB" dirty="0" err="1"/>
              <a:t>Kıymetli</a:t>
            </a:r>
            <a:r>
              <a:rPr lang="en-GB" dirty="0"/>
              <a:t> </a:t>
            </a:r>
            <a:r>
              <a:rPr lang="en-GB" dirty="0" err="1"/>
              <a:t>evrakta</a:t>
            </a:r>
            <a:r>
              <a:rPr lang="en-GB" dirty="0"/>
              <a:t> </a:t>
            </a:r>
            <a:r>
              <a:rPr lang="en-GB" dirty="0" err="1"/>
              <a:t>def'iler</a:t>
            </a:r>
            <a:r>
              <a:rPr lang="en-GB" dirty="0"/>
              <a:t>-I</a:t>
            </a:r>
            <a:endParaRPr lang="tr-TR" dirty="0"/>
          </a:p>
        </p:txBody>
      </p:sp>
      <p:sp>
        <p:nvSpPr>
          <p:cNvPr id="3" name="İçerik Yer Tutucusu 2"/>
          <p:cNvSpPr>
            <a:spLocks noGrp="1"/>
          </p:cNvSpPr>
          <p:nvPr>
            <p:ph idx="1"/>
          </p:nvPr>
        </p:nvSpPr>
        <p:spPr/>
        <p:txBody>
          <a:bodyPr>
            <a:normAutofit lnSpcReduction="10000"/>
          </a:bodyPr>
          <a:lstStyle/>
          <a:p>
            <a:r>
              <a:rPr lang="tr-TR" b="1" dirty="0"/>
              <a:t>B- Emre yazılı bir senedin </a:t>
            </a:r>
            <a:r>
              <a:rPr lang="tr-TR" dirty="0"/>
              <a:t>(zilyetliğinin devredilmesi ve) ciro edilmesi ile birlikte, devralana, devreden cirantanın hakları değil, senetten doğan haklar geçmektedir. Bu itibarla, emre yazılı kıymetli evrakta borçlu, devredene karşı ileri sürebileceği tüm defileri, senedi devralana karşı ileri sürememektedir.</a:t>
            </a:r>
          </a:p>
          <a:p>
            <a:r>
              <a:rPr lang="tr-TR" dirty="0"/>
              <a:t>Emre yazılı bir kıymetli evrakta, senetten anlaşılabilen defileri, senetteki tüm ilgililer, senetteki diğer tüm ilgililere karşı ileri sürebilirler. Emre yazılı bir kıymetli evrakta, senetten anlaşılamayan defilerin</a:t>
            </a:r>
            <a:br>
              <a:rPr lang="tr-TR" dirty="0"/>
            </a:br>
            <a:r>
              <a:rPr lang="tr-TR" dirty="0"/>
              <a:t>bazıları mutlak defi niteliğindedir. Bu tür defileri, sadece defi sahibi, senetteki tüm ilgililere karşı ileri sürebilir.</a:t>
            </a:r>
            <a:br>
              <a:rPr lang="tr-TR" dirty="0"/>
            </a:br>
            <a:r>
              <a:rPr lang="tr-TR" dirty="0"/>
              <a:t>Emre yazılı bir kıymetli evrakta, senetten anlaşılamayan defilerin bazıları ise şahsi defi niteliğindedir. Bu tür defileri, sadece defi sahibi, sadece definin temelindeki ilişkinin diğer tarafına karşı ileri sürebilir. </a:t>
            </a:r>
          </a:p>
        </p:txBody>
      </p:sp>
    </p:spTree>
    <p:extLst>
      <p:ext uri="{BB962C8B-B14F-4D97-AF65-F5344CB8AC3E}">
        <p14:creationId xmlns:p14="http://schemas.microsoft.com/office/powerpoint/2010/main" val="406655321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128</TotalTime>
  <Words>137</Words>
  <Application>Microsoft Office PowerPoint</Application>
  <PresentationFormat>Geniş ekran</PresentationFormat>
  <Paragraphs>12</Paragraphs>
  <Slides>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Century Gothic</vt:lpstr>
      <vt:lpstr>Wingdings 3</vt:lpstr>
      <vt:lpstr>Duman</vt:lpstr>
      <vt:lpstr>ANKARA ÜNİVERSİTESİ HUKUK FAKÜLTESİ – KIYMETLİ EVRAK HUKUKU DERS NOTLARI</vt:lpstr>
      <vt:lpstr>Kıymetli evrakta def'iler-I</vt:lpstr>
      <vt:lpstr>Kıymetli evrakta def'iler-I</vt:lpstr>
      <vt:lpstr>Kıymetli evrakta def'iler-I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tarifi ve unsurları</dc:title>
  <dc:creator>o'o</dc:creator>
  <cp:lastModifiedBy>o'o</cp:lastModifiedBy>
  <cp:revision>13</cp:revision>
  <dcterms:created xsi:type="dcterms:W3CDTF">2017-02-13T10:15:49Z</dcterms:created>
  <dcterms:modified xsi:type="dcterms:W3CDTF">2017-02-14T20:13:54Z</dcterms:modified>
</cp:coreProperties>
</file>