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6"/>
  </p:notesMasterIdLst>
  <p:sldIdLst>
    <p:sldId id="323" r:id="rId2"/>
    <p:sldId id="256" r:id="rId3"/>
    <p:sldId id="351" r:id="rId4"/>
    <p:sldId id="352" r:id="rId5"/>
    <p:sldId id="353" r:id="rId6"/>
    <p:sldId id="354" r:id="rId7"/>
    <p:sldId id="355" r:id="rId8"/>
    <p:sldId id="356" r:id="rId9"/>
    <p:sldId id="357" r:id="rId10"/>
    <p:sldId id="358" r:id="rId11"/>
    <p:sldId id="359" r:id="rId12"/>
    <p:sldId id="360" r:id="rId13"/>
    <p:sldId id="361" r:id="rId14"/>
    <p:sldId id="362" r:id="rId15"/>
    <p:sldId id="363" r:id="rId16"/>
    <p:sldId id="364" r:id="rId17"/>
    <p:sldId id="365" r:id="rId18"/>
    <p:sldId id="366" r:id="rId19"/>
    <p:sldId id="367" r:id="rId20"/>
    <p:sldId id="368" r:id="rId21"/>
    <p:sldId id="369" r:id="rId22"/>
    <p:sldId id="370" r:id="rId23"/>
    <p:sldId id="371" r:id="rId24"/>
    <p:sldId id="372" r:id="rId25"/>
    <p:sldId id="373" r:id="rId26"/>
    <p:sldId id="374" r:id="rId27"/>
    <p:sldId id="375" r:id="rId28"/>
    <p:sldId id="376" r:id="rId29"/>
    <p:sldId id="377" r:id="rId30"/>
    <p:sldId id="378" r:id="rId31"/>
    <p:sldId id="379" r:id="rId32"/>
    <p:sldId id="380" r:id="rId33"/>
    <p:sldId id="381" r:id="rId34"/>
    <p:sldId id="382" r:id="rId35"/>
    <p:sldId id="383" r:id="rId36"/>
    <p:sldId id="384" r:id="rId37"/>
    <p:sldId id="385" r:id="rId38"/>
    <p:sldId id="386" r:id="rId39"/>
    <p:sldId id="387" r:id="rId40"/>
    <p:sldId id="388" r:id="rId41"/>
    <p:sldId id="389" r:id="rId42"/>
    <p:sldId id="390" r:id="rId43"/>
    <p:sldId id="391" r:id="rId44"/>
    <p:sldId id="393"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66"/>
    <a:srgbClr val="0000FF"/>
    <a:srgbClr val="F7F3F3"/>
    <a:srgbClr val="9B6969"/>
    <a:srgbClr val="EBE1E1"/>
    <a:srgbClr val="538F6A"/>
    <a:srgbClr val="BCD8C7"/>
    <a:srgbClr val="E2EEE7"/>
    <a:srgbClr val="208886"/>
    <a:srgbClr val="27A5A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92" d="100"/>
          <a:sy n="92" d="100"/>
        </p:scale>
        <p:origin x="1374" y="90"/>
      </p:cViewPr>
      <p:guideLst>
        <p:guide orient="horz" pos="2160"/>
        <p:guide pos="2880"/>
      </p:guideLst>
    </p:cSldViewPr>
  </p:slideViewPr>
  <p:notesTextViewPr>
    <p:cViewPr>
      <p:scale>
        <a:sx n="1" d="1"/>
        <a:sy n="1" d="1"/>
      </p:scale>
      <p:origin x="0" y="0"/>
    </p:cViewPr>
  </p:notesTextViewPr>
  <p:sorterViewPr>
    <p:cViewPr>
      <p:scale>
        <a:sx n="100" d="100"/>
        <a:sy n="100" d="100"/>
      </p:scale>
      <p:origin x="0" y="-205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452515-22C1-4EE3-9190-69E5B1FD5D48}" type="datetimeFigureOut">
              <a:rPr lang="en-US" smtClean="0"/>
              <a:pPr/>
              <a:t>12/27/2019</a:t>
            </a:fld>
            <a:endParaRPr lang="en-US"/>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5E3341-2210-4873-BF6B-6FF9D9B443F0}" type="slidenum">
              <a:rPr lang="en-US" smtClean="0"/>
              <a:pPr/>
              <a:t>‹#›</a:t>
            </a:fld>
            <a:endParaRPr lang="en-US"/>
          </a:p>
        </p:txBody>
      </p:sp>
    </p:spTree>
    <p:extLst>
      <p:ext uri="{BB962C8B-B14F-4D97-AF65-F5344CB8AC3E}">
        <p14:creationId xmlns:p14="http://schemas.microsoft.com/office/powerpoint/2010/main" val="420167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gradFill flip="none" rotWithShape="1">
          <a:gsLst>
            <a:gs pos="0">
              <a:schemeClr val="bg1"/>
            </a:gs>
            <a:gs pos="74000">
              <a:srgbClr val="F7F3F3"/>
            </a:gs>
            <a:gs pos="100000">
              <a:srgbClr val="EBE1E1"/>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7483C4DD-F47B-474E-BCAA-6204DC75F8F2}" type="datetime1">
              <a:rPr lang="en-US" smtClean="0"/>
              <a:pPr/>
              <a:t>12/27/2019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1041203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5186F26-30D2-4120-8760-C271D48F7A69}" type="datetime1">
              <a:rPr lang="en-US" smtClean="0"/>
              <a:pPr/>
              <a:t>12/27/2019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1069449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7528039-CC91-4204-A565-144BA5225602}" type="datetime1">
              <a:rPr lang="en-US" smtClean="0"/>
              <a:pPr/>
              <a:t>12/27/2019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1098949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4FC97C2-D816-4663-A962-C900C50E2E4C}" type="datetime1">
              <a:rPr lang="en-US" smtClean="0"/>
              <a:pPr/>
              <a:t>12/27/2019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41412614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F3DEBACC-FA6C-494F-B23A-1D05CD07C3FB}" type="datetime1">
              <a:rPr lang="en-US" smtClean="0"/>
              <a:pPr/>
              <a:t>12/27/2019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3942796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7AD5041D-7FD5-4F2F-9D90-602CB0BC8C28}" type="datetime1">
              <a:rPr lang="en-US" smtClean="0"/>
              <a:pPr/>
              <a:t>12/27/2019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35110208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6A3D6E7-99FE-4E3F-9FA6-0AE1DCA77FBB}" type="datetime1">
              <a:rPr lang="en-US" smtClean="0"/>
              <a:pPr/>
              <a:t>12/27/2019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42660308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C10FE19-D716-4D63-82A5-08A511B71C11}" type="datetime1">
              <a:rPr lang="en-US" smtClean="0"/>
              <a:pPr/>
              <a:t>12/27/2019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3364680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F3AC36-1D3A-45A8-B5C1-E96D79598C1F}" type="datetime1">
              <a:rPr lang="en-US" smtClean="0"/>
              <a:pPr/>
              <a:t>12/27/2019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4270440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1944907-5F91-4352-ACED-5D06A8BFDE99}" type="datetime1">
              <a:rPr lang="en-US" smtClean="0"/>
              <a:pPr/>
              <a:t>12/27/2019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32554182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02F32E32-51AA-4121-AE45-80A68E75A053}" type="datetime1">
              <a:rPr lang="en-US" smtClean="0"/>
              <a:pPr/>
              <a:t>12/27/2019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CA2201-F616-4C35-9250-59F451F8F0F6}" type="slidenum">
              <a:rPr lang="en-US" smtClean="0"/>
              <a:pPr/>
              <a:t>‹#›</a:t>
            </a:fld>
            <a:endParaRPr lang="en-US"/>
          </a:p>
        </p:txBody>
      </p:sp>
    </p:spTree>
    <p:extLst>
      <p:ext uri="{BB962C8B-B14F-4D97-AF65-F5344CB8AC3E}">
        <p14:creationId xmlns:p14="http://schemas.microsoft.com/office/powerpoint/2010/main" val="4031183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gs>
            <a:gs pos="74000">
              <a:srgbClr val="F7F3F3"/>
            </a:gs>
            <a:gs pos="100000">
              <a:srgbClr val="EBE1E1"/>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7" name="Dikdörtgen 6"/>
          <p:cNvSpPr/>
          <p:nvPr userDrawn="1"/>
        </p:nvSpPr>
        <p:spPr>
          <a:xfrm>
            <a:off x="0" y="6523892"/>
            <a:ext cx="9144000" cy="334108"/>
          </a:xfrm>
          <a:prstGeom prst="rect">
            <a:avLst/>
          </a:prstGeom>
          <a:gradFill flip="none" rotWithShape="1">
            <a:gsLst>
              <a:gs pos="0">
                <a:schemeClr val="bg1">
                  <a:alpha val="0"/>
                </a:schemeClr>
              </a:gs>
              <a:gs pos="74000">
                <a:srgbClr val="EBE1E1"/>
              </a:gs>
              <a:gs pos="100000">
                <a:srgbClr val="9B6969"/>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Placeholder 1"/>
          <p:cNvSpPr>
            <a:spLocks noGrp="1"/>
          </p:cNvSpPr>
          <p:nvPr>
            <p:ph type="title"/>
          </p:nvPr>
        </p:nvSpPr>
        <p:spPr>
          <a:xfrm>
            <a:off x="619858" y="444257"/>
            <a:ext cx="7886700" cy="971305"/>
          </a:xfrm>
          <a:prstGeom prst="rect">
            <a:avLst/>
          </a:prstGeom>
          <a:effectLst>
            <a:outerShdw blurRad="25400" dist="12700" dir="2700000" algn="tl" rotWithShape="0">
              <a:prstClr val="black"/>
            </a:outerShdw>
          </a:effectLst>
        </p:spPr>
        <p:txBody>
          <a:bodyPr vert="horz" lIns="91440" tIns="45720" rIns="91440" bIns="45720" rtlCol="0" anchor="ctr">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628650" y="1529862"/>
            <a:ext cx="7886700" cy="4647101"/>
          </a:xfrm>
          <a:prstGeom prst="rect">
            <a:avLst/>
          </a:prstGeom>
        </p:spPr>
        <p:txBody>
          <a:bodyPr vert="horz" lIns="91440" tIns="45720" rIns="91440" bIns="45720" rtlCol="0">
            <a:normAutofit/>
          </a:body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b="1">
                <a:solidFill>
                  <a:schemeClr val="tx1">
                    <a:tint val="75000"/>
                  </a:schemeClr>
                </a:solidFill>
                <a:latin typeface="+mn-lt"/>
              </a:defRPr>
            </a:lvl1pPr>
          </a:lstStyle>
          <a:p>
            <a:fld id="{96A6FDEE-9B01-4B79-B5D3-54D31C782481}" type="datetime1">
              <a:rPr lang="en-US" smtClean="0"/>
              <a:pPr/>
              <a:t>12/27/2019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b="1">
                <a:solidFill>
                  <a:schemeClr val="tx1">
                    <a:tint val="75000"/>
                  </a:schemeClr>
                </a:solidFill>
                <a:latin typeface="+mn-lt"/>
              </a:defRPr>
            </a:lvl1pPr>
          </a:lstStyle>
          <a:p>
            <a:endParaRPr lang="en-US"/>
          </a:p>
        </p:txBody>
      </p:sp>
      <p:sp>
        <p:nvSpPr>
          <p:cNvPr id="6" name="Slide Number Placeholder 5"/>
          <p:cNvSpPr>
            <a:spLocks noGrp="1"/>
          </p:cNvSpPr>
          <p:nvPr>
            <p:ph type="sldNum" sz="quarter" idx="4"/>
          </p:nvPr>
        </p:nvSpPr>
        <p:spPr>
          <a:xfrm>
            <a:off x="7086600" y="6492875"/>
            <a:ext cx="2057400" cy="365125"/>
          </a:xfrm>
          <a:prstGeom prst="rect">
            <a:avLst/>
          </a:prstGeom>
        </p:spPr>
        <p:txBody>
          <a:bodyPr vert="horz" lIns="91440" tIns="45720" rIns="91440" bIns="45720" rtlCol="0" anchor="ctr"/>
          <a:lstStyle>
            <a:lvl1pPr algn="r">
              <a:defRPr sz="1200" b="1">
                <a:solidFill>
                  <a:schemeClr val="bg1"/>
                </a:solidFill>
                <a:latin typeface="+mn-lt"/>
              </a:defRPr>
            </a:lvl1pPr>
          </a:lstStyle>
          <a:p>
            <a:fld id="{4ACA2201-F616-4C35-9250-59F451F8F0F6}" type="slidenum">
              <a:rPr lang="en-US" smtClean="0"/>
              <a:pPr/>
              <a:t>‹#›</a:t>
            </a:fld>
            <a:endParaRPr lang="en-US"/>
          </a:p>
        </p:txBody>
      </p:sp>
      <p:sp>
        <p:nvSpPr>
          <p:cNvPr id="8" name="Dikdörtgen 7"/>
          <p:cNvSpPr/>
          <p:nvPr userDrawn="1"/>
        </p:nvSpPr>
        <p:spPr>
          <a:xfrm flipH="1">
            <a:off x="0" y="0"/>
            <a:ext cx="9144000" cy="334108"/>
          </a:xfrm>
          <a:prstGeom prst="rect">
            <a:avLst/>
          </a:prstGeom>
          <a:gradFill flip="none" rotWithShape="1">
            <a:gsLst>
              <a:gs pos="0">
                <a:schemeClr val="bg1">
                  <a:alpha val="0"/>
                </a:schemeClr>
              </a:gs>
              <a:gs pos="24000">
                <a:srgbClr val="EBE1E1"/>
              </a:gs>
              <a:gs pos="100000">
                <a:srgbClr val="9B6969"/>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Metin kutusu 8"/>
          <p:cNvSpPr txBox="1"/>
          <p:nvPr userDrawn="1"/>
        </p:nvSpPr>
        <p:spPr>
          <a:xfrm>
            <a:off x="-1" y="8792"/>
            <a:ext cx="5196255" cy="307777"/>
          </a:xfrm>
          <a:prstGeom prst="rect">
            <a:avLst/>
          </a:prstGeom>
          <a:noFill/>
          <a:effectLst>
            <a:outerShdw blurRad="38100" dist="12700" dir="2700000" algn="tl" rotWithShape="0">
              <a:prstClr val="black"/>
            </a:outerShdw>
          </a:effectLst>
        </p:spPr>
        <p:txBody>
          <a:bodyPr wrap="square" rtlCol="0">
            <a:spAutoFit/>
          </a:bodyPr>
          <a:lstStyle/>
          <a:p>
            <a:r>
              <a:rPr lang="tr-TR" sz="1400" b="1" kern="1200" dirty="0" smtClean="0">
                <a:solidFill>
                  <a:schemeClr val="bg1"/>
                </a:solidFill>
                <a:latin typeface="+mn-lt"/>
                <a:ea typeface="+mn-ea"/>
                <a:cs typeface="+mn-cs"/>
              </a:rPr>
              <a:t>Yoksulluk, İşsizlik, Boşanma Gibi Sosyal Olgular ile Sağlık - Hastalık</a:t>
            </a:r>
            <a:endParaRPr lang="en-US" sz="1400" b="1" dirty="0">
              <a:solidFill>
                <a:schemeClr val="bg1"/>
              </a:solidFill>
            </a:endParaRPr>
          </a:p>
        </p:txBody>
      </p:sp>
    </p:spTree>
    <p:extLst>
      <p:ext uri="{BB962C8B-B14F-4D97-AF65-F5344CB8AC3E}">
        <p14:creationId xmlns:p14="http://schemas.microsoft.com/office/powerpoint/2010/main" val="13905840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90000"/>
        </a:lnSpc>
        <a:spcBef>
          <a:spcPct val="0"/>
        </a:spcBef>
        <a:buNone/>
        <a:defRPr sz="4400" b="1" kern="1200">
          <a:solidFill>
            <a:srgbClr val="9B6969"/>
          </a:solidFill>
          <a:latin typeface="+mn-lt"/>
          <a:ea typeface="+mj-ea"/>
          <a:cs typeface="+mj-cs"/>
        </a:defRPr>
      </a:lvl1pPr>
    </p:titleStyle>
    <p:bodyStyle>
      <a:lvl1pPr marL="228600" indent="-228600" algn="l" defTabSz="914400" rtl="0" eaLnBrk="1" latinLnBrk="0" hangingPunct="1">
        <a:lnSpc>
          <a:spcPct val="100000"/>
        </a:lnSpc>
        <a:spcBef>
          <a:spcPts val="1000"/>
        </a:spcBef>
        <a:buSzPct val="70000"/>
        <a:buFontTx/>
        <a:buBlip>
          <a:blip r:embed="rId13"/>
        </a:buBlip>
        <a:defRPr sz="2800" b="1"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b="1"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b="1"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b="1"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Yuvarlatılmış Dikdörtgen 2"/>
          <p:cNvSpPr/>
          <p:nvPr/>
        </p:nvSpPr>
        <p:spPr>
          <a:xfrm>
            <a:off x="523782" y="2663301"/>
            <a:ext cx="8096436" cy="1065318"/>
          </a:xfrm>
          <a:prstGeom prst="roundRect">
            <a:avLst/>
          </a:prstGeom>
          <a:noFill/>
          <a:ln w="38100">
            <a:solidFill>
              <a:schemeClr val="tx2">
                <a:lumMod val="75000"/>
              </a:schemeClr>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
        <p:nvSpPr>
          <p:cNvPr id="5" name="Unvan 4"/>
          <p:cNvSpPr>
            <a:spLocks noGrp="1"/>
          </p:cNvSpPr>
          <p:nvPr>
            <p:ph type="ctrTitle"/>
          </p:nvPr>
        </p:nvSpPr>
        <p:spPr>
          <a:xfrm>
            <a:off x="685800" y="2583402"/>
            <a:ext cx="7772400" cy="997582"/>
          </a:xfrm>
        </p:spPr>
        <p:txBody>
          <a:bodyPr>
            <a:normAutofit/>
          </a:bodyPr>
          <a:lstStyle/>
          <a:p>
            <a:r>
              <a:rPr lang="tr-TR" sz="4800" dirty="0" smtClean="0"/>
              <a:t>SAĞLIK SOSYOLOJİSİ</a:t>
            </a:r>
            <a:endParaRPr lang="en-US" sz="4800" dirty="0"/>
          </a:p>
        </p:txBody>
      </p:sp>
      <p:sp>
        <p:nvSpPr>
          <p:cNvPr id="7" name="Dikdörtgen 6"/>
          <p:cNvSpPr/>
          <p:nvPr/>
        </p:nvSpPr>
        <p:spPr>
          <a:xfrm>
            <a:off x="0" y="6523892"/>
            <a:ext cx="9144000" cy="334108"/>
          </a:xfrm>
          <a:prstGeom prst="rect">
            <a:avLst/>
          </a:prstGeom>
          <a:gradFill flip="none" rotWithShape="1">
            <a:gsLst>
              <a:gs pos="0">
                <a:schemeClr val="bg1">
                  <a:alpha val="0"/>
                </a:schemeClr>
              </a:gs>
              <a:gs pos="74000">
                <a:srgbClr val="EBE1E1"/>
              </a:gs>
              <a:gs pos="100000">
                <a:srgbClr val="9B6969"/>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ayt Numarası Yer Tutucusu 1"/>
          <p:cNvSpPr>
            <a:spLocks noGrp="1"/>
          </p:cNvSpPr>
          <p:nvPr>
            <p:ph type="sldNum" sz="quarter" idx="12"/>
          </p:nvPr>
        </p:nvSpPr>
        <p:spPr/>
        <p:txBody>
          <a:bodyPr/>
          <a:lstStyle/>
          <a:p>
            <a:fld id="{4ACA2201-F616-4C35-9250-59F451F8F0F6}" type="slidenum">
              <a:rPr lang="en-US" smtClean="0"/>
              <a:pPr/>
              <a:t>1</a:t>
            </a:fld>
            <a:endParaRPr lang="en-US"/>
          </a:p>
        </p:txBody>
      </p:sp>
    </p:spTree>
    <p:extLst>
      <p:ext uri="{BB962C8B-B14F-4D97-AF65-F5344CB8AC3E}">
        <p14:creationId xmlns:p14="http://schemas.microsoft.com/office/powerpoint/2010/main" val="22285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816744"/>
            <a:ext cx="7886700" cy="5362112"/>
          </a:xfrm>
        </p:spPr>
        <p:txBody>
          <a:bodyPr>
            <a:normAutofit fontScale="92500"/>
          </a:bodyPr>
          <a:lstStyle/>
          <a:p>
            <a:pPr marL="0" indent="0">
              <a:buNone/>
            </a:pPr>
            <a:r>
              <a:rPr lang="tr-TR" sz="3000" dirty="0" smtClean="0"/>
              <a:t>Yoksulluk, pek çok toplumda benzerlikler göstermekte, temelde beş esas bulgu ile özetlenmektedir:</a:t>
            </a:r>
          </a:p>
          <a:p>
            <a:pPr marL="355600" indent="-355600">
              <a:buNone/>
            </a:pPr>
            <a:r>
              <a:rPr lang="tr-TR" dirty="0" smtClean="0">
                <a:solidFill>
                  <a:srgbClr val="CC0066"/>
                </a:solidFill>
              </a:rPr>
              <a:t>1.	</a:t>
            </a:r>
            <a:r>
              <a:rPr lang="tr-TR" dirty="0" smtClean="0"/>
              <a:t>Yoksul insan için kendi işgücü en önemli kaynaktır. Gerçek geliri düşük olan yoksul ailelerde kadınlar ve çocukların işgücüne ihtiyaç duyulmaktadır.</a:t>
            </a:r>
          </a:p>
          <a:p>
            <a:pPr marL="355600" indent="-355600">
              <a:buNone/>
            </a:pPr>
            <a:r>
              <a:rPr lang="tr-TR" dirty="0" smtClean="0">
                <a:solidFill>
                  <a:srgbClr val="CC0066"/>
                </a:solidFill>
              </a:rPr>
              <a:t>2.	</a:t>
            </a:r>
            <a:r>
              <a:rPr lang="tr-TR" dirty="0" smtClean="0"/>
              <a:t>Genellikle eğitimsiz ya da eğitim düzeylerinin düşük olması, niteliksiz işgücü olarak kabul görmeleri yoksunluklarını pekiştirmektedir.</a:t>
            </a:r>
          </a:p>
          <a:p>
            <a:pPr marL="355600" indent="-355600">
              <a:buNone/>
            </a:pPr>
            <a:r>
              <a:rPr lang="tr-TR" dirty="0" smtClean="0">
                <a:solidFill>
                  <a:srgbClr val="CC0066"/>
                </a:solidFill>
              </a:rPr>
              <a:t>3.	</a:t>
            </a:r>
            <a:r>
              <a:rPr lang="tr-TR" dirty="0" smtClean="0"/>
              <a:t>Şiddetli yoksunluk koşullarına karşın bu bireyler  barınma da dâhil pek çok kamu hizmetinden yararlanamamaktadırlar.</a:t>
            </a:r>
          </a:p>
          <a:p>
            <a:endParaRPr lang="tr-TR" dirty="0"/>
          </a:p>
        </p:txBody>
      </p:sp>
    </p:spTree>
    <p:extLst>
      <p:ext uri="{BB962C8B-B14F-4D97-AF65-F5344CB8AC3E}">
        <p14:creationId xmlns:p14="http://schemas.microsoft.com/office/powerpoint/2010/main" val="3301228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476594"/>
            <a:ext cx="7886700" cy="4089703"/>
          </a:xfrm>
        </p:spPr>
        <p:txBody>
          <a:bodyPr/>
          <a:lstStyle/>
          <a:p>
            <a:r>
              <a:rPr lang="tr-TR" dirty="0" smtClean="0"/>
              <a:t>Yaşlılar, özürlüler, kadınlar ve çocuklar gibi toplumun özel gruplarının sorunları daha da derinleşmektedir.</a:t>
            </a:r>
          </a:p>
          <a:p>
            <a:r>
              <a:rPr lang="tr-TR" dirty="0" smtClean="0"/>
              <a:t>Yoksulluk insanların bedensel ve zihinsel gelişimlerini olduğu kadar </a:t>
            </a:r>
            <a:r>
              <a:rPr lang="tr-TR" dirty="0" err="1" smtClean="0"/>
              <a:t>psiko</a:t>
            </a:r>
            <a:r>
              <a:rPr lang="tr-TR" dirty="0" smtClean="0"/>
              <a:t>-sosyal durumlarını da olumsuz yönde etkilemektedir. Bu noktada yoksulluk, onur duygusuna dayalı öz saygı, kendine güven gibi temel ihtiyaçlardan yoksunluğun yaşandığı bir süreci de içermektedir.</a:t>
            </a:r>
            <a:endParaRPr lang="tr-TR" dirty="0"/>
          </a:p>
        </p:txBody>
      </p:sp>
    </p:spTree>
    <p:extLst>
      <p:ext uri="{BB962C8B-B14F-4D97-AF65-F5344CB8AC3E}">
        <p14:creationId xmlns:p14="http://schemas.microsoft.com/office/powerpoint/2010/main" val="8779081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754602"/>
            <a:ext cx="7886700" cy="5530787"/>
          </a:xfrm>
        </p:spPr>
        <p:txBody>
          <a:bodyPr>
            <a:normAutofit fontScale="92500"/>
          </a:bodyPr>
          <a:lstStyle/>
          <a:p>
            <a:pPr marL="0" indent="0">
              <a:buNone/>
            </a:pPr>
            <a:r>
              <a:rPr lang="tr-TR" dirty="0" smtClean="0"/>
              <a:t>Bu bağlamda, toplumbilimcilerin yoksulların kendilerini algılama biçimlerine ilişkin ortaya koydukları aşağıdaki tanımlar, </a:t>
            </a:r>
            <a:r>
              <a:rPr lang="tr-TR" dirty="0" err="1" smtClean="0"/>
              <a:t>psiko</a:t>
            </a:r>
            <a:r>
              <a:rPr lang="tr-TR" dirty="0" smtClean="0"/>
              <a:t>-sosyal yoksunlukların boyutlarının anlaşılmasına katkı sağlamaktadır:</a:t>
            </a:r>
          </a:p>
          <a:p>
            <a:pPr marL="355600" indent="-355600">
              <a:buNone/>
            </a:pPr>
            <a:r>
              <a:rPr lang="tr-TR" dirty="0" smtClean="0">
                <a:solidFill>
                  <a:srgbClr val="CC0066"/>
                </a:solidFill>
              </a:rPr>
              <a:t>1.	Yoksulluğu hissetme: </a:t>
            </a:r>
            <a:r>
              <a:rPr lang="tr-TR" dirty="0" smtClean="0"/>
              <a:t>Yoksullar gelir açısından toplumun gerisinde kaldıklarından, kendilerinin ekonomik açıdan yoksun bırakıldıklarını düşünmektedirler.</a:t>
            </a:r>
          </a:p>
          <a:p>
            <a:pPr marL="355600" indent="-355600">
              <a:buNone/>
            </a:pPr>
            <a:r>
              <a:rPr lang="tr-TR" dirty="0" smtClean="0">
                <a:solidFill>
                  <a:srgbClr val="CC0066"/>
                </a:solidFill>
              </a:rPr>
              <a:t>2.	Yaşamı kontrol edememe: </a:t>
            </a:r>
            <a:r>
              <a:rPr lang="tr-TR" dirty="0" smtClean="0"/>
              <a:t>Yoksullar yaşamlarını çoğunlukla diğer bireylerin ya da şanslarının etkilendiğini varsaymaktadırlar. Yoksul bir ailede doğmak çocuklar için eğitim görmek yerine erken yaşta çalışmaya başlamak anlamına gelmektedir.</a:t>
            </a:r>
            <a:endParaRPr lang="tr-TR" dirty="0"/>
          </a:p>
        </p:txBody>
      </p:sp>
    </p:spTree>
    <p:extLst>
      <p:ext uri="{BB962C8B-B14F-4D97-AF65-F5344CB8AC3E}">
        <p14:creationId xmlns:p14="http://schemas.microsoft.com/office/powerpoint/2010/main" val="26977291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245776"/>
            <a:ext cx="7886700" cy="4647101"/>
          </a:xfrm>
        </p:spPr>
        <p:txBody>
          <a:bodyPr>
            <a:normAutofit/>
          </a:bodyPr>
          <a:lstStyle/>
          <a:p>
            <a:pPr marL="355600" indent="-355600">
              <a:buNone/>
            </a:pPr>
            <a:r>
              <a:rPr lang="tr-TR" sz="2600" dirty="0" smtClean="0">
                <a:solidFill>
                  <a:srgbClr val="CC0066"/>
                </a:solidFill>
              </a:rPr>
              <a:t>3.	Güçsüzlük: </a:t>
            </a:r>
            <a:r>
              <a:rPr lang="tr-TR" sz="2600" dirty="0" smtClean="0"/>
              <a:t>Yaşamları genellikle şansa ve diğer insanların kurallarına bağlı olduğu için yoksullar özellikle yaşlandıklarında kendilerini oldukça yetersiz ve güçsüz hissedebilirler.</a:t>
            </a:r>
          </a:p>
          <a:p>
            <a:pPr marL="355600" indent="-355600">
              <a:buNone/>
            </a:pPr>
            <a:r>
              <a:rPr lang="tr-TR" sz="2600" dirty="0" smtClean="0">
                <a:solidFill>
                  <a:srgbClr val="CC0066"/>
                </a:solidFill>
              </a:rPr>
              <a:t>4.	Dışlanma: </a:t>
            </a:r>
            <a:r>
              <a:rPr lang="tr-TR" sz="2600" dirty="0" smtClean="0"/>
              <a:t>Kendilerini toplumdan dışlanmış ve reddedilmiş olarak düşünmektedirler.</a:t>
            </a:r>
          </a:p>
          <a:p>
            <a:pPr marL="0" indent="0">
              <a:buNone/>
            </a:pPr>
            <a:r>
              <a:rPr lang="tr-TR" sz="2600" dirty="0" smtClean="0"/>
              <a:t>Bu algılar genel olarak ele alındığında ise karşılıklı bir “sosyal dışlanma” ya </a:t>
            </a:r>
            <a:br>
              <a:rPr lang="tr-TR" sz="2600" dirty="0" smtClean="0"/>
            </a:br>
            <a:r>
              <a:rPr lang="tr-TR" sz="2600" dirty="0" smtClean="0"/>
              <a:t>işaret etmektedir. </a:t>
            </a:r>
            <a:endParaRPr lang="tr-TR" sz="2600" dirty="0"/>
          </a:p>
        </p:txBody>
      </p:sp>
      <p:pic>
        <p:nvPicPr>
          <p:cNvPr id="7" name="Resim 6"/>
          <p:cNvPicPr>
            <a:picLocks noChangeAspect="1"/>
          </p:cNvPicPr>
          <p:nvPr/>
        </p:nvPicPr>
        <p:blipFill rotWithShape="1">
          <a:blip r:embed="rId2" cstate="print">
            <a:extLst>
              <a:ext uri="{28A0092B-C50C-407E-A947-70E740481C1C}">
                <a14:useLocalDpi xmlns:a14="http://schemas.microsoft.com/office/drawing/2010/main" val="0"/>
              </a:ext>
            </a:extLst>
          </a:blip>
          <a:srcRect l="15359" t="14475" b="23615"/>
          <a:stretch/>
        </p:blipFill>
        <p:spPr>
          <a:xfrm>
            <a:off x="3968321" y="4358936"/>
            <a:ext cx="4136992" cy="2068497"/>
          </a:xfrm>
          <a:prstGeom prst="ellipse">
            <a:avLst/>
          </a:prstGeom>
          <a:ln>
            <a:noFill/>
          </a:ln>
          <a:effectLst>
            <a:softEdge rad="112500"/>
          </a:effectLst>
        </p:spPr>
      </p:pic>
    </p:spTree>
    <p:extLst>
      <p:ext uri="{BB962C8B-B14F-4D97-AF65-F5344CB8AC3E}">
        <p14:creationId xmlns:p14="http://schemas.microsoft.com/office/powerpoint/2010/main" val="6683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normAutofit/>
          </a:bodyPr>
          <a:lstStyle/>
          <a:p>
            <a:r>
              <a:rPr lang="tr-TR" sz="3600" i="1" dirty="0"/>
              <a:t>Yoksulluk ve </a:t>
            </a:r>
            <a:r>
              <a:rPr lang="tr-TR" sz="3600" i="1" dirty="0" smtClean="0"/>
              <a:t>Çocuk Ölümleri</a:t>
            </a:r>
            <a:endParaRPr lang="en-US" sz="3600" i="1" dirty="0"/>
          </a:p>
        </p:txBody>
      </p:sp>
      <p:sp>
        <p:nvSpPr>
          <p:cNvPr id="3" name="2 İçerik Yer Tutucusu"/>
          <p:cNvSpPr>
            <a:spLocks noGrp="1"/>
          </p:cNvSpPr>
          <p:nvPr>
            <p:ph idx="1"/>
          </p:nvPr>
        </p:nvSpPr>
        <p:spPr>
          <a:xfrm>
            <a:off x="628650" y="1423329"/>
            <a:ext cx="7886700" cy="4941959"/>
          </a:xfrm>
        </p:spPr>
        <p:txBody>
          <a:bodyPr>
            <a:normAutofit fontScale="92500"/>
          </a:bodyPr>
          <a:lstStyle/>
          <a:p>
            <a:r>
              <a:rPr lang="tr-TR" dirty="0" smtClean="0"/>
              <a:t>Yoksulluğun en önemli sonucu bebek ve çocuk ölümlerini arttırmasıdır. </a:t>
            </a:r>
          </a:p>
          <a:p>
            <a:r>
              <a:rPr lang="tr-TR" dirty="0" smtClean="0"/>
              <a:t>Bebek ölümleri, insani gelişimi ve sosyal farklılıkları yansıtan anahtar parametre olarak kabul edilmekte ve yoksulluğun bebek ölüm hızında dört kata varan farklılıklar oluşturduğu bilinmektedir. </a:t>
            </a:r>
          </a:p>
          <a:p>
            <a:r>
              <a:rPr lang="tr-TR" dirty="0" smtClean="0"/>
              <a:t>Yoksulluğun bebek ve çocuk ölümleri üzerinde etkisi yetersiz beslenme, enfeksiyon hastalıklarının yaygınlığı, temiz içme suyu ve kişisel hijyen sorunu, kalabalık aile yaşamı ve sigara içimi gibi olumsuz ev içi fiziksel ortam gibi faktörlere bağlıdır.</a:t>
            </a:r>
            <a:endParaRPr lang="tr-TR" dirty="0"/>
          </a:p>
        </p:txBody>
      </p:sp>
    </p:spTree>
    <p:extLst>
      <p:ext uri="{BB962C8B-B14F-4D97-AF65-F5344CB8AC3E}">
        <p14:creationId xmlns:p14="http://schemas.microsoft.com/office/powerpoint/2010/main" val="21978102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557263"/>
            <a:ext cx="7886700" cy="3743474"/>
          </a:xfrm>
        </p:spPr>
        <p:txBody>
          <a:bodyPr/>
          <a:lstStyle/>
          <a:p>
            <a:r>
              <a:rPr lang="tr-TR" dirty="0" smtClean="0"/>
              <a:t>Yoksulluğun çocuk ölümlerini arttırmasının bir diğer nedeni de çocukların ev dışında ve güvenli olmayan ortamlarda geçen zamanlarının fazla olması nedeniyle “kazalara” bağlı ölümlerin yüksek olmasıdır. </a:t>
            </a:r>
          </a:p>
          <a:p>
            <a:r>
              <a:rPr lang="tr-TR" dirty="0" smtClean="0"/>
              <a:t>Benzer şekilde yoksulların evlerinin küçük ve “düzensiz” olması nedeniyle ilaç zehirlenmeleri  daha sık görülmektedir.</a:t>
            </a:r>
            <a:endParaRPr lang="tr-TR" dirty="0"/>
          </a:p>
        </p:txBody>
      </p:sp>
    </p:spTree>
    <p:extLst>
      <p:ext uri="{BB962C8B-B14F-4D97-AF65-F5344CB8AC3E}">
        <p14:creationId xmlns:p14="http://schemas.microsoft.com/office/powerpoint/2010/main" val="116613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ÇÖZÜM VE ÖNERİLER</a:t>
            </a:r>
            <a:endParaRPr lang="tr-TR" dirty="0"/>
          </a:p>
        </p:txBody>
      </p:sp>
      <p:sp>
        <p:nvSpPr>
          <p:cNvPr id="3" name="2 İçerik Yer Tutucusu"/>
          <p:cNvSpPr>
            <a:spLocks noGrp="1"/>
          </p:cNvSpPr>
          <p:nvPr>
            <p:ph idx="1"/>
          </p:nvPr>
        </p:nvSpPr>
        <p:spPr>
          <a:xfrm>
            <a:off x="628650" y="1529863"/>
            <a:ext cx="7886700" cy="2997750"/>
          </a:xfrm>
        </p:spPr>
        <p:txBody>
          <a:bodyPr/>
          <a:lstStyle/>
          <a:p>
            <a:r>
              <a:rPr lang="tr-TR" dirty="0" smtClean="0"/>
              <a:t>Okul çağındaki tüm çocukların temel eğitimden yararlanması için eğitim arzı (fiziki altyapı, öğretmen sayısı, vb.) artırılmalıdır.</a:t>
            </a:r>
          </a:p>
          <a:p>
            <a:r>
              <a:rPr lang="tr-TR" dirty="0" smtClean="0"/>
              <a:t>Eğitimin kalitesi artırılmalıdır.</a:t>
            </a:r>
          </a:p>
          <a:p>
            <a:r>
              <a:rPr lang="tr-TR" dirty="0" smtClean="0"/>
              <a:t>Eğitime yönelik talep </a:t>
            </a:r>
            <a:br>
              <a:rPr lang="tr-TR" dirty="0" smtClean="0"/>
            </a:br>
            <a:r>
              <a:rPr lang="tr-TR" dirty="0" smtClean="0"/>
              <a:t>artırılmalıdır.</a:t>
            </a:r>
          </a:p>
          <a:p>
            <a:endParaRPr lang="tr-TR" dirty="0"/>
          </a:p>
        </p:txBody>
      </p:sp>
      <p:pic>
        <p:nvPicPr>
          <p:cNvPr id="29698" name="Picture 2" descr="eğitim sorunları ile ilgili görsel sonucu"/>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887622" y="3293616"/>
            <a:ext cx="3886238" cy="30247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99252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İŞSİZLİK VE SAĞLIK </a:t>
            </a:r>
            <a:endParaRPr lang="tr-TR" dirty="0"/>
          </a:p>
        </p:txBody>
      </p:sp>
      <p:sp>
        <p:nvSpPr>
          <p:cNvPr id="3" name="2 İçerik Yer Tutucusu"/>
          <p:cNvSpPr>
            <a:spLocks noGrp="1"/>
          </p:cNvSpPr>
          <p:nvPr>
            <p:ph idx="1"/>
          </p:nvPr>
        </p:nvSpPr>
        <p:spPr>
          <a:xfrm>
            <a:off x="628649" y="1529861"/>
            <a:ext cx="8169121" cy="4950837"/>
          </a:xfrm>
        </p:spPr>
        <p:txBody>
          <a:bodyPr>
            <a:normAutofit fontScale="92500"/>
          </a:bodyPr>
          <a:lstStyle/>
          <a:p>
            <a:r>
              <a:rPr lang="tr-TR" dirty="0" smtClean="0"/>
              <a:t>İşsizlik veya işten çıkarılma, en önemli toplumsal sorunlardan biridir. Ancak bu durum gerek işveren açısından, gerekse çalışan açısından genellikle ekonomik yönden ele alınır ve ekonomik sonuçları incelenir. </a:t>
            </a:r>
          </a:p>
          <a:p>
            <a:r>
              <a:rPr lang="tr-TR" dirty="0" smtClean="0"/>
              <a:t>İşsizliğin kişisel sağlık ile ilişkisi de aslında birçok araştırmaya konu olmasına rağmen, aralarında bir neden-sonuç ilişkisi kurmak her zaman mümkün olamamaktadır. </a:t>
            </a:r>
          </a:p>
          <a:p>
            <a:r>
              <a:rPr lang="tr-TR" dirty="0" smtClean="0"/>
              <a:t>Zira işten çıkarılma, kişinin sağlığını olumsuz etkileyebileceği gibi, hasta kişilerin işten çıkarılmaları veya işsiz kalmaları da daha yüksek bir olasılıktır.</a:t>
            </a:r>
            <a:endParaRPr lang="tr-TR" dirty="0"/>
          </a:p>
        </p:txBody>
      </p:sp>
    </p:spTree>
    <p:extLst>
      <p:ext uri="{BB962C8B-B14F-4D97-AF65-F5344CB8AC3E}">
        <p14:creationId xmlns:p14="http://schemas.microsoft.com/office/powerpoint/2010/main" val="8126983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798990"/>
            <a:ext cx="7886700" cy="5388746"/>
          </a:xfrm>
        </p:spPr>
        <p:txBody>
          <a:bodyPr>
            <a:normAutofit fontScale="92500" lnSpcReduction="10000"/>
          </a:bodyPr>
          <a:lstStyle/>
          <a:p>
            <a:r>
              <a:rPr lang="tr-TR" dirty="0" smtClean="0"/>
              <a:t>İşsizlik, birkaç mekanizma yoluyla sağlığı etkiler. </a:t>
            </a:r>
          </a:p>
          <a:p>
            <a:r>
              <a:rPr lang="tr-TR" dirty="0" smtClean="0"/>
              <a:t>Bunların başında maddi kazançların kaybedilmesi gelir. </a:t>
            </a:r>
          </a:p>
          <a:p>
            <a:r>
              <a:rPr lang="tr-TR" dirty="0" smtClean="0"/>
              <a:t>Ayrıca kişisel statünün, iş ilişkilerinin ve zaman yapısının kaybı da bu süreci etkiler. </a:t>
            </a:r>
          </a:p>
          <a:p>
            <a:r>
              <a:rPr lang="tr-TR" dirty="0" smtClean="0"/>
              <a:t>Bunların sonucu olarak istenmeyen olaylar daha fazla meydana gelebileceği gibi, stresle başa çıkma yöntemleri de işe yaramamaya veya yetersiz kalmaya başlar. </a:t>
            </a:r>
          </a:p>
          <a:p>
            <a:r>
              <a:rPr lang="tr-TR" dirty="0" smtClean="0"/>
              <a:t>Hatta başa çıkma yöntemleri bazen zararlı da olabilir. </a:t>
            </a:r>
          </a:p>
          <a:p>
            <a:r>
              <a:rPr lang="tr-TR" dirty="0" smtClean="0"/>
              <a:t>Böyle zararlı davranışlar arasında, sigara ve içki tüketiminde artış ve en tehlikelisi, intihar olgularında artış görülebilir.</a:t>
            </a:r>
            <a:endParaRPr lang="tr-TR" dirty="0"/>
          </a:p>
        </p:txBody>
      </p:sp>
    </p:spTree>
    <p:extLst>
      <p:ext uri="{BB962C8B-B14F-4D97-AF65-F5344CB8AC3E}">
        <p14:creationId xmlns:p14="http://schemas.microsoft.com/office/powerpoint/2010/main" val="15407279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003179"/>
            <a:ext cx="8311164" cy="5149048"/>
          </a:xfrm>
        </p:spPr>
        <p:txBody>
          <a:bodyPr>
            <a:normAutofit/>
          </a:bodyPr>
          <a:lstStyle/>
          <a:p>
            <a:r>
              <a:rPr lang="tr-TR" sz="2500" dirty="0" smtClean="0"/>
              <a:t>Kendi isteği dışında işten çıkarılan kişiler üzerinde yapılan çeşitli araştırmalarda hastaneye yatış oranları incelenmiştir. </a:t>
            </a:r>
          </a:p>
          <a:p>
            <a:r>
              <a:rPr lang="tr-TR" sz="2500" dirty="0" smtClean="0"/>
              <a:t>Bu kapsamda en sık incelenen hastalıkların başında kalp-damar hastalıkları ve inmeler gelmektedir. </a:t>
            </a:r>
          </a:p>
          <a:p>
            <a:r>
              <a:rPr lang="tr-TR" sz="2500" dirty="0" smtClean="0"/>
              <a:t>İşten çıkarılan yaşlı kişiler arasında, işten çıkarıldıktan sonra </a:t>
            </a:r>
            <a:r>
              <a:rPr lang="tr-TR" sz="2500" dirty="0" err="1" smtClean="0"/>
              <a:t>myokard</a:t>
            </a:r>
            <a:r>
              <a:rPr lang="tr-TR" sz="2500" dirty="0" smtClean="0"/>
              <a:t> </a:t>
            </a:r>
            <a:r>
              <a:rPr lang="tr-TR" sz="2500" dirty="0" err="1" smtClean="0"/>
              <a:t>infarktüsü</a:t>
            </a:r>
            <a:r>
              <a:rPr lang="tr-TR" sz="2500" dirty="0" smtClean="0"/>
              <a:t> ve inme oranlarında 2 kata varan artışlar bildirilmiştir. </a:t>
            </a:r>
          </a:p>
          <a:p>
            <a:r>
              <a:rPr lang="tr-TR" sz="2500" dirty="0" smtClean="0"/>
              <a:t>Örneğin, Danimarka’da kapatılan bir tersanenin işçileri arasında </a:t>
            </a:r>
            <a:r>
              <a:rPr lang="tr-TR" sz="2500" dirty="0" err="1" smtClean="0"/>
              <a:t>myokard</a:t>
            </a:r>
            <a:r>
              <a:rPr lang="tr-TR" sz="2500" dirty="0" smtClean="0"/>
              <a:t> </a:t>
            </a:r>
            <a:r>
              <a:rPr lang="tr-TR" sz="2500" dirty="0" err="1" smtClean="0"/>
              <a:t>infarktüsü</a:t>
            </a:r>
            <a:r>
              <a:rPr lang="tr-TR" sz="2500" dirty="0" smtClean="0"/>
              <a:t> nedeniyle hastaneye yatırılanların iki kattan fazla bir artış gösterdiği saptanmıştır. Ancak bu bulguların aksini gösteren çalışmaların da bulunması, bu konuda karar vermeyi güçleştirmektedir.</a:t>
            </a:r>
            <a:endParaRPr lang="tr-TR" sz="2500" dirty="0"/>
          </a:p>
        </p:txBody>
      </p:sp>
    </p:spTree>
    <p:extLst>
      <p:ext uri="{BB962C8B-B14F-4D97-AF65-F5344CB8AC3E}">
        <p14:creationId xmlns:p14="http://schemas.microsoft.com/office/powerpoint/2010/main" val="27936664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Unvan 4"/>
          <p:cNvSpPr>
            <a:spLocks noGrp="1"/>
          </p:cNvSpPr>
          <p:nvPr>
            <p:ph type="ctrTitle"/>
          </p:nvPr>
        </p:nvSpPr>
        <p:spPr>
          <a:xfrm>
            <a:off x="685800" y="3799642"/>
            <a:ext cx="7772400" cy="997582"/>
          </a:xfrm>
        </p:spPr>
        <p:txBody>
          <a:bodyPr>
            <a:normAutofit fontScale="90000"/>
          </a:bodyPr>
          <a:lstStyle/>
          <a:p>
            <a:r>
              <a:rPr lang="tr-TR" sz="4800" dirty="0"/>
              <a:t>YOKSULLUK, İŞSİZLİK, BOŞANMA GİBİ SOSYAL OLGULAR İLE </a:t>
            </a:r>
            <a:r>
              <a:rPr lang="tr-TR" sz="4800" dirty="0" smtClean="0"/>
              <a:t/>
            </a:r>
            <a:br>
              <a:rPr lang="tr-TR" sz="4800" dirty="0" smtClean="0"/>
            </a:br>
            <a:r>
              <a:rPr lang="tr-TR" sz="4800" dirty="0" smtClean="0"/>
              <a:t>SAĞLIK - HASTALIK</a:t>
            </a:r>
            <a:endParaRPr lang="en-US" sz="4800" dirty="0"/>
          </a:p>
        </p:txBody>
      </p:sp>
      <p:sp>
        <p:nvSpPr>
          <p:cNvPr id="6" name="Alt Başlık 5"/>
          <p:cNvSpPr>
            <a:spLocks noGrp="1"/>
          </p:cNvSpPr>
          <p:nvPr>
            <p:ph type="subTitle" idx="1"/>
          </p:nvPr>
        </p:nvSpPr>
        <p:spPr>
          <a:xfrm>
            <a:off x="1143000" y="5306549"/>
            <a:ext cx="6858000" cy="579345"/>
          </a:xfrm>
        </p:spPr>
        <p:txBody>
          <a:bodyPr>
            <a:normAutofit/>
          </a:bodyPr>
          <a:lstStyle/>
          <a:p>
            <a:r>
              <a:rPr lang="tr-TR" altLang="tr-TR" sz="2800" dirty="0" err="1"/>
              <a:t>Psk</a:t>
            </a:r>
            <a:r>
              <a:rPr lang="tr-TR" altLang="tr-TR" sz="2800" dirty="0"/>
              <a:t>. Dr. </a:t>
            </a:r>
            <a:r>
              <a:rPr lang="tr-TR" altLang="tr-TR" sz="2800" dirty="0" err="1"/>
              <a:t>Sabâ</a:t>
            </a:r>
            <a:r>
              <a:rPr lang="tr-TR" altLang="tr-TR" sz="2800" dirty="0"/>
              <a:t> Yalçın</a:t>
            </a:r>
            <a:endParaRPr lang="en-US" sz="2800" dirty="0"/>
          </a:p>
        </p:txBody>
      </p:sp>
      <p:sp>
        <p:nvSpPr>
          <p:cNvPr id="7" name="Dikdörtgen 6"/>
          <p:cNvSpPr/>
          <p:nvPr/>
        </p:nvSpPr>
        <p:spPr>
          <a:xfrm>
            <a:off x="0" y="6523892"/>
            <a:ext cx="9144000" cy="334108"/>
          </a:xfrm>
          <a:prstGeom prst="rect">
            <a:avLst/>
          </a:prstGeom>
          <a:gradFill flip="none" rotWithShape="1">
            <a:gsLst>
              <a:gs pos="0">
                <a:schemeClr val="bg1">
                  <a:alpha val="0"/>
                </a:schemeClr>
              </a:gs>
              <a:gs pos="74000">
                <a:srgbClr val="EBE1E1"/>
              </a:gs>
              <a:gs pos="100000">
                <a:srgbClr val="9B6969"/>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Slayt Numarası Yer Tutucusu 1"/>
          <p:cNvSpPr>
            <a:spLocks noGrp="1"/>
          </p:cNvSpPr>
          <p:nvPr>
            <p:ph type="sldNum" sz="quarter" idx="12"/>
          </p:nvPr>
        </p:nvSpPr>
        <p:spPr/>
        <p:txBody>
          <a:bodyPr/>
          <a:lstStyle/>
          <a:p>
            <a:fld id="{4ACA2201-F616-4C35-9250-59F451F8F0F6}" type="slidenum">
              <a:rPr lang="en-US" smtClean="0"/>
              <a:pPr/>
              <a:t>2</a:t>
            </a:fld>
            <a:endParaRPr lang="en-US"/>
          </a:p>
        </p:txBody>
      </p:sp>
      <p:pic>
        <p:nvPicPr>
          <p:cNvPr id="10" name="Picture 2" descr="C:\Users\Foxconn\Desktop\raw_tuik-acikladi-iste-turkiyede-bosanma-nedenleri_229164106.jpg"/>
          <p:cNvPicPr>
            <a:picLocks noChangeAspect="1" noChangeArrowheads="1"/>
          </p:cNvPicPr>
          <p:nvPr/>
        </p:nvPicPr>
        <p:blipFill>
          <a:blip r:embed="rId2" cstate="print"/>
          <a:srcRect/>
          <a:stretch>
            <a:fillRect/>
          </a:stretch>
        </p:blipFill>
        <p:spPr bwMode="auto">
          <a:xfrm>
            <a:off x="2314618" y="254128"/>
            <a:ext cx="4514763" cy="2497950"/>
          </a:xfrm>
          <a:prstGeom prst="rect">
            <a:avLst/>
          </a:prstGeom>
          <a:ln>
            <a:noFill/>
          </a:ln>
          <a:effectLst>
            <a:softEdge rad="112500"/>
          </a:effectLst>
        </p:spPr>
      </p:pic>
    </p:spTree>
    <p:extLst>
      <p:ext uri="{BB962C8B-B14F-4D97-AF65-F5344CB8AC3E}">
        <p14:creationId xmlns:p14="http://schemas.microsoft.com/office/powerpoint/2010/main" val="801251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49" y="763480"/>
            <a:ext cx="8115855" cy="5495277"/>
          </a:xfrm>
        </p:spPr>
        <p:txBody>
          <a:bodyPr>
            <a:normAutofit fontScale="92500"/>
          </a:bodyPr>
          <a:lstStyle/>
          <a:p>
            <a:r>
              <a:rPr lang="tr-TR" sz="2600" dirty="0" smtClean="0"/>
              <a:t>İşten çıkarılan kişilerde intihar girişimleri veya kendine zarar verme eğilimleri, diğer kişilere göre 2 kat daha fazladır. </a:t>
            </a:r>
          </a:p>
          <a:p>
            <a:r>
              <a:rPr lang="tr-TR" sz="2600" dirty="0" smtClean="0"/>
              <a:t>İntihar girişimleri, erkeklerde kadınlara kıyasla 2 kat daha fazladır. </a:t>
            </a:r>
          </a:p>
          <a:p>
            <a:r>
              <a:rPr lang="tr-TR" sz="2600" dirty="0" smtClean="0"/>
              <a:t>Benzer şekilde, alkol kullanımı ve buna bağlı </a:t>
            </a:r>
            <a:r>
              <a:rPr lang="tr-TR" sz="2600" dirty="0" err="1" smtClean="0"/>
              <a:t>mortalite</a:t>
            </a:r>
            <a:r>
              <a:rPr lang="tr-TR" sz="2600" dirty="0" smtClean="0"/>
              <a:t> de artmaktadır. </a:t>
            </a:r>
          </a:p>
          <a:p>
            <a:r>
              <a:rPr lang="tr-TR" sz="2600" dirty="0" smtClean="0"/>
              <a:t>Trafik kazalarında gözlenen artışın da alkol kullanımı ile ilgili olduğu gösterilmiştir. </a:t>
            </a:r>
          </a:p>
          <a:p>
            <a:r>
              <a:rPr lang="tr-TR" sz="2600" dirty="0" smtClean="0"/>
              <a:t>Ancak yapılan kilometre başına gözlenen ölümler artarken, işsizlerin daha az araba kullanmalarından dolayı, toplam ölüm sayısında anlamlı bir artış görülmemektedir. </a:t>
            </a:r>
          </a:p>
          <a:p>
            <a:r>
              <a:rPr lang="tr-TR" sz="2600" dirty="0" smtClean="0"/>
              <a:t>Alkol kullanımına bağlı </a:t>
            </a:r>
            <a:r>
              <a:rPr lang="tr-TR" sz="2600" dirty="0" err="1" smtClean="0"/>
              <a:t>hospitalizasyonlar</a:t>
            </a:r>
            <a:r>
              <a:rPr lang="tr-TR" sz="2600" dirty="0" smtClean="0"/>
              <a:t> ve trafik kazaları, erkeklerde kadınlardan daha fazla görülmektedir.</a:t>
            </a:r>
            <a:endParaRPr lang="tr-TR" sz="2600" dirty="0"/>
          </a:p>
        </p:txBody>
      </p:sp>
    </p:spTree>
    <p:extLst>
      <p:ext uri="{BB962C8B-B14F-4D97-AF65-F5344CB8AC3E}">
        <p14:creationId xmlns:p14="http://schemas.microsoft.com/office/powerpoint/2010/main" val="3922610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068222"/>
            <a:ext cx="7886700" cy="4773284"/>
          </a:xfrm>
        </p:spPr>
        <p:txBody>
          <a:bodyPr>
            <a:normAutofit/>
          </a:bodyPr>
          <a:lstStyle/>
          <a:p>
            <a:r>
              <a:rPr lang="tr-TR" dirty="0" smtClean="0"/>
              <a:t>Eğitim düzeyi ile sağlık arasındaki ilişkiler de iyi bilinmektedir. </a:t>
            </a:r>
          </a:p>
          <a:p>
            <a:r>
              <a:rPr lang="tr-TR" dirty="0" smtClean="0"/>
              <a:t>Ancak işsizliğin, eğitim düzeyi yükseldikçe yol açtığı sağlık sorunları hakkında yeterli bilgi yoktur. </a:t>
            </a:r>
          </a:p>
          <a:p>
            <a:r>
              <a:rPr lang="tr-TR" dirty="0" smtClean="0"/>
              <a:t>Yine de, eğitim düzeyi yükseldikçe, kişilerin işsizlik gibi sorunlarla baş etme yöntemleri değişmektedir. </a:t>
            </a:r>
          </a:p>
          <a:p>
            <a:r>
              <a:rPr lang="tr-TR" dirty="0" smtClean="0"/>
              <a:t>Burada, eğitim düzeyi yüksek kişilerin, işleri kaybetseler bile, hızla bir başka iş bulabilmelerinin daha kolay olmasının rolü olduğu düşünülebilir. </a:t>
            </a:r>
            <a:endParaRPr lang="tr-TR" dirty="0"/>
          </a:p>
        </p:txBody>
      </p:sp>
    </p:spTree>
    <p:extLst>
      <p:ext uri="{BB962C8B-B14F-4D97-AF65-F5344CB8AC3E}">
        <p14:creationId xmlns:p14="http://schemas.microsoft.com/office/powerpoint/2010/main" val="33386951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801212"/>
            <a:ext cx="7886700" cy="5379867"/>
          </a:xfrm>
        </p:spPr>
        <p:txBody>
          <a:bodyPr>
            <a:normAutofit/>
          </a:bodyPr>
          <a:lstStyle/>
          <a:p>
            <a:r>
              <a:rPr lang="tr-TR" sz="2400" dirty="0" smtClean="0"/>
              <a:t>İşyerinin bazı özellikleri de işsizler üzerinde etkili olabilir. </a:t>
            </a:r>
          </a:p>
          <a:p>
            <a:r>
              <a:rPr lang="tr-TR" sz="2400" dirty="0" smtClean="0"/>
              <a:t>Kapanmak zorunda kalan ve bu nedenle işçilerini çıkartan işyerlerinin ve kuruluşların büyük bir kısmı, yeni kurulmuş işyerleridir. </a:t>
            </a:r>
          </a:p>
          <a:p>
            <a:r>
              <a:rPr lang="tr-TR" sz="2400" dirty="0" smtClean="0"/>
              <a:t>Böyle işyerlerinde çalışan işçilerin işe alınırken yeterli sağlık taramaları yapılmamış olabilir. </a:t>
            </a:r>
          </a:p>
          <a:p>
            <a:r>
              <a:rPr lang="tr-TR" sz="2400" dirty="0" smtClean="0"/>
              <a:t>Bu kişilerin bazı sağlık sorunları bulunabilir veya alkol tüketimi gibi riskli gruplar içinde bulunabilirler. </a:t>
            </a:r>
          </a:p>
          <a:p>
            <a:r>
              <a:rPr lang="tr-TR" sz="2400" dirty="0" smtClean="0"/>
              <a:t>Sektördeki bazı özellikler de bu durumu etkileyebilir. Her sektörde ücret politikası, iş güvenliği ve iş çevresi ile iş güvencesi farklı olduğundan, işsizlik durumunda ortaya çıkan sağlık sorunları da farklı olabilir. Bu nedenle net bir sonuca ulaşmak kolay olmayabilir. </a:t>
            </a:r>
            <a:endParaRPr lang="tr-TR" sz="2400" dirty="0"/>
          </a:p>
        </p:txBody>
      </p:sp>
    </p:spTree>
    <p:extLst>
      <p:ext uri="{BB962C8B-B14F-4D97-AF65-F5344CB8AC3E}">
        <p14:creationId xmlns:p14="http://schemas.microsoft.com/office/powerpoint/2010/main" val="12823005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727967"/>
            <a:ext cx="7886700" cy="5637321"/>
          </a:xfrm>
        </p:spPr>
        <p:txBody>
          <a:bodyPr>
            <a:normAutofit fontScale="92500" lnSpcReduction="10000"/>
          </a:bodyPr>
          <a:lstStyle/>
          <a:p>
            <a:r>
              <a:rPr lang="tr-TR" dirty="0" smtClean="0"/>
              <a:t>İşsizlik ile sağlığın bozulması arasında neden-sonuç ilişkisi olduğunu gösterecek kanıtlar henüz yeterli değildir. </a:t>
            </a:r>
          </a:p>
          <a:p>
            <a:r>
              <a:rPr lang="tr-TR" dirty="0" smtClean="0"/>
              <a:t>Batı ülkelerinde işsiz kalan erkek ve kadınlarda, aşırı alkol tüketimine bağlı psikolojik problemlerin arttığı gözlenmiştir. </a:t>
            </a:r>
          </a:p>
          <a:p>
            <a:r>
              <a:rPr lang="tr-TR" dirty="0" smtClean="0"/>
              <a:t>Kadınlarda, genel olarak depresyon ve </a:t>
            </a:r>
            <a:r>
              <a:rPr lang="tr-TR" dirty="0" err="1" smtClean="0"/>
              <a:t>anksiyete</a:t>
            </a:r>
            <a:r>
              <a:rPr lang="tr-TR" dirty="0" smtClean="0"/>
              <a:t> daha fazladır. Ancak bu durumlar çoğunlukla hastaneye yatış ile sonlanmaz. </a:t>
            </a:r>
          </a:p>
          <a:p>
            <a:r>
              <a:rPr lang="tr-TR" dirty="0" smtClean="0"/>
              <a:t>Evli olan erkeklerde, mali sorumlulukların daha fazla olmasından dolayı, işsizlik daha büyük bir stres kaynağı olurken kadınlar bu konuda daha şanslıdır. </a:t>
            </a:r>
          </a:p>
          <a:p>
            <a:r>
              <a:rPr lang="tr-TR" dirty="0" smtClean="0"/>
              <a:t>Ekonomik sorunlar, akıl sağlığı ile ilgili sorunların da nedeni olabilmektedir. </a:t>
            </a:r>
            <a:endParaRPr lang="tr-TR" dirty="0"/>
          </a:p>
        </p:txBody>
      </p:sp>
    </p:spTree>
    <p:extLst>
      <p:ext uri="{BB962C8B-B14F-4D97-AF65-F5344CB8AC3E}">
        <p14:creationId xmlns:p14="http://schemas.microsoft.com/office/powerpoint/2010/main" val="33987489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719094"/>
            <a:ext cx="7886700" cy="5521910"/>
          </a:xfrm>
        </p:spPr>
        <p:txBody>
          <a:bodyPr>
            <a:normAutofit/>
          </a:bodyPr>
          <a:lstStyle/>
          <a:p>
            <a:r>
              <a:rPr lang="tr-TR" sz="2600" dirty="0" smtClean="0"/>
              <a:t>Özellikle, ekonomik kriz dönemlerinde sıklıkla görülen ani işten çıkarma olaylarında, bir anda işini kaybeden kişilerde ciddi ruhsal sorunlar ortaya çıkabilmekte, bu sorunların yol açtığı davranış değişikliklerinin neden olduğu olaylar bazen medyaya da yansımaktadır. </a:t>
            </a:r>
          </a:p>
          <a:p>
            <a:r>
              <a:rPr lang="tr-TR" sz="2600" dirty="0" smtClean="0"/>
              <a:t>Aynı anda bir işyerinde veya toplumda birçok kişinin işsiz kalması paylaşma duygusu yarattığı için bazen kişiler üzerinde daha az etki bırakırken bazen de böyle bir etkiye neden olmamaktadır. </a:t>
            </a:r>
          </a:p>
          <a:p>
            <a:r>
              <a:rPr lang="tr-TR" sz="2600" dirty="0" smtClean="0"/>
              <a:t>Genel ekonomik kriz dönemlerinde, yeni iş bulmak daha zor olduğu için de, diğer zamanlara kıyasla, kişilerdeki stres ve sağlık sorunları daha belirgin hale gelmekte ve daha sık görülmektedir.</a:t>
            </a:r>
            <a:endParaRPr lang="tr-TR" sz="2600" dirty="0"/>
          </a:p>
        </p:txBody>
      </p:sp>
    </p:spTree>
    <p:extLst>
      <p:ext uri="{BB962C8B-B14F-4D97-AF65-F5344CB8AC3E}">
        <p14:creationId xmlns:p14="http://schemas.microsoft.com/office/powerpoint/2010/main" val="437606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334552"/>
            <a:ext cx="7886700" cy="4373788"/>
          </a:xfrm>
        </p:spPr>
        <p:txBody>
          <a:bodyPr>
            <a:normAutofit/>
          </a:bodyPr>
          <a:lstStyle/>
          <a:p>
            <a:r>
              <a:rPr lang="tr-TR" sz="2600" dirty="0" smtClean="0"/>
              <a:t>İşsizlik, tüm dünyada önemli bir </a:t>
            </a:r>
            <a:br>
              <a:rPr lang="tr-TR" sz="2600" dirty="0" smtClean="0"/>
            </a:br>
            <a:r>
              <a:rPr lang="tr-TR" sz="2600" dirty="0" smtClean="0"/>
              <a:t>sorundur ve kişilerin sağlığını </a:t>
            </a:r>
            <a:br>
              <a:rPr lang="tr-TR" sz="2600" dirty="0" smtClean="0"/>
            </a:br>
            <a:r>
              <a:rPr lang="tr-TR" sz="2600" dirty="0" smtClean="0"/>
              <a:t>hem doğrudan hem de dolaylı </a:t>
            </a:r>
            <a:br>
              <a:rPr lang="tr-TR" sz="2600" dirty="0" smtClean="0"/>
            </a:br>
            <a:r>
              <a:rPr lang="tr-TR" sz="2600" dirty="0" smtClean="0"/>
              <a:t>olarak etkilemektedir. </a:t>
            </a:r>
          </a:p>
          <a:p>
            <a:r>
              <a:rPr lang="tr-TR" sz="2600" dirty="0" smtClean="0"/>
              <a:t>Ekonominin küçüldüğü ve işsizliğin arttığı bir ortamda, kişilerin sağlık sorunları da artacağından, sigorta kurumlarının artan sağlık sorunlarıyla da başa çıkması gerekecektir. </a:t>
            </a:r>
          </a:p>
          <a:p>
            <a:r>
              <a:rPr lang="tr-TR" sz="2600" dirty="0" smtClean="0"/>
              <a:t>Böyle bir kısır döngü, tüm toplumun sağlığını olumsuz etkileyecek potansiyele sahiptir. </a:t>
            </a:r>
            <a:endParaRPr lang="tr-TR" sz="2600" dirty="0"/>
          </a:p>
        </p:txBody>
      </p:sp>
      <p:pic>
        <p:nvPicPr>
          <p:cNvPr id="30722" name="Picture 2" descr="işsizlik ile ilgili görsel sonucu"/>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97410" y="687672"/>
            <a:ext cx="3489136" cy="2250836"/>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65881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BOŞANMA VE SAĞLIK - HASTALIK</a:t>
            </a:r>
            <a:endParaRPr lang="tr-TR" dirty="0"/>
          </a:p>
        </p:txBody>
      </p:sp>
      <p:sp>
        <p:nvSpPr>
          <p:cNvPr id="3" name="2 İçerik Yer Tutucusu"/>
          <p:cNvSpPr>
            <a:spLocks noGrp="1"/>
          </p:cNvSpPr>
          <p:nvPr>
            <p:ph idx="1"/>
          </p:nvPr>
        </p:nvSpPr>
        <p:spPr>
          <a:xfrm>
            <a:off x="628650" y="1405573"/>
            <a:ext cx="8133610" cy="4915326"/>
          </a:xfrm>
        </p:spPr>
        <p:txBody>
          <a:bodyPr>
            <a:normAutofit/>
          </a:bodyPr>
          <a:lstStyle/>
          <a:p>
            <a:pPr>
              <a:lnSpc>
                <a:spcPct val="95000"/>
              </a:lnSpc>
              <a:spcBef>
                <a:spcPts val="600"/>
              </a:spcBef>
            </a:pPr>
            <a:r>
              <a:rPr lang="tr-TR" sz="2600" dirty="0" smtClean="0"/>
              <a:t>Evlilik ile sağlık ilişkisi de birçok araştırmanın konusu olmuştur. </a:t>
            </a:r>
          </a:p>
          <a:p>
            <a:pPr>
              <a:lnSpc>
                <a:spcPct val="95000"/>
              </a:lnSpc>
              <a:spcBef>
                <a:spcPts val="600"/>
              </a:spcBef>
            </a:pPr>
            <a:r>
              <a:rPr lang="tr-TR" sz="2600" dirty="0" smtClean="0"/>
              <a:t>Genellikle evliliğin sağlığa olumlu katkı yaptığı söylenir. </a:t>
            </a:r>
          </a:p>
          <a:p>
            <a:pPr>
              <a:lnSpc>
                <a:spcPct val="95000"/>
              </a:lnSpc>
              <a:spcBef>
                <a:spcPts val="600"/>
              </a:spcBef>
            </a:pPr>
            <a:r>
              <a:rPr lang="tr-TR" sz="2600" dirty="0" smtClean="0"/>
              <a:t>Eşler, zor durumlarda, hem duygusal hem de ekonomik olarak birbirlerine destek olabilirler. </a:t>
            </a:r>
          </a:p>
          <a:p>
            <a:pPr>
              <a:lnSpc>
                <a:spcPct val="95000"/>
              </a:lnSpc>
              <a:spcBef>
                <a:spcPts val="600"/>
              </a:spcBef>
            </a:pPr>
            <a:r>
              <a:rPr lang="tr-TR" sz="2600" dirty="0" smtClean="0"/>
              <a:t>Ancak kişiler arasındaki ilişkinin düzeyine bağlı olarak, işsizlik durumlarında evlilikte sorunlar da başlayabilir ve boşanmaya kadar varabilir. </a:t>
            </a:r>
          </a:p>
          <a:p>
            <a:pPr>
              <a:lnSpc>
                <a:spcPct val="95000"/>
              </a:lnSpc>
              <a:spcBef>
                <a:spcPts val="600"/>
              </a:spcBef>
            </a:pPr>
            <a:r>
              <a:rPr lang="tr-TR" sz="2600" dirty="0" smtClean="0"/>
              <a:t>Çocuğu uzun süre hastanede yatan ailelerde, eğer baba çocukla ilgilenmek için sık sık işinden izin almak zorunda kalıyorsa, bir süre sonra işini kaybetme tehlikesiyle baş başa kalabilir.</a:t>
            </a:r>
            <a:endParaRPr lang="tr-TR" sz="2600" dirty="0"/>
          </a:p>
        </p:txBody>
      </p:sp>
    </p:spTree>
    <p:extLst>
      <p:ext uri="{BB962C8B-B14F-4D97-AF65-F5344CB8AC3E}">
        <p14:creationId xmlns:p14="http://schemas.microsoft.com/office/powerpoint/2010/main" val="1128026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290163"/>
            <a:ext cx="7886700" cy="4356033"/>
          </a:xfrm>
        </p:spPr>
        <p:txBody>
          <a:bodyPr/>
          <a:lstStyle/>
          <a:p>
            <a:r>
              <a:rPr lang="tr-TR" dirty="0" smtClean="0"/>
              <a:t>Bu şekilde işini kaybeden erkeklerde, boşanmaların da arttığı dikkati çekmiştir. </a:t>
            </a:r>
          </a:p>
          <a:p>
            <a:r>
              <a:rPr lang="tr-TR" dirty="0" smtClean="0"/>
              <a:t>Ancak burada, çocuğun hastalık durumunun da önemli olabileceği ileri sürülmüştür. </a:t>
            </a:r>
          </a:p>
          <a:p>
            <a:r>
              <a:rPr lang="tr-TR" dirty="0" smtClean="0"/>
              <a:t>Alkole bağlı olaylar ve trafik kazaları söz konusu olduğunda, evli erkekler arasında iş kaybının yarattığı travma daha fazladır. </a:t>
            </a:r>
          </a:p>
          <a:p>
            <a:r>
              <a:rPr lang="tr-TR" dirty="0" smtClean="0"/>
              <a:t>Kadınlarda, evlilik koruyucu bir özellik göstermektedir.</a:t>
            </a:r>
            <a:endParaRPr lang="tr-TR" dirty="0"/>
          </a:p>
        </p:txBody>
      </p:sp>
    </p:spTree>
    <p:extLst>
      <p:ext uri="{BB962C8B-B14F-4D97-AF65-F5344CB8AC3E}">
        <p14:creationId xmlns:p14="http://schemas.microsoft.com/office/powerpoint/2010/main" val="19643249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BOŞANMA - SAĞLIK VE HASTALIK</a:t>
            </a:r>
            <a:endParaRPr lang="tr-TR" dirty="0"/>
          </a:p>
        </p:txBody>
      </p:sp>
      <p:sp>
        <p:nvSpPr>
          <p:cNvPr id="3" name="2 İçerik Yer Tutucusu"/>
          <p:cNvSpPr>
            <a:spLocks noGrp="1"/>
          </p:cNvSpPr>
          <p:nvPr>
            <p:ph idx="1"/>
          </p:nvPr>
        </p:nvSpPr>
        <p:spPr>
          <a:xfrm>
            <a:off x="628650" y="1778436"/>
            <a:ext cx="7886700" cy="3432755"/>
          </a:xfrm>
        </p:spPr>
        <p:txBody>
          <a:bodyPr/>
          <a:lstStyle/>
          <a:p>
            <a:pPr>
              <a:lnSpc>
                <a:spcPct val="110000"/>
              </a:lnSpc>
              <a:spcAft>
                <a:spcPts val="600"/>
              </a:spcAft>
            </a:pPr>
            <a:r>
              <a:rPr lang="tr-TR" dirty="0" smtClean="0"/>
              <a:t>Türkiye İstatistik kurumu verilerine göre yıllar geçtikçe boşanma oranları artmaktadır.</a:t>
            </a:r>
          </a:p>
          <a:p>
            <a:pPr>
              <a:lnSpc>
                <a:spcPct val="110000"/>
              </a:lnSpc>
              <a:spcAft>
                <a:spcPts val="600"/>
              </a:spcAft>
            </a:pPr>
            <a:r>
              <a:rPr lang="tr-TR" dirty="0" smtClean="0"/>
              <a:t>Bu konuda, 2004’ten 2013’e yüzde 38 bir artış olmuştur. </a:t>
            </a:r>
          </a:p>
          <a:p>
            <a:pPr>
              <a:lnSpc>
                <a:spcPct val="110000"/>
              </a:lnSpc>
              <a:spcAft>
                <a:spcPts val="600"/>
              </a:spcAft>
            </a:pPr>
            <a:r>
              <a:rPr lang="tr-TR" dirty="0" err="1" smtClean="0"/>
              <a:t>Sosyo</a:t>
            </a:r>
            <a:r>
              <a:rPr lang="tr-TR" dirty="0" smtClean="0"/>
              <a:t>-ekonomik seviyenin ve eğitim düzeyinin yükselmesi ile  boşanma oranları ilişkilidir. </a:t>
            </a:r>
            <a:endParaRPr lang="tr-TR" dirty="0"/>
          </a:p>
        </p:txBody>
      </p:sp>
    </p:spTree>
    <p:extLst>
      <p:ext uri="{BB962C8B-B14F-4D97-AF65-F5344CB8AC3E}">
        <p14:creationId xmlns:p14="http://schemas.microsoft.com/office/powerpoint/2010/main" val="31101665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614968"/>
            <a:ext cx="7886700" cy="3628064"/>
          </a:xfrm>
        </p:spPr>
        <p:txBody>
          <a:bodyPr vert="horz" lIns="91440" tIns="45720" rIns="91440" bIns="45720" rtlCol="0">
            <a:normAutofit/>
          </a:bodyPr>
          <a:lstStyle/>
          <a:p>
            <a:pPr>
              <a:lnSpc>
                <a:spcPct val="110000"/>
              </a:lnSpc>
              <a:spcAft>
                <a:spcPts val="600"/>
              </a:spcAft>
            </a:pPr>
            <a:r>
              <a:rPr lang="tr-TR" dirty="0"/>
              <a:t>Ekonomik, psikolojik ve sosyal birçok etken çiftlerin birbirlerine yakınlaşmalarına sebep olabildiği gibi, uzaklaşmalarındaki temel sebep de olabilmektedir. </a:t>
            </a:r>
          </a:p>
          <a:p>
            <a:pPr>
              <a:lnSpc>
                <a:spcPct val="110000"/>
              </a:lnSpc>
              <a:spcAft>
                <a:spcPts val="600"/>
              </a:spcAft>
            </a:pPr>
            <a:r>
              <a:rPr lang="tr-TR" dirty="0"/>
              <a:t>Evliliğin başlangıcında olumlu gelen bazı özellikler sonraları hayattan keyif almak için yeterli gelmemeye başlamaktadır.</a:t>
            </a:r>
          </a:p>
        </p:txBody>
      </p:sp>
    </p:spTree>
    <p:extLst>
      <p:ext uri="{BB962C8B-B14F-4D97-AF65-F5344CB8AC3E}">
        <p14:creationId xmlns:p14="http://schemas.microsoft.com/office/powerpoint/2010/main" val="2046584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mtClean="0"/>
              <a:t>YOKSULLUK VE SAĞLIK - HASTALIK</a:t>
            </a:r>
            <a:endParaRPr lang="tr-TR" dirty="0"/>
          </a:p>
        </p:txBody>
      </p:sp>
      <p:sp>
        <p:nvSpPr>
          <p:cNvPr id="3" name="2 İçerik Yer Tutucusu"/>
          <p:cNvSpPr>
            <a:spLocks noGrp="1"/>
          </p:cNvSpPr>
          <p:nvPr>
            <p:ph idx="1"/>
          </p:nvPr>
        </p:nvSpPr>
        <p:spPr>
          <a:xfrm>
            <a:off x="628649" y="1529862"/>
            <a:ext cx="8266776" cy="4675629"/>
          </a:xfrm>
        </p:spPr>
        <p:txBody>
          <a:bodyPr>
            <a:normAutofit/>
          </a:bodyPr>
          <a:lstStyle/>
          <a:p>
            <a:r>
              <a:rPr lang="tr-TR" dirty="0" smtClean="0"/>
              <a:t>Yoksulların herkesten daha fazla sağlık hizmetine ulaşma hakları vardır. Çünkü onlar diğer bireylere göre daha sağlıksız bir hayatta var olmaya çalışırlar. </a:t>
            </a:r>
          </a:p>
          <a:p>
            <a:r>
              <a:rPr lang="tr-TR" dirty="0" smtClean="0"/>
              <a:t>Ekonomik sorunlar nedeniyle dengeli beslenemeyen, sağlıklı konutta bir kişinin hastalanması olağandır.</a:t>
            </a:r>
          </a:p>
          <a:p>
            <a:r>
              <a:rPr lang="tr-TR" dirty="0" smtClean="0"/>
              <a:t>Benzer biçimde yoksulluktan etkilenen sağlık ölçütleri olarak tanımlanan düşük doğum ağırlığı, düşük rutin bağışıklama oranı, yetersiz emzirme oranı ve fiziksel-zihinsel engel görülme sıklığı kırsalda daha yüksektir. </a:t>
            </a:r>
            <a:endParaRPr lang="tr-TR" dirty="0"/>
          </a:p>
        </p:txBody>
      </p:sp>
    </p:spTree>
    <p:extLst>
      <p:ext uri="{BB962C8B-B14F-4D97-AF65-F5344CB8AC3E}">
        <p14:creationId xmlns:p14="http://schemas.microsoft.com/office/powerpoint/2010/main" val="30279532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538742"/>
            <a:ext cx="7886700" cy="3850004"/>
          </a:xfrm>
        </p:spPr>
        <p:txBody>
          <a:bodyPr/>
          <a:lstStyle/>
          <a:p>
            <a:r>
              <a:rPr lang="tr-TR" dirty="0" smtClean="0"/>
              <a:t>Çiftlerin olduğu gibi boşanmanın da </a:t>
            </a:r>
            <a:br>
              <a:rPr lang="tr-TR" dirty="0" smtClean="0"/>
            </a:br>
            <a:r>
              <a:rPr lang="tr-TR" dirty="0" smtClean="0"/>
              <a:t>psikolojisi vardır. </a:t>
            </a:r>
          </a:p>
          <a:p>
            <a:r>
              <a:rPr lang="tr-TR" dirty="0" smtClean="0"/>
              <a:t>Kadının duygusal, erkeğin fiziksel şiddet uygulaması, çiftlerin psikolojisini olumsuz anlamda etkilerken boşanmayı da hızlandırmaktadır. </a:t>
            </a:r>
          </a:p>
          <a:p>
            <a:r>
              <a:rPr lang="tr-TR" dirty="0" smtClean="0"/>
              <a:t>Ayrıca çiftler arasındaki kişilik çatışmaları boşanma da önemli bir faktördür. </a:t>
            </a:r>
            <a:endParaRPr lang="tr-TR" dirty="0"/>
          </a:p>
        </p:txBody>
      </p:sp>
      <p:pic>
        <p:nvPicPr>
          <p:cNvPr id="1026" name="Picture 2" descr="C:\Users\Foxconn\Desktop\images-620x400.jpg"/>
          <p:cNvPicPr>
            <a:picLocks noChangeAspect="1" noChangeArrowheads="1"/>
          </p:cNvPicPr>
          <p:nvPr/>
        </p:nvPicPr>
        <p:blipFill rotWithShape="1">
          <a:blip r:embed="rId2" cstate="print">
            <a:clrChange>
              <a:clrFrom>
                <a:srgbClr val="FFFFFF"/>
              </a:clrFrom>
              <a:clrTo>
                <a:srgbClr val="FFFFFF">
                  <a:alpha val="0"/>
                </a:srgbClr>
              </a:clrTo>
            </a:clrChange>
          </a:blip>
          <a:srcRect r="10415"/>
          <a:stretch/>
        </p:blipFill>
        <p:spPr bwMode="auto">
          <a:xfrm>
            <a:off x="5859027" y="337350"/>
            <a:ext cx="3054153" cy="2199523"/>
          </a:xfrm>
          <a:prstGeom prst="rect">
            <a:avLst/>
          </a:prstGeom>
          <a:ln>
            <a:noFill/>
          </a:ln>
          <a:effectLst/>
        </p:spPr>
      </p:pic>
    </p:spTree>
    <p:extLst>
      <p:ext uri="{BB962C8B-B14F-4D97-AF65-F5344CB8AC3E}">
        <p14:creationId xmlns:p14="http://schemas.microsoft.com/office/powerpoint/2010/main" val="29951061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352308"/>
            <a:ext cx="7886700" cy="4258379"/>
          </a:xfrm>
        </p:spPr>
        <p:txBody>
          <a:bodyPr/>
          <a:lstStyle/>
          <a:p>
            <a:r>
              <a:rPr lang="tr-TR" dirty="0" smtClean="0"/>
              <a:t>Kadınlar, hayatın onlar için hazırladıkları rollere daha çabuk uyum sağlarken bu durum erkeklerde zaman almaktadır. </a:t>
            </a:r>
          </a:p>
          <a:p>
            <a:r>
              <a:rPr lang="tr-TR" dirty="0" smtClean="0"/>
              <a:t>Kadın henüz anne olmadan annelik rolüne girebilirken erkek baba olduktan sonra bu role uyum sağlamaktadır. </a:t>
            </a:r>
          </a:p>
          <a:p>
            <a:r>
              <a:rPr lang="tr-TR" dirty="0" smtClean="0"/>
              <a:t>Bu süreçte doğal olarak azalan paylaşım, çiftlerin birbirini anlamalarını zorlaştırarak uyumu da yok etmektedir.</a:t>
            </a:r>
            <a:endParaRPr lang="tr-TR" dirty="0"/>
          </a:p>
        </p:txBody>
      </p:sp>
    </p:spTree>
    <p:extLst>
      <p:ext uri="{BB962C8B-B14F-4D97-AF65-F5344CB8AC3E}">
        <p14:creationId xmlns:p14="http://schemas.microsoft.com/office/powerpoint/2010/main" val="16490339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881792"/>
            <a:ext cx="7886700" cy="5217168"/>
          </a:xfrm>
        </p:spPr>
        <p:txBody>
          <a:bodyPr/>
          <a:lstStyle/>
          <a:p>
            <a:r>
              <a:rPr lang="tr-TR" dirty="0" smtClean="0"/>
              <a:t>Birçok çift boşanmayı düşünmelerine rağmen mutsuz evliliklerini sürdürmeyi tercih etmektedir. </a:t>
            </a:r>
          </a:p>
          <a:p>
            <a:r>
              <a:rPr lang="tr-TR" dirty="0" smtClean="0"/>
              <a:t>Bu durum çiftlerin psikolojisi için bir çöküş anlamına gelmektedir. </a:t>
            </a:r>
          </a:p>
          <a:p>
            <a:r>
              <a:rPr lang="tr-TR" dirty="0" smtClean="0"/>
              <a:t>Çiftler boşanma kararından önce ilişki terapisini denemelidir. </a:t>
            </a:r>
          </a:p>
          <a:p>
            <a:r>
              <a:rPr lang="tr-TR" dirty="0" smtClean="0"/>
              <a:t>İlişki terapisi; çiftler arasındaki </a:t>
            </a:r>
            <a:br>
              <a:rPr lang="tr-TR" dirty="0" smtClean="0"/>
            </a:br>
            <a:r>
              <a:rPr lang="tr-TR" dirty="0" smtClean="0"/>
              <a:t>ilişkinin sorunlu bir noktaya </a:t>
            </a:r>
            <a:br>
              <a:rPr lang="tr-TR" dirty="0" smtClean="0"/>
            </a:br>
            <a:r>
              <a:rPr lang="tr-TR" dirty="0" smtClean="0"/>
              <a:t>gelmesini engellemeye ve </a:t>
            </a:r>
            <a:br>
              <a:rPr lang="tr-TR" dirty="0" smtClean="0"/>
            </a:br>
            <a:r>
              <a:rPr lang="tr-TR" dirty="0" smtClean="0"/>
              <a:t>problemlerinin  çözülmesine </a:t>
            </a:r>
            <a:br>
              <a:rPr lang="tr-TR" dirty="0" smtClean="0"/>
            </a:br>
            <a:r>
              <a:rPr lang="tr-TR" dirty="0" smtClean="0"/>
              <a:t>yönelik psikoterapi şeklidir. </a:t>
            </a:r>
            <a:endParaRPr lang="tr-TR" dirty="0"/>
          </a:p>
        </p:txBody>
      </p:sp>
      <p:pic>
        <p:nvPicPr>
          <p:cNvPr id="2050" name="Picture 2" descr="C:\Users\Foxconn\Desktop\untitled.png"/>
          <p:cNvPicPr>
            <a:picLocks noChangeAspect="1" noChangeArrowheads="1"/>
          </p:cNvPicPr>
          <p:nvPr/>
        </p:nvPicPr>
        <p:blipFill>
          <a:blip r:embed="rId2" cstate="print"/>
          <a:srcRect/>
          <a:stretch>
            <a:fillRect/>
          </a:stretch>
        </p:blipFill>
        <p:spPr bwMode="auto">
          <a:xfrm>
            <a:off x="5594908" y="3776454"/>
            <a:ext cx="3155768" cy="2664296"/>
          </a:xfrm>
          <a:prstGeom prst="rect">
            <a:avLst/>
          </a:prstGeom>
          <a:ln>
            <a:noFill/>
          </a:ln>
          <a:effectLst>
            <a:softEdge rad="112500"/>
          </a:effectLst>
        </p:spPr>
      </p:pic>
    </p:spTree>
    <p:extLst>
      <p:ext uri="{BB962C8B-B14F-4D97-AF65-F5344CB8AC3E}">
        <p14:creationId xmlns:p14="http://schemas.microsoft.com/office/powerpoint/2010/main" val="1069625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414450"/>
            <a:ext cx="7886700" cy="4213990"/>
          </a:xfrm>
        </p:spPr>
        <p:txBody>
          <a:bodyPr/>
          <a:lstStyle/>
          <a:p>
            <a:r>
              <a:rPr lang="tr-TR" dirty="0" smtClean="0"/>
              <a:t>Bilimle ve doğru iletişim yoluyla çiftlerin sorunlarını çözülebilmeleri mümkün olsa da erkekleri eş terapisine ikna etmek kolay olmamaktadır. </a:t>
            </a:r>
          </a:p>
          <a:p>
            <a:r>
              <a:rPr lang="tr-TR" dirty="0" smtClean="0"/>
              <a:t>Bu da sorunların çözülmesini, çiftler arasındaki uyumun düzelmesini imkansızlaştırmaktadır. </a:t>
            </a:r>
          </a:p>
          <a:p>
            <a:r>
              <a:rPr lang="tr-TR" dirty="0" smtClean="0"/>
              <a:t>İnsanların mutsuzluk ve ilişkilerini düzeltmek için uzmanlardan yardım almaları, gelecekte mutlu olmaları açısından önemlidir.</a:t>
            </a:r>
            <a:endParaRPr lang="tr-TR" dirty="0"/>
          </a:p>
        </p:txBody>
      </p:sp>
    </p:spTree>
    <p:extLst>
      <p:ext uri="{BB962C8B-B14F-4D97-AF65-F5344CB8AC3E}">
        <p14:creationId xmlns:p14="http://schemas.microsoft.com/office/powerpoint/2010/main" val="170030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619858" y="577423"/>
            <a:ext cx="7886700" cy="1198112"/>
          </a:xfrm>
        </p:spPr>
        <p:txBody>
          <a:bodyPr>
            <a:normAutofit/>
          </a:bodyPr>
          <a:lstStyle/>
          <a:p>
            <a:r>
              <a:rPr lang="tr-TR" sz="3600" i="1" dirty="0"/>
              <a:t>Türkiye’de boşanma nedenleri ve en önemli boşanma nedenlerinin oranları…</a:t>
            </a:r>
            <a:endParaRPr lang="en-US" sz="3600" i="1" dirty="0"/>
          </a:p>
        </p:txBody>
      </p:sp>
      <p:sp>
        <p:nvSpPr>
          <p:cNvPr id="3" name="2 İçerik Yer Tutucusu"/>
          <p:cNvSpPr>
            <a:spLocks noGrp="1"/>
          </p:cNvSpPr>
          <p:nvPr>
            <p:ph idx="1"/>
          </p:nvPr>
        </p:nvSpPr>
        <p:spPr>
          <a:xfrm>
            <a:off x="628650" y="2177932"/>
            <a:ext cx="7886700" cy="2953361"/>
          </a:xfrm>
        </p:spPr>
        <p:txBody>
          <a:bodyPr>
            <a:normAutofit/>
          </a:bodyPr>
          <a:lstStyle/>
          <a:p>
            <a:pPr marL="0" indent="0">
              <a:lnSpc>
                <a:spcPct val="110000"/>
              </a:lnSpc>
              <a:spcAft>
                <a:spcPts val="600"/>
              </a:spcAft>
              <a:buNone/>
            </a:pPr>
            <a:r>
              <a:rPr lang="tr-TR" sz="3000" dirty="0" smtClean="0">
                <a:solidFill>
                  <a:srgbClr val="CC0066"/>
                </a:solidFill>
              </a:rPr>
              <a:t>Eşin tedavisi güç bir hastalığa yakalanması </a:t>
            </a:r>
          </a:p>
          <a:p>
            <a:pPr>
              <a:lnSpc>
                <a:spcPct val="110000"/>
              </a:lnSpc>
              <a:spcAft>
                <a:spcPts val="600"/>
              </a:spcAft>
            </a:pPr>
            <a:r>
              <a:rPr lang="tr-TR" dirty="0" smtClean="0"/>
              <a:t>Kadınların eşin tedavisi güç bir hastalığa yakalanması nedeniyle boşanma oranı: </a:t>
            </a:r>
            <a:r>
              <a:rPr lang="tr-TR" dirty="0" smtClean="0">
                <a:solidFill>
                  <a:srgbClr val="0000FF"/>
                </a:solidFill>
              </a:rPr>
              <a:t>Yüzde 2,5</a:t>
            </a:r>
          </a:p>
          <a:p>
            <a:pPr>
              <a:lnSpc>
                <a:spcPct val="110000"/>
              </a:lnSpc>
              <a:spcAft>
                <a:spcPts val="600"/>
              </a:spcAft>
            </a:pPr>
            <a:r>
              <a:rPr lang="tr-TR" dirty="0" smtClean="0"/>
              <a:t>Erkeklerin eşin tedavisi güç bir hastalığa yakalanması nedeniyle boşanma oranı: </a:t>
            </a:r>
            <a:r>
              <a:rPr lang="tr-TR" dirty="0" smtClean="0">
                <a:solidFill>
                  <a:srgbClr val="0000FF"/>
                </a:solidFill>
              </a:rPr>
              <a:t>Yüzde 2,4</a:t>
            </a:r>
            <a:endParaRPr lang="tr-TR" dirty="0">
              <a:solidFill>
                <a:srgbClr val="0000FF"/>
              </a:solidFill>
            </a:endParaRPr>
          </a:p>
        </p:txBody>
      </p:sp>
    </p:spTree>
    <p:extLst>
      <p:ext uri="{BB962C8B-B14F-4D97-AF65-F5344CB8AC3E}">
        <p14:creationId xmlns:p14="http://schemas.microsoft.com/office/powerpoint/2010/main" val="16872276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930125"/>
            <a:ext cx="7886700" cy="2997750"/>
          </a:xfrm>
        </p:spPr>
        <p:txBody>
          <a:bodyPr/>
          <a:lstStyle/>
          <a:p>
            <a:pPr marL="0" indent="0">
              <a:lnSpc>
                <a:spcPct val="110000"/>
              </a:lnSpc>
              <a:spcAft>
                <a:spcPts val="600"/>
              </a:spcAft>
              <a:buNone/>
            </a:pPr>
            <a:r>
              <a:rPr lang="tr-TR" sz="3000" dirty="0" smtClean="0">
                <a:solidFill>
                  <a:srgbClr val="CC0066"/>
                </a:solidFill>
              </a:rPr>
              <a:t>Aile içi cinsel taciz </a:t>
            </a:r>
          </a:p>
          <a:p>
            <a:pPr>
              <a:lnSpc>
                <a:spcPct val="110000"/>
              </a:lnSpc>
              <a:spcAft>
                <a:spcPts val="600"/>
              </a:spcAft>
            </a:pPr>
            <a:r>
              <a:rPr lang="tr-TR" dirty="0" smtClean="0"/>
              <a:t>Kadınların aile içi cinsel taciz nedeniyle boşanma oranı: </a:t>
            </a:r>
            <a:r>
              <a:rPr lang="tr-TR" dirty="0" smtClean="0">
                <a:solidFill>
                  <a:srgbClr val="0000FF"/>
                </a:solidFill>
              </a:rPr>
              <a:t>Yüzde 2,8 </a:t>
            </a:r>
          </a:p>
          <a:p>
            <a:pPr>
              <a:lnSpc>
                <a:spcPct val="110000"/>
              </a:lnSpc>
              <a:spcAft>
                <a:spcPts val="600"/>
              </a:spcAft>
            </a:pPr>
            <a:r>
              <a:rPr lang="tr-TR" dirty="0" smtClean="0"/>
              <a:t>Erkeklerin aile içi cinsel taciz nedeniyle boşanma oranı: </a:t>
            </a:r>
            <a:r>
              <a:rPr lang="tr-TR" dirty="0" smtClean="0">
                <a:solidFill>
                  <a:srgbClr val="0000FF"/>
                </a:solidFill>
              </a:rPr>
              <a:t>Yüzde 0,2</a:t>
            </a:r>
            <a:endParaRPr lang="tr-TR" dirty="0">
              <a:solidFill>
                <a:srgbClr val="0000FF"/>
              </a:solidFill>
            </a:endParaRPr>
          </a:p>
        </p:txBody>
      </p:sp>
    </p:spTree>
    <p:extLst>
      <p:ext uri="{BB962C8B-B14F-4D97-AF65-F5344CB8AC3E}">
        <p14:creationId xmlns:p14="http://schemas.microsoft.com/office/powerpoint/2010/main" val="2628270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974513"/>
            <a:ext cx="7886700" cy="2908973"/>
          </a:xfrm>
        </p:spPr>
        <p:txBody>
          <a:bodyPr/>
          <a:lstStyle/>
          <a:p>
            <a:pPr marL="0" indent="0">
              <a:lnSpc>
                <a:spcPct val="110000"/>
              </a:lnSpc>
              <a:spcAft>
                <a:spcPts val="600"/>
              </a:spcAft>
              <a:buNone/>
            </a:pPr>
            <a:r>
              <a:rPr lang="tr-TR" sz="3000" dirty="0" smtClean="0">
                <a:solidFill>
                  <a:srgbClr val="CC0066"/>
                </a:solidFill>
              </a:rPr>
              <a:t>Hırsızlık, dolandırıcılık, gasp, taciz vb. suçlar </a:t>
            </a:r>
          </a:p>
          <a:p>
            <a:pPr>
              <a:lnSpc>
                <a:spcPct val="110000"/>
              </a:lnSpc>
              <a:spcAft>
                <a:spcPts val="600"/>
              </a:spcAft>
            </a:pPr>
            <a:r>
              <a:rPr lang="tr-TR" dirty="0" smtClean="0"/>
              <a:t>Kadınların hırsızlık, dolandırıcılık, gasp, taciz vb. suçlar nedeniyle boşanma oranı: </a:t>
            </a:r>
            <a:r>
              <a:rPr lang="tr-TR" dirty="0" smtClean="0">
                <a:solidFill>
                  <a:srgbClr val="0000FF"/>
                </a:solidFill>
              </a:rPr>
              <a:t>Yüzde 2,9 </a:t>
            </a:r>
          </a:p>
          <a:p>
            <a:pPr>
              <a:lnSpc>
                <a:spcPct val="110000"/>
              </a:lnSpc>
              <a:spcAft>
                <a:spcPts val="600"/>
              </a:spcAft>
            </a:pPr>
            <a:r>
              <a:rPr lang="tr-TR" dirty="0" smtClean="0"/>
              <a:t>Erkeklerin hırsızlık, dolandırıcılık, gasp, taciz vb. suçlar nedeniyle boşanma oranı: </a:t>
            </a:r>
            <a:r>
              <a:rPr lang="tr-TR" dirty="0" smtClean="0">
                <a:solidFill>
                  <a:srgbClr val="0000FF"/>
                </a:solidFill>
              </a:rPr>
              <a:t>Yüzde 1,1</a:t>
            </a:r>
            <a:endParaRPr lang="tr-TR" dirty="0">
              <a:solidFill>
                <a:srgbClr val="0000FF"/>
              </a:solidFill>
            </a:endParaRPr>
          </a:p>
        </p:txBody>
      </p:sp>
    </p:spTree>
    <p:extLst>
      <p:ext uri="{BB962C8B-B14F-4D97-AF65-F5344CB8AC3E}">
        <p14:creationId xmlns:p14="http://schemas.microsoft.com/office/powerpoint/2010/main" val="4192703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750736"/>
            <a:ext cx="7886700" cy="3356528"/>
          </a:xfrm>
        </p:spPr>
        <p:txBody>
          <a:bodyPr>
            <a:normAutofit/>
          </a:bodyPr>
          <a:lstStyle/>
          <a:p>
            <a:pPr marL="0" indent="0">
              <a:lnSpc>
                <a:spcPct val="110000"/>
              </a:lnSpc>
              <a:spcAft>
                <a:spcPts val="600"/>
              </a:spcAft>
              <a:buNone/>
            </a:pPr>
            <a:r>
              <a:rPr lang="tr-TR" sz="3000" dirty="0" smtClean="0">
                <a:solidFill>
                  <a:srgbClr val="CC0066"/>
                </a:solidFill>
              </a:rPr>
              <a:t>Ailedeki çocuklara karşı kötü muamele </a:t>
            </a:r>
          </a:p>
          <a:p>
            <a:pPr>
              <a:lnSpc>
                <a:spcPct val="110000"/>
              </a:lnSpc>
              <a:spcAft>
                <a:spcPts val="600"/>
              </a:spcAft>
            </a:pPr>
            <a:r>
              <a:rPr lang="tr-TR" dirty="0" smtClean="0"/>
              <a:t>Kadınların ailedeki çocuklara karşı kötü muamele nedeniyle boşanma oranı: </a:t>
            </a:r>
            <a:r>
              <a:rPr lang="tr-TR" dirty="0" smtClean="0">
                <a:solidFill>
                  <a:srgbClr val="0000FF"/>
                </a:solidFill>
              </a:rPr>
              <a:t>Yüzde 9,2 </a:t>
            </a:r>
          </a:p>
          <a:p>
            <a:pPr>
              <a:lnSpc>
                <a:spcPct val="110000"/>
              </a:lnSpc>
              <a:spcAft>
                <a:spcPts val="600"/>
              </a:spcAft>
            </a:pPr>
            <a:r>
              <a:rPr lang="tr-TR" dirty="0" smtClean="0"/>
              <a:t>Erkeklerin ailedeki çocuklara karşı </a:t>
            </a:r>
            <a:br>
              <a:rPr lang="tr-TR" dirty="0" smtClean="0"/>
            </a:br>
            <a:r>
              <a:rPr lang="tr-TR" dirty="0" smtClean="0"/>
              <a:t>kötü muamele nedeniyle boşanma </a:t>
            </a:r>
            <a:br>
              <a:rPr lang="tr-TR" dirty="0" smtClean="0"/>
            </a:br>
            <a:r>
              <a:rPr lang="tr-TR" dirty="0" smtClean="0"/>
              <a:t>oranı: </a:t>
            </a:r>
            <a:r>
              <a:rPr lang="tr-TR" dirty="0" smtClean="0">
                <a:solidFill>
                  <a:srgbClr val="0000FF"/>
                </a:solidFill>
              </a:rPr>
              <a:t>Yüzde 2,6</a:t>
            </a:r>
            <a:endParaRPr lang="tr-TR" dirty="0">
              <a:solidFill>
                <a:srgbClr val="0000FF"/>
              </a:solidFill>
            </a:endParaRPr>
          </a:p>
        </p:txBody>
      </p:sp>
      <p:pic>
        <p:nvPicPr>
          <p:cNvPr id="31746" name="Picture 2" descr="çocuklara karşı kötü muamele ile ilgili görsel sonucu"/>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9219" r="38472"/>
          <a:stretch/>
        </p:blipFill>
        <p:spPr bwMode="auto">
          <a:xfrm>
            <a:off x="6201083" y="3491144"/>
            <a:ext cx="2623322" cy="2661082"/>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06227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921247"/>
            <a:ext cx="7886700" cy="3015505"/>
          </a:xfrm>
        </p:spPr>
        <p:txBody>
          <a:bodyPr/>
          <a:lstStyle/>
          <a:p>
            <a:pPr marL="0" indent="0">
              <a:lnSpc>
                <a:spcPct val="110000"/>
              </a:lnSpc>
              <a:spcAft>
                <a:spcPts val="600"/>
              </a:spcAft>
              <a:buNone/>
            </a:pPr>
            <a:r>
              <a:rPr lang="tr-TR" sz="3000" dirty="0" smtClean="0">
                <a:solidFill>
                  <a:srgbClr val="CC0066"/>
                </a:solidFill>
              </a:rPr>
              <a:t>Terk etme/edilme </a:t>
            </a:r>
          </a:p>
          <a:p>
            <a:pPr>
              <a:lnSpc>
                <a:spcPct val="110000"/>
              </a:lnSpc>
              <a:spcAft>
                <a:spcPts val="600"/>
              </a:spcAft>
            </a:pPr>
            <a:r>
              <a:rPr lang="tr-TR" dirty="0" smtClean="0"/>
              <a:t>Kadınların terk etme/edilme nedeniyle boşanma oranı: </a:t>
            </a:r>
            <a:r>
              <a:rPr lang="tr-TR" dirty="0" smtClean="0">
                <a:solidFill>
                  <a:srgbClr val="0000FF"/>
                </a:solidFill>
              </a:rPr>
              <a:t>Yüzde 17,4 </a:t>
            </a:r>
          </a:p>
          <a:p>
            <a:pPr>
              <a:lnSpc>
                <a:spcPct val="110000"/>
              </a:lnSpc>
              <a:spcAft>
                <a:spcPts val="600"/>
              </a:spcAft>
            </a:pPr>
            <a:r>
              <a:rPr lang="tr-TR" dirty="0" smtClean="0"/>
              <a:t>Erkeklerin terk etme/edilme nedeniyle boşanma oranı: </a:t>
            </a:r>
            <a:r>
              <a:rPr lang="tr-TR" dirty="0" smtClean="0">
                <a:solidFill>
                  <a:srgbClr val="0000FF"/>
                </a:solidFill>
              </a:rPr>
              <a:t>Yüzde 12,2 </a:t>
            </a:r>
            <a:endParaRPr lang="tr-TR" dirty="0">
              <a:solidFill>
                <a:srgbClr val="0000FF"/>
              </a:solidFill>
            </a:endParaRPr>
          </a:p>
        </p:txBody>
      </p:sp>
    </p:spTree>
    <p:extLst>
      <p:ext uri="{BB962C8B-B14F-4D97-AF65-F5344CB8AC3E}">
        <p14:creationId xmlns:p14="http://schemas.microsoft.com/office/powerpoint/2010/main" val="4229203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923274"/>
            <a:ext cx="7886700" cy="5122417"/>
          </a:xfrm>
        </p:spPr>
        <p:txBody>
          <a:bodyPr>
            <a:normAutofit/>
          </a:bodyPr>
          <a:lstStyle/>
          <a:p>
            <a:pPr marL="0" indent="0">
              <a:buNone/>
            </a:pPr>
            <a:r>
              <a:rPr lang="tr-TR" sz="3000" dirty="0" smtClean="0">
                <a:solidFill>
                  <a:srgbClr val="CC0066"/>
                </a:solidFill>
              </a:rPr>
              <a:t>Eşlerin ailelerine karşı saygısız davranması </a:t>
            </a:r>
          </a:p>
          <a:p>
            <a:r>
              <a:rPr lang="tr-TR" dirty="0" smtClean="0"/>
              <a:t>Kadınların eşlerin ailelerine karşı saygısız davranması nedeniyle boşanma oranı: </a:t>
            </a:r>
            <a:r>
              <a:rPr lang="tr-TR" dirty="0" smtClean="0">
                <a:solidFill>
                  <a:srgbClr val="0000FF"/>
                </a:solidFill>
              </a:rPr>
              <a:t>Yüzde 24,6 </a:t>
            </a:r>
          </a:p>
          <a:p>
            <a:r>
              <a:rPr lang="tr-TR" dirty="0" smtClean="0"/>
              <a:t>Erkeklerin eşlerin ailelerine karşı saygısız davranması nedeniyle boşanma oranı: </a:t>
            </a:r>
            <a:r>
              <a:rPr lang="tr-TR" dirty="0" smtClean="0">
                <a:solidFill>
                  <a:srgbClr val="0000FF"/>
                </a:solidFill>
              </a:rPr>
              <a:t>Yüzde 24,0</a:t>
            </a:r>
          </a:p>
          <a:p>
            <a:pPr marL="0" indent="0">
              <a:buNone/>
            </a:pPr>
            <a:r>
              <a:rPr lang="tr-TR" dirty="0" smtClean="0">
                <a:solidFill>
                  <a:srgbClr val="CC0066"/>
                </a:solidFill>
              </a:rPr>
              <a:t>Dayak/kötü muamele </a:t>
            </a:r>
          </a:p>
          <a:p>
            <a:r>
              <a:rPr lang="tr-TR" dirty="0" smtClean="0"/>
              <a:t>Kadınların dayak/kötü muamele nedeniyle boşanma oranı: </a:t>
            </a:r>
            <a:r>
              <a:rPr lang="tr-TR" dirty="0" smtClean="0">
                <a:solidFill>
                  <a:srgbClr val="0000FF"/>
                </a:solidFill>
              </a:rPr>
              <a:t>Yüzde 36,4 </a:t>
            </a:r>
          </a:p>
          <a:p>
            <a:r>
              <a:rPr lang="tr-TR" dirty="0" smtClean="0"/>
              <a:t>Erkeklerin dayak/kötü muamele nedeniyle boşanma oranı: </a:t>
            </a:r>
            <a:r>
              <a:rPr lang="tr-TR" dirty="0" smtClean="0">
                <a:solidFill>
                  <a:srgbClr val="0000FF"/>
                </a:solidFill>
              </a:rPr>
              <a:t>Yüzde 2,5 </a:t>
            </a:r>
          </a:p>
          <a:p>
            <a:endParaRPr lang="tr-TR" dirty="0"/>
          </a:p>
        </p:txBody>
      </p:sp>
    </p:spTree>
    <p:extLst>
      <p:ext uri="{BB962C8B-B14F-4D97-AF65-F5344CB8AC3E}">
        <p14:creationId xmlns:p14="http://schemas.microsoft.com/office/powerpoint/2010/main" val="1403180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İçerik Yer Tutucusu"/>
          <p:cNvSpPr>
            <a:spLocks noGrp="1"/>
          </p:cNvSpPr>
          <p:nvPr>
            <p:ph idx="1"/>
          </p:nvPr>
        </p:nvSpPr>
        <p:spPr>
          <a:xfrm>
            <a:off x="628650" y="550409"/>
            <a:ext cx="8080344" cy="5841507"/>
          </a:xfrm>
        </p:spPr>
        <p:txBody>
          <a:bodyPr>
            <a:normAutofit fontScale="92500" lnSpcReduction="10000"/>
          </a:bodyPr>
          <a:lstStyle/>
          <a:p>
            <a:r>
              <a:rPr lang="tr-TR" dirty="0" smtClean="0"/>
              <a:t>Beslenme, sağlığı belirleyen temel değişkenlerden birisidir. </a:t>
            </a:r>
          </a:p>
          <a:p>
            <a:r>
              <a:rPr lang="tr-TR" dirty="0" smtClean="0"/>
              <a:t>Bireylerin besin gereksinimi ise kişinin yaşına, cinsiyetine, fiziksel aktivite durumuna ve hastalık durumuna göre değişkendir. </a:t>
            </a:r>
          </a:p>
          <a:p>
            <a:r>
              <a:rPr lang="tr-TR" dirty="0" smtClean="0"/>
              <a:t>Gelir düzeyi düşük aileler temel besin kaynaklarını uzun halk ekmek satış kuyrukları ve akşam pazarlarından karşılarken; yüksek gelirli aileler kolaylıkla protein değeri yüksek besinlere ulaşabilmektedir. </a:t>
            </a:r>
          </a:p>
          <a:p>
            <a:r>
              <a:rPr lang="tr-TR" dirty="0" smtClean="0"/>
              <a:t>Benzer biçimde gebelikte ve erken çocukluk dönemindeki dengesiz beslenme ve demir, çinko, </a:t>
            </a:r>
            <a:r>
              <a:rPr lang="tr-TR" dirty="0" err="1" smtClean="0"/>
              <a:t>folik</a:t>
            </a:r>
            <a:r>
              <a:rPr lang="tr-TR" dirty="0" smtClean="0"/>
              <a:t> asit ve B vitamininden yetersiz gıda alınması nedeniyle yeterli zekâ kapasitesine ulaşamayan yoksulların bu dezavantajlı durumları, eğitim haklarının da önünde bir engeldir. </a:t>
            </a:r>
            <a:endParaRPr lang="tr-TR" dirty="0"/>
          </a:p>
        </p:txBody>
      </p:sp>
    </p:spTree>
    <p:extLst>
      <p:ext uri="{BB962C8B-B14F-4D97-AF65-F5344CB8AC3E}">
        <p14:creationId xmlns:p14="http://schemas.microsoft.com/office/powerpoint/2010/main" val="2484983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49" y="1145220"/>
            <a:ext cx="8231265" cy="4660776"/>
          </a:xfrm>
        </p:spPr>
        <p:txBody>
          <a:bodyPr>
            <a:normAutofit/>
          </a:bodyPr>
          <a:lstStyle/>
          <a:p>
            <a:pPr marL="0" indent="0">
              <a:spcAft>
                <a:spcPts val="600"/>
              </a:spcAft>
              <a:buNone/>
            </a:pPr>
            <a:r>
              <a:rPr lang="tr-TR" sz="3000" dirty="0" smtClean="0">
                <a:solidFill>
                  <a:srgbClr val="CC0066"/>
                </a:solidFill>
              </a:rPr>
              <a:t>İçki </a:t>
            </a:r>
          </a:p>
          <a:p>
            <a:pPr>
              <a:spcAft>
                <a:spcPts val="600"/>
              </a:spcAft>
            </a:pPr>
            <a:r>
              <a:rPr lang="tr-TR" dirty="0" smtClean="0"/>
              <a:t>Kadınların içki nedeniyle boşanma oranı: </a:t>
            </a:r>
            <a:r>
              <a:rPr lang="tr-TR" dirty="0" smtClean="0">
                <a:solidFill>
                  <a:srgbClr val="0000FF"/>
                </a:solidFill>
              </a:rPr>
              <a:t>Yüzde 23,0 </a:t>
            </a:r>
          </a:p>
          <a:p>
            <a:pPr>
              <a:spcAft>
                <a:spcPts val="600"/>
              </a:spcAft>
            </a:pPr>
            <a:r>
              <a:rPr lang="tr-TR" dirty="0" smtClean="0"/>
              <a:t>Erkeklerin içki nedeniyle boşanma oranı: </a:t>
            </a:r>
            <a:r>
              <a:rPr lang="tr-TR" dirty="0" smtClean="0">
                <a:solidFill>
                  <a:srgbClr val="0000FF"/>
                </a:solidFill>
              </a:rPr>
              <a:t>Yüzde 3,5 </a:t>
            </a:r>
          </a:p>
          <a:p>
            <a:pPr marL="0" indent="0">
              <a:spcAft>
                <a:spcPts val="600"/>
              </a:spcAft>
              <a:buNone/>
            </a:pPr>
            <a:r>
              <a:rPr lang="tr-TR" sz="3000" dirty="0" smtClean="0">
                <a:solidFill>
                  <a:srgbClr val="CC0066"/>
                </a:solidFill>
              </a:rPr>
              <a:t>Evin ekonomik olarak geçimini sağlayamama </a:t>
            </a:r>
          </a:p>
          <a:p>
            <a:pPr>
              <a:spcAft>
                <a:spcPts val="600"/>
              </a:spcAft>
            </a:pPr>
            <a:r>
              <a:rPr lang="tr-TR" dirty="0" smtClean="0"/>
              <a:t>Kadınların evin ekonomik olarak geçimini sağlayamama nedeniyle boşanma oranı: </a:t>
            </a:r>
            <a:r>
              <a:rPr lang="tr-TR" dirty="0" smtClean="0">
                <a:solidFill>
                  <a:srgbClr val="0000FF"/>
                </a:solidFill>
              </a:rPr>
              <a:t>Yüzde 42,6 </a:t>
            </a:r>
          </a:p>
          <a:p>
            <a:pPr>
              <a:spcAft>
                <a:spcPts val="600"/>
              </a:spcAft>
            </a:pPr>
            <a:r>
              <a:rPr lang="tr-TR" dirty="0" smtClean="0"/>
              <a:t>Erkeklerin evin ekonomik olarak geçimini sağlayamama nedeniyle boşanma oranı: </a:t>
            </a:r>
            <a:r>
              <a:rPr lang="tr-TR" dirty="0" smtClean="0">
                <a:solidFill>
                  <a:srgbClr val="0000FF"/>
                </a:solidFill>
              </a:rPr>
              <a:t>Yüzde 17,8</a:t>
            </a:r>
            <a:endParaRPr lang="tr-TR" dirty="0"/>
          </a:p>
        </p:txBody>
      </p:sp>
    </p:spTree>
    <p:extLst>
      <p:ext uri="{BB962C8B-B14F-4D97-AF65-F5344CB8AC3E}">
        <p14:creationId xmlns:p14="http://schemas.microsoft.com/office/powerpoint/2010/main" val="1854242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943441"/>
            <a:ext cx="7886700" cy="2971117"/>
          </a:xfrm>
        </p:spPr>
        <p:txBody>
          <a:bodyPr/>
          <a:lstStyle/>
          <a:p>
            <a:pPr marL="0" indent="0">
              <a:lnSpc>
                <a:spcPct val="110000"/>
              </a:lnSpc>
              <a:spcAft>
                <a:spcPts val="600"/>
              </a:spcAft>
              <a:buNone/>
            </a:pPr>
            <a:r>
              <a:rPr lang="tr-TR" sz="3000" dirty="0" smtClean="0">
                <a:solidFill>
                  <a:srgbClr val="CC0066"/>
                </a:solidFill>
              </a:rPr>
              <a:t>Çocuk olmaması </a:t>
            </a:r>
          </a:p>
          <a:p>
            <a:pPr>
              <a:lnSpc>
                <a:spcPct val="110000"/>
              </a:lnSpc>
              <a:spcAft>
                <a:spcPts val="600"/>
              </a:spcAft>
            </a:pPr>
            <a:r>
              <a:rPr lang="tr-TR" dirty="0" smtClean="0"/>
              <a:t>Kadınların çocuk olmaması nedeniyle boşanma oranı: </a:t>
            </a:r>
            <a:r>
              <a:rPr lang="tr-TR" dirty="0" smtClean="0">
                <a:solidFill>
                  <a:srgbClr val="0000FF"/>
                </a:solidFill>
              </a:rPr>
              <a:t>Yüzde 3,1 </a:t>
            </a:r>
          </a:p>
          <a:p>
            <a:pPr>
              <a:lnSpc>
                <a:spcPct val="110000"/>
              </a:lnSpc>
              <a:spcAft>
                <a:spcPts val="600"/>
              </a:spcAft>
            </a:pPr>
            <a:r>
              <a:rPr lang="tr-TR" dirty="0" smtClean="0"/>
              <a:t>Erkeklerin çocuk olmaması nedeniyle boşanma oranı: </a:t>
            </a:r>
            <a:r>
              <a:rPr lang="tr-TR" dirty="0" smtClean="0">
                <a:solidFill>
                  <a:srgbClr val="0000FF"/>
                </a:solidFill>
              </a:rPr>
              <a:t>Yüzde 3,7</a:t>
            </a:r>
            <a:endParaRPr lang="tr-TR" dirty="0">
              <a:solidFill>
                <a:srgbClr val="0000FF"/>
              </a:solidFill>
            </a:endParaRPr>
          </a:p>
        </p:txBody>
      </p:sp>
    </p:spTree>
    <p:extLst>
      <p:ext uri="{BB962C8B-B14F-4D97-AF65-F5344CB8AC3E}">
        <p14:creationId xmlns:p14="http://schemas.microsoft.com/office/powerpoint/2010/main" val="17977307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939003"/>
            <a:ext cx="7886700" cy="2979994"/>
          </a:xfrm>
        </p:spPr>
        <p:txBody>
          <a:bodyPr/>
          <a:lstStyle/>
          <a:p>
            <a:pPr marL="0" indent="0">
              <a:lnSpc>
                <a:spcPct val="110000"/>
              </a:lnSpc>
              <a:spcAft>
                <a:spcPts val="600"/>
              </a:spcAft>
              <a:buNone/>
            </a:pPr>
            <a:r>
              <a:rPr lang="tr-TR" sz="3000" dirty="0" smtClean="0">
                <a:solidFill>
                  <a:srgbClr val="CC0066"/>
                </a:solidFill>
              </a:rPr>
              <a:t>Madde bağımlılığı </a:t>
            </a:r>
          </a:p>
          <a:p>
            <a:pPr>
              <a:lnSpc>
                <a:spcPct val="110000"/>
              </a:lnSpc>
              <a:spcAft>
                <a:spcPts val="600"/>
              </a:spcAft>
            </a:pPr>
            <a:r>
              <a:rPr lang="tr-TR" dirty="0" smtClean="0"/>
              <a:t>Kadınların madde bağımlılığı </a:t>
            </a:r>
            <a:br>
              <a:rPr lang="tr-TR" dirty="0" smtClean="0"/>
            </a:br>
            <a:r>
              <a:rPr lang="tr-TR" dirty="0" smtClean="0"/>
              <a:t>nedeniyle boşanma oranı: </a:t>
            </a:r>
            <a:r>
              <a:rPr lang="tr-TR" dirty="0" smtClean="0">
                <a:solidFill>
                  <a:srgbClr val="0000FF"/>
                </a:solidFill>
              </a:rPr>
              <a:t>Yüzde 4,3 </a:t>
            </a:r>
          </a:p>
          <a:p>
            <a:pPr>
              <a:lnSpc>
                <a:spcPct val="110000"/>
              </a:lnSpc>
              <a:spcAft>
                <a:spcPts val="600"/>
              </a:spcAft>
            </a:pPr>
            <a:r>
              <a:rPr lang="tr-TR" dirty="0" smtClean="0"/>
              <a:t>Erkeklerin madde bağımlılığı nedeniyle boşanma oranı: </a:t>
            </a:r>
            <a:r>
              <a:rPr lang="tr-TR" dirty="0" smtClean="0">
                <a:solidFill>
                  <a:srgbClr val="0000FF"/>
                </a:solidFill>
              </a:rPr>
              <a:t>Yüzde 0,7</a:t>
            </a:r>
            <a:endParaRPr lang="tr-TR" dirty="0">
              <a:solidFill>
                <a:srgbClr val="0000FF"/>
              </a:solidFill>
            </a:endParaRPr>
          </a:p>
        </p:txBody>
      </p:sp>
      <p:pic>
        <p:nvPicPr>
          <p:cNvPr id="6" name="Resim 5"/>
          <p:cNvPicPr>
            <a:picLocks noChangeAspect="1"/>
          </p:cNvPicPr>
          <p:nvPr/>
        </p:nvPicPr>
        <p:blipFill rotWithShape="1">
          <a:blip r:embed="rId2" cstate="print">
            <a:extLst>
              <a:ext uri="{28A0092B-C50C-407E-A947-70E740481C1C}">
                <a14:useLocalDpi xmlns:a14="http://schemas.microsoft.com/office/drawing/2010/main" val="0"/>
              </a:ext>
            </a:extLst>
          </a:blip>
          <a:srcRect l="30194" r="20026"/>
          <a:stretch/>
        </p:blipFill>
        <p:spPr>
          <a:xfrm>
            <a:off x="6303145" y="452762"/>
            <a:ext cx="2534854" cy="2818059"/>
          </a:xfrm>
          <a:prstGeom prst="ellipse">
            <a:avLst/>
          </a:prstGeom>
          <a:ln>
            <a:noFill/>
          </a:ln>
          <a:effectLst>
            <a:softEdge rad="112500"/>
          </a:effectLst>
        </p:spPr>
      </p:pic>
    </p:spTree>
    <p:extLst>
      <p:ext uri="{BB962C8B-B14F-4D97-AF65-F5344CB8AC3E}">
        <p14:creationId xmlns:p14="http://schemas.microsoft.com/office/powerpoint/2010/main" val="2015994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normAutofit/>
          </a:bodyPr>
          <a:lstStyle/>
          <a:p>
            <a:r>
              <a:rPr lang="tr-TR" sz="4000" dirty="0" smtClean="0"/>
              <a:t>Kaynaklar</a:t>
            </a:r>
            <a:endParaRPr lang="en-US" sz="4000" dirty="0"/>
          </a:p>
        </p:txBody>
      </p:sp>
      <p:sp>
        <p:nvSpPr>
          <p:cNvPr id="3" name="2 İçerik Yer Tutucusu"/>
          <p:cNvSpPr>
            <a:spLocks noGrp="1"/>
          </p:cNvSpPr>
          <p:nvPr>
            <p:ph idx="1"/>
          </p:nvPr>
        </p:nvSpPr>
        <p:spPr>
          <a:xfrm>
            <a:off x="628650" y="1529862"/>
            <a:ext cx="7886700" cy="4595729"/>
          </a:xfrm>
        </p:spPr>
        <p:txBody>
          <a:bodyPr>
            <a:normAutofit/>
          </a:bodyPr>
          <a:lstStyle/>
          <a:p>
            <a:r>
              <a:rPr lang="tr-TR" sz="2200" i="1" dirty="0" err="1" smtClean="0"/>
              <a:t>Artazcoz</a:t>
            </a:r>
            <a:r>
              <a:rPr lang="tr-TR" sz="2200" i="1" dirty="0" smtClean="0"/>
              <a:t> L, </a:t>
            </a:r>
            <a:r>
              <a:rPr lang="tr-TR" sz="2200" i="1" dirty="0" err="1" smtClean="0"/>
              <a:t>Benach</a:t>
            </a:r>
            <a:r>
              <a:rPr lang="tr-TR" sz="2200" i="1" dirty="0" smtClean="0"/>
              <a:t> J, </a:t>
            </a:r>
            <a:r>
              <a:rPr lang="tr-TR" sz="2200" i="1" dirty="0" err="1" smtClean="0"/>
              <a:t>Borrell</a:t>
            </a:r>
            <a:r>
              <a:rPr lang="tr-TR" sz="2200" i="1" dirty="0" smtClean="0"/>
              <a:t> C, et al. (2004). </a:t>
            </a:r>
            <a:r>
              <a:rPr lang="tr-TR" sz="2200" i="1" dirty="0" err="1" smtClean="0"/>
              <a:t>Unemployment</a:t>
            </a:r>
            <a:r>
              <a:rPr lang="tr-TR" sz="2200" i="1" dirty="0" smtClean="0"/>
              <a:t> </a:t>
            </a:r>
            <a:r>
              <a:rPr lang="tr-TR" sz="2200" i="1" dirty="0" err="1" smtClean="0"/>
              <a:t>and</a:t>
            </a:r>
            <a:r>
              <a:rPr lang="tr-TR" sz="2200" i="1" dirty="0" smtClean="0"/>
              <a:t> </a:t>
            </a:r>
            <a:r>
              <a:rPr lang="tr-TR" sz="2200" i="1" dirty="0" err="1" smtClean="0"/>
              <a:t>mental</a:t>
            </a:r>
            <a:r>
              <a:rPr lang="tr-TR" sz="2200" i="1" dirty="0" smtClean="0"/>
              <a:t> </a:t>
            </a:r>
            <a:r>
              <a:rPr lang="tr-TR" sz="2200" i="1" dirty="0" err="1" smtClean="0"/>
              <a:t>health</a:t>
            </a:r>
            <a:r>
              <a:rPr lang="tr-TR" sz="2200" i="1" dirty="0" smtClean="0"/>
              <a:t>: </a:t>
            </a:r>
            <a:r>
              <a:rPr lang="tr-TR" sz="2200" i="1" dirty="0" err="1" smtClean="0"/>
              <a:t>understanding</a:t>
            </a:r>
            <a:r>
              <a:rPr lang="tr-TR" sz="2200" i="1" dirty="0" smtClean="0"/>
              <a:t> </a:t>
            </a:r>
            <a:r>
              <a:rPr lang="tr-TR" sz="2200" i="1" dirty="0" err="1" smtClean="0"/>
              <a:t>the</a:t>
            </a:r>
            <a:r>
              <a:rPr lang="tr-TR" sz="2200" i="1" dirty="0" smtClean="0"/>
              <a:t> </a:t>
            </a:r>
            <a:r>
              <a:rPr lang="tr-TR" sz="2200" i="1" dirty="0" err="1" smtClean="0"/>
              <a:t>interactions</a:t>
            </a:r>
            <a:r>
              <a:rPr lang="tr-TR" sz="2200" i="1" dirty="0" smtClean="0"/>
              <a:t> </a:t>
            </a:r>
            <a:r>
              <a:rPr lang="tr-TR" sz="2200" i="1" dirty="0" err="1" smtClean="0"/>
              <a:t>among</a:t>
            </a:r>
            <a:r>
              <a:rPr lang="tr-TR" sz="2200" i="1" dirty="0" smtClean="0"/>
              <a:t> </a:t>
            </a:r>
            <a:r>
              <a:rPr lang="tr-TR" sz="2200" i="1" dirty="0" err="1" smtClean="0"/>
              <a:t>gender</a:t>
            </a:r>
            <a:r>
              <a:rPr lang="tr-TR" sz="2200" i="1" dirty="0" smtClean="0"/>
              <a:t>, </a:t>
            </a:r>
            <a:r>
              <a:rPr lang="tr-TR" sz="2200" i="1" dirty="0" err="1" smtClean="0"/>
              <a:t>family</a:t>
            </a:r>
            <a:r>
              <a:rPr lang="tr-TR" sz="2200" i="1" dirty="0" smtClean="0"/>
              <a:t> </a:t>
            </a:r>
            <a:r>
              <a:rPr lang="tr-TR" sz="2200" i="1" dirty="0" err="1" smtClean="0"/>
              <a:t>roles</a:t>
            </a:r>
            <a:r>
              <a:rPr lang="tr-TR" sz="2200" i="1" dirty="0" smtClean="0"/>
              <a:t> </a:t>
            </a:r>
            <a:r>
              <a:rPr lang="tr-TR" sz="2200" i="1" dirty="0" err="1" smtClean="0"/>
              <a:t>and</a:t>
            </a:r>
            <a:r>
              <a:rPr lang="tr-TR" sz="2200" i="1" dirty="0" smtClean="0"/>
              <a:t> </a:t>
            </a:r>
            <a:r>
              <a:rPr lang="tr-TR" sz="2200" i="1" dirty="0" err="1" smtClean="0"/>
              <a:t>social</a:t>
            </a:r>
            <a:r>
              <a:rPr lang="tr-TR" sz="2200" i="1" dirty="0" smtClean="0"/>
              <a:t> </a:t>
            </a:r>
            <a:r>
              <a:rPr lang="tr-TR" sz="2200" i="1" dirty="0" err="1" smtClean="0"/>
              <a:t>class</a:t>
            </a:r>
            <a:r>
              <a:rPr lang="tr-TR" sz="2200" i="1" dirty="0" smtClean="0"/>
              <a:t>. </a:t>
            </a:r>
            <a:r>
              <a:rPr lang="tr-TR" sz="2200" i="1" dirty="0" err="1" smtClean="0"/>
              <a:t>Am</a:t>
            </a:r>
            <a:r>
              <a:rPr lang="tr-TR" sz="2200" i="1" dirty="0" smtClean="0"/>
              <a:t> J </a:t>
            </a:r>
            <a:r>
              <a:rPr lang="tr-TR" sz="2200" i="1" dirty="0" err="1" smtClean="0"/>
              <a:t>Publ</a:t>
            </a:r>
            <a:r>
              <a:rPr lang="tr-TR" sz="2200" i="1" dirty="0" smtClean="0"/>
              <a:t> </a:t>
            </a:r>
            <a:r>
              <a:rPr lang="tr-TR" sz="2200" i="1" dirty="0" err="1" smtClean="0"/>
              <a:t>Health</a:t>
            </a:r>
            <a:r>
              <a:rPr lang="tr-TR" sz="2200" i="1" dirty="0" smtClean="0"/>
              <a:t>; 94: 82-88</a:t>
            </a:r>
          </a:p>
          <a:p>
            <a:r>
              <a:rPr lang="tr-TR" sz="2200" i="1" dirty="0" err="1" smtClean="0"/>
              <a:t>Blakely</a:t>
            </a:r>
            <a:r>
              <a:rPr lang="tr-TR" sz="2200" i="1" dirty="0" smtClean="0"/>
              <a:t> TA, </a:t>
            </a:r>
            <a:r>
              <a:rPr lang="tr-TR" sz="2200" i="1" dirty="0" err="1" smtClean="0"/>
              <a:t>Collings</a:t>
            </a:r>
            <a:r>
              <a:rPr lang="tr-TR" sz="2200" i="1" dirty="0" smtClean="0"/>
              <a:t> SCD, </a:t>
            </a:r>
            <a:r>
              <a:rPr lang="tr-TR" sz="2200" i="1" dirty="0" err="1" smtClean="0"/>
              <a:t>Atkinson</a:t>
            </a:r>
            <a:r>
              <a:rPr lang="tr-TR" sz="2200" i="1" dirty="0" smtClean="0"/>
              <a:t> J. (2003). </a:t>
            </a:r>
            <a:r>
              <a:rPr lang="tr-TR" sz="2200" i="1" dirty="0" err="1" smtClean="0"/>
              <a:t>Unemployment</a:t>
            </a:r>
            <a:r>
              <a:rPr lang="tr-TR" sz="2200" i="1" dirty="0" smtClean="0"/>
              <a:t> </a:t>
            </a:r>
            <a:r>
              <a:rPr lang="tr-TR" sz="2200" i="1" dirty="0" err="1" smtClean="0"/>
              <a:t>and</a:t>
            </a:r>
            <a:r>
              <a:rPr lang="tr-TR" sz="2200" i="1" dirty="0" smtClean="0"/>
              <a:t> </a:t>
            </a:r>
            <a:r>
              <a:rPr lang="tr-TR" sz="2200" i="1" dirty="0" err="1" smtClean="0"/>
              <a:t>suicide</a:t>
            </a:r>
            <a:r>
              <a:rPr lang="tr-TR" sz="2200" i="1" dirty="0" smtClean="0"/>
              <a:t>. </a:t>
            </a:r>
            <a:r>
              <a:rPr lang="tr-TR" sz="2200" i="1" dirty="0" err="1" smtClean="0"/>
              <a:t>Evidence</a:t>
            </a:r>
            <a:r>
              <a:rPr lang="tr-TR" sz="2200" i="1" dirty="0" smtClean="0"/>
              <a:t> </a:t>
            </a:r>
            <a:r>
              <a:rPr lang="tr-TR" sz="2200" i="1" dirty="0" err="1" smtClean="0"/>
              <a:t>for</a:t>
            </a:r>
            <a:r>
              <a:rPr lang="tr-TR" sz="2200" i="1" dirty="0" smtClean="0"/>
              <a:t> a </a:t>
            </a:r>
            <a:r>
              <a:rPr lang="tr-TR" sz="2200" i="1" dirty="0" err="1" smtClean="0"/>
              <a:t>causal</a:t>
            </a:r>
            <a:r>
              <a:rPr lang="tr-TR" sz="2200" i="1" dirty="0" smtClean="0"/>
              <a:t> </a:t>
            </a:r>
            <a:r>
              <a:rPr lang="tr-TR" sz="2200" i="1" dirty="0" err="1" smtClean="0"/>
              <a:t>association</a:t>
            </a:r>
            <a:r>
              <a:rPr lang="tr-TR" sz="2200" i="1" dirty="0" smtClean="0"/>
              <a:t>? J </a:t>
            </a:r>
            <a:r>
              <a:rPr lang="tr-TR" sz="2200" i="1" dirty="0" err="1" smtClean="0"/>
              <a:t>Epidemiol</a:t>
            </a:r>
            <a:r>
              <a:rPr lang="tr-TR" sz="2200" i="1" dirty="0" smtClean="0"/>
              <a:t> </a:t>
            </a:r>
            <a:r>
              <a:rPr lang="tr-TR" sz="2200" i="1" dirty="0" err="1" smtClean="0"/>
              <a:t>Comm</a:t>
            </a:r>
            <a:r>
              <a:rPr lang="tr-TR" sz="2200" i="1" dirty="0" smtClean="0"/>
              <a:t> </a:t>
            </a:r>
            <a:r>
              <a:rPr lang="tr-TR" sz="2200" i="1" dirty="0" err="1" smtClean="0"/>
              <a:t>Health</a:t>
            </a:r>
            <a:r>
              <a:rPr lang="tr-TR" sz="2200" i="1" dirty="0" smtClean="0"/>
              <a:t>; 594-600</a:t>
            </a:r>
          </a:p>
          <a:p>
            <a:r>
              <a:rPr lang="en-US" sz="2200" i="1" dirty="0" err="1" smtClean="0"/>
              <a:t>Eliason</a:t>
            </a:r>
            <a:r>
              <a:rPr lang="en-US" sz="2200" i="1" dirty="0" smtClean="0"/>
              <a:t> M, </a:t>
            </a:r>
            <a:r>
              <a:rPr lang="en-US" sz="2200" i="1" dirty="0" err="1" smtClean="0"/>
              <a:t>Storrie</a:t>
            </a:r>
            <a:r>
              <a:rPr lang="en-US" sz="2200" i="1" dirty="0" smtClean="0"/>
              <a:t> D. </a:t>
            </a:r>
            <a:r>
              <a:rPr lang="tr-TR" sz="2200" i="1" dirty="0" smtClean="0"/>
              <a:t>(</a:t>
            </a:r>
            <a:r>
              <a:rPr lang="en-US" sz="2200" i="1" dirty="0" smtClean="0"/>
              <a:t>2009</a:t>
            </a:r>
            <a:r>
              <a:rPr lang="tr-TR" sz="2200" i="1" dirty="0" smtClean="0"/>
              <a:t>).</a:t>
            </a:r>
            <a:r>
              <a:rPr lang="en-US" sz="2200" i="1" dirty="0" smtClean="0"/>
              <a:t> Job loss is bad for your health-Swedish evidence on cause specific hospitalization following involuntary job loss. Social Science and Medicine; 68: 1396-1406</a:t>
            </a:r>
          </a:p>
          <a:p>
            <a:r>
              <a:rPr lang="en-US" sz="2200" i="1" dirty="0" smtClean="0"/>
              <a:t>Weber A, </a:t>
            </a:r>
            <a:r>
              <a:rPr lang="en-US" sz="2200" i="1" dirty="0" err="1" smtClean="0"/>
              <a:t>Lehnert</a:t>
            </a:r>
            <a:r>
              <a:rPr lang="en-US" sz="2200" i="1" dirty="0" smtClean="0"/>
              <a:t> G. </a:t>
            </a:r>
            <a:r>
              <a:rPr lang="tr-TR" sz="2200" i="1" dirty="0" smtClean="0"/>
              <a:t>(</a:t>
            </a:r>
            <a:r>
              <a:rPr lang="en-US" sz="2200" i="1" dirty="0" smtClean="0"/>
              <a:t>1997</a:t>
            </a:r>
            <a:r>
              <a:rPr lang="tr-TR" sz="2200" i="1" dirty="0" smtClean="0"/>
              <a:t>).</a:t>
            </a:r>
            <a:r>
              <a:rPr lang="en-US" sz="2200" i="1" dirty="0" smtClean="0"/>
              <a:t> Unemployment and cardiovascular diseases: a casual relationship? </a:t>
            </a:r>
            <a:r>
              <a:rPr lang="en-US" sz="2200" i="1" dirty="0" err="1" smtClean="0"/>
              <a:t>Int</a:t>
            </a:r>
            <a:r>
              <a:rPr lang="en-US" sz="2200" i="1" dirty="0" smtClean="0"/>
              <a:t> Arch </a:t>
            </a:r>
            <a:r>
              <a:rPr lang="en-US" sz="2200" i="1" dirty="0" err="1" smtClean="0"/>
              <a:t>Occup</a:t>
            </a:r>
            <a:r>
              <a:rPr lang="en-US" sz="2200" i="1" dirty="0" smtClean="0"/>
              <a:t> Environ Health; 70: 153-160</a:t>
            </a:r>
            <a:endParaRPr lang="tr-TR" sz="2200" i="1" dirty="0"/>
          </a:p>
        </p:txBody>
      </p:sp>
    </p:spTree>
    <p:extLst>
      <p:ext uri="{BB962C8B-B14F-4D97-AF65-F5344CB8AC3E}">
        <p14:creationId xmlns:p14="http://schemas.microsoft.com/office/powerpoint/2010/main" val="2483716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49" y="592585"/>
            <a:ext cx="8133611" cy="5708341"/>
          </a:xfrm>
        </p:spPr>
        <p:txBody>
          <a:bodyPr>
            <a:noAutofit/>
          </a:bodyPr>
          <a:lstStyle/>
          <a:p>
            <a:r>
              <a:rPr lang="tr-TR" sz="1800" dirty="0" smtClean="0"/>
              <a:t>https://t24.com.tr/haber/tuik-acikladi-iste-turkiyede-bosanma-nedenleri,511202</a:t>
            </a:r>
          </a:p>
          <a:p>
            <a:r>
              <a:rPr lang="tr-TR" sz="1800" dirty="0" smtClean="0"/>
              <a:t>https://www.turizmgunlugu.com/2019/02/15/issizlik-rakamlarinda-yine-surpriz-yok/</a:t>
            </a:r>
          </a:p>
          <a:p>
            <a:r>
              <a:rPr lang="en-US" sz="1800" dirty="0" smtClean="0"/>
              <a:t>http://www.airwayshaber.com/2019/04/is-guvencesi-nedir/</a:t>
            </a:r>
            <a:endParaRPr lang="tr-TR" sz="1800" dirty="0" smtClean="0"/>
          </a:p>
          <a:p>
            <a:r>
              <a:rPr lang="en-US" sz="1800" dirty="0" smtClean="0"/>
              <a:t>https://vistano.com/tr/psikoloji/haber-storys/sosyal-d</a:t>
            </a:r>
            <a:r>
              <a:rPr lang="tr-TR" sz="1800" dirty="0" err="1" smtClean="0"/>
              <a:t>ış</a:t>
            </a:r>
            <a:r>
              <a:rPr lang="en-US" sz="1800" dirty="0" smtClean="0"/>
              <a:t>lama-g</a:t>
            </a:r>
            <a:r>
              <a:rPr lang="tr-TR" sz="1800" dirty="0" smtClean="0"/>
              <a:t>üç</a:t>
            </a:r>
            <a:r>
              <a:rPr lang="en-US" sz="1800" dirty="0" err="1" smtClean="0"/>
              <a:t>lendirir</a:t>
            </a:r>
            <a:r>
              <a:rPr lang="en-US" sz="1800" dirty="0" smtClean="0"/>
              <a:t>-d</a:t>
            </a:r>
            <a:r>
              <a:rPr lang="tr-TR" sz="1800" dirty="0" smtClean="0"/>
              <a:t>üşü</a:t>
            </a:r>
            <a:r>
              <a:rPr lang="en-US" sz="1800" dirty="0" err="1" smtClean="0"/>
              <a:t>nce-komplolar</a:t>
            </a:r>
            <a:r>
              <a:rPr lang="tr-TR" sz="1800" dirty="0" err="1" smtClean="0"/>
              <a:t>ını</a:t>
            </a:r>
            <a:r>
              <a:rPr lang="en-US" sz="1800" dirty="0" smtClean="0"/>
              <a:t>/</a:t>
            </a:r>
            <a:endParaRPr lang="tr-TR" sz="1800" dirty="0" smtClean="0"/>
          </a:p>
          <a:p>
            <a:r>
              <a:rPr lang="en-US" sz="1800" dirty="0" smtClean="0"/>
              <a:t>http://politikoglan.blogspot.com/2015/09/turkiyede-egitim-sorunlar-ve-cozum.html</a:t>
            </a:r>
            <a:endParaRPr lang="tr-TR" sz="1800" dirty="0" smtClean="0"/>
          </a:p>
          <a:p>
            <a:r>
              <a:rPr lang="en-US" sz="1800" dirty="0" smtClean="0"/>
              <a:t>http://bianet.org/bianet/emek/214526-disk-ar-en-yogun-issizlik-artisi-genc-ve-kadin-issizliginde</a:t>
            </a:r>
            <a:endParaRPr lang="tr-TR" sz="1800" dirty="0" smtClean="0"/>
          </a:p>
          <a:p>
            <a:r>
              <a:rPr lang="en-US" sz="1800" dirty="0" smtClean="0"/>
              <a:t>http://bianet.org/cocuk/insan-haklari/125605-velilere-cocugu-okuldaki-siddetten-koruma-rehberi</a:t>
            </a:r>
            <a:endParaRPr lang="tr-TR" sz="1800" dirty="0" smtClean="0"/>
          </a:p>
          <a:p>
            <a:r>
              <a:rPr lang="en-US" sz="1800" dirty="0" smtClean="0"/>
              <a:t>https://www.sozcu.com.tr/2016/saglik/madde-bagimliligina-neden-olan-sendrom-1493150/</a:t>
            </a:r>
            <a:endParaRPr lang="tr-TR" sz="1800" dirty="0" smtClean="0"/>
          </a:p>
          <a:p>
            <a:r>
              <a:rPr lang="tr-TR" sz="1800" dirty="0" smtClean="0"/>
              <a:t>https://www.avukatdeniz.com/izmir/bosanma-davasi-ucreti-2019/</a:t>
            </a:r>
          </a:p>
          <a:p>
            <a:r>
              <a:rPr lang="tr-TR" sz="1800" dirty="0" smtClean="0"/>
              <a:t>https://psikolojistanbul.com/iliski-terapisi/</a:t>
            </a:r>
          </a:p>
          <a:p>
            <a:endParaRPr lang="tr-TR" sz="1800" dirty="0" smtClean="0"/>
          </a:p>
          <a:p>
            <a:endParaRPr lang="tr-TR" sz="1800" dirty="0" smtClean="0"/>
          </a:p>
          <a:p>
            <a:endParaRPr lang="tr-TR" sz="1800" dirty="0"/>
          </a:p>
        </p:txBody>
      </p:sp>
    </p:spTree>
    <p:extLst>
      <p:ext uri="{BB962C8B-B14F-4D97-AF65-F5344CB8AC3E}">
        <p14:creationId xmlns:p14="http://schemas.microsoft.com/office/powerpoint/2010/main" val="2196878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İçerik Yer Tutucusu"/>
          <p:cNvSpPr>
            <a:spLocks noGrp="1"/>
          </p:cNvSpPr>
          <p:nvPr>
            <p:ph idx="1"/>
          </p:nvPr>
        </p:nvSpPr>
        <p:spPr>
          <a:xfrm>
            <a:off x="628650" y="541538"/>
            <a:ext cx="7886700" cy="5912528"/>
          </a:xfrm>
        </p:spPr>
        <p:txBody>
          <a:bodyPr>
            <a:normAutofit fontScale="92500"/>
          </a:bodyPr>
          <a:lstStyle/>
          <a:p>
            <a:r>
              <a:rPr lang="tr-TR" dirty="0" smtClean="0"/>
              <a:t>Öte yandan düşük gelirli ailelerin çocuklarının büyük bir bölümü çırak olarak iş hayatında aktif bir rol oynamaktadır. </a:t>
            </a:r>
          </a:p>
          <a:p>
            <a:r>
              <a:rPr lang="tr-TR" dirty="0" smtClean="0"/>
              <a:t>Daha fazla para kazanmak uğruna iş güvenliği tedbirlerinin sıklıkla ihmal edildiği bu ortamlar hastalık gelişimi için birer risk faktörüdürler. </a:t>
            </a:r>
          </a:p>
          <a:p>
            <a:r>
              <a:rPr lang="tr-TR" dirty="0" smtClean="0"/>
              <a:t>Uluslararası Çalışma Örgütü, çocukların %37’sinin kimyevi maddelerin yol açtığı tehlikelerin farkında olmadığını; çocukların %25’inin dengeli aydınlanma düzeyini, %24,8’inin normal ve yüksek gürültü düzeyini ayırt edemediğini; çalışan çocukların çoğunluğunun aile bütçesine katkıda bulunabilmek için okulu yarıda bırakan ve haftada 60-65 saat çalışan gençler olduğunu dile getirmektedir.</a:t>
            </a:r>
            <a:endParaRPr lang="tr-TR" dirty="0"/>
          </a:p>
        </p:txBody>
      </p:sp>
    </p:spTree>
    <p:extLst>
      <p:ext uri="{BB962C8B-B14F-4D97-AF65-F5344CB8AC3E}">
        <p14:creationId xmlns:p14="http://schemas.microsoft.com/office/powerpoint/2010/main" val="20944514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588335"/>
            <a:ext cx="7886700" cy="3681330"/>
          </a:xfrm>
        </p:spPr>
        <p:txBody>
          <a:bodyPr/>
          <a:lstStyle/>
          <a:p>
            <a:r>
              <a:rPr lang="tr-TR" dirty="0" smtClean="0"/>
              <a:t>Ekonomik krizlerin sağlık alanına olan en önemli etkisi ise işsizlik ve ücret düşürülmesi biçiminde kendisini gösteren gelir azalmasıdır. </a:t>
            </a:r>
          </a:p>
          <a:p>
            <a:r>
              <a:rPr lang="tr-TR" dirty="0" smtClean="0"/>
              <a:t>Gelir düzeyinin beslenme başta olmak üzere sağlık durumunu etkileyen pek çok faktörle iç içe olduğu ve kriz dönemlerinde hem kamunun hem de bireyin sağlık harcamalarında kısıntıya gittiği bilinmektedir.</a:t>
            </a:r>
            <a:endParaRPr lang="tr-TR" dirty="0"/>
          </a:p>
        </p:txBody>
      </p:sp>
    </p:spTree>
    <p:extLst>
      <p:ext uri="{BB962C8B-B14F-4D97-AF65-F5344CB8AC3E}">
        <p14:creationId xmlns:p14="http://schemas.microsoft.com/office/powerpoint/2010/main" val="632790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671904"/>
            <a:ext cx="7886700" cy="3663575"/>
          </a:xfrm>
        </p:spPr>
        <p:txBody>
          <a:bodyPr/>
          <a:lstStyle/>
          <a:p>
            <a:r>
              <a:rPr lang="tr-TR" dirty="0" smtClean="0"/>
              <a:t>Ekonomik kriz döneminde </a:t>
            </a:r>
            <a:br>
              <a:rPr lang="tr-TR" dirty="0" smtClean="0"/>
            </a:br>
            <a:r>
              <a:rPr lang="tr-TR" dirty="0" smtClean="0"/>
              <a:t>işsizliğin, sosyal stresin, aile </a:t>
            </a:r>
            <a:br>
              <a:rPr lang="tr-TR" dirty="0" smtClean="0"/>
            </a:br>
            <a:r>
              <a:rPr lang="tr-TR" dirty="0" smtClean="0"/>
              <a:t>içi sorunların, intihar </a:t>
            </a:r>
            <a:br>
              <a:rPr lang="tr-TR" dirty="0" smtClean="0"/>
            </a:br>
            <a:r>
              <a:rPr lang="tr-TR" dirty="0" smtClean="0"/>
              <a:t>oranlarının, alkol ve tütün tüketiminin arttığı bilinmektedir. </a:t>
            </a:r>
          </a:p>
          <a:p>
            <a:r>
              <a:rPr lang="tr-TR" dirty="0" smtClean="0"/>
              <a:t>Stres ortamı ve açlık nedeniyle artan hırsızlıklar, çoğu yoksullardan oluşmak üzere cezaevindeki nüfusu da arttırmaktadır. </a:t>
            </a:r>
            <a:endParaRPr lang="tr-TR" dirty="0"/>
          </a:p>
        </p:txBody>
      </p:sp>
      <p:pic>
        <p:nvPicPr>
          <p:cNvPr id="2050" name="Picture 2" descr="C:\Users\Foxconn\Desktop\işsizlik-rakamları-696x398.jpg"/>
          <p:cNvPicPr>
            <a:picLocks noChangeAspect="1" noChangeArrowheads="1"/>
          </p:cNvPicPr>
          <p:nvPr/>
        </p:nvPicPr>
        <p:blipFill>
          <a:blip r:embed="rId2" cstate="print"/>
          <a:srcRect/>
          <a:stretch>
            <a:fillRect/>
          </a:stretch>
        </p:blipFill>
        <p:spPr bwMode="auto">
          <a:xfrm>
            <a:off x="5212665" y="505282"/>
            <a:ext cx="3672409" cy="2376264"/>
          </a:xfrm>
          <a:prstGeom prst="rect">
            <a:avLst/>
          </a:prstGeom>
          <a:ln>
            <a:noFill/>
          </a:ln>
          <a:effectLst>
            <a:softEdge rad="112500"/>
          </a:effectLst>
        </p:spPr>
      </p:pic>
    </p:spTree>
    <p:extLst>
      <p:ext uri="{BB962C8B-B14F-4D97-AF65-F5344CB8AC3E}">
        <p14:creationId xmlns:p14="http://schemas.microsoft.com/office/powerpoint/2010/main" val="4132829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823593"/>
            <a:ext cx="7886700" cy="3210814"/>
          </a:xfrm>
        </p:spPr>
        <p:txBody>
          <a:bodyPr/>
          <a:lstStyle/>
          <a:p>
            <a:r>
              <a:rPr lang="tr-TR" dirty="0" smtClean="0"/>
              <a:t>Bilimsel çalışmalar iş güvencesi </a:t>
            </a:r>
            <a:br>
              <a:rPr lang="tr-TR" dirty="0" smtClean="0"/>
            </a:br>
            <a:r>
              <a:rPr lang="tr-TR" dirty="0" smtClean="0"/>
              <a:t>ile sağlığın oldukça yakın ilişkili </a:t>
            </a:r>
            <a:br>
              <a:rPr lang="tr-TR" dirty="0" smtClean="0"/>
            </a:br>
            <a:r>
              <a:rPr lang="tr-TR" dirty="0" smtClean="0"/>
              <a:t>olduğunu, iş güvencesiz bir çalışma hayatının kronik hastalıklar başta olmak üzere pek çok sağlık sorununa neden olduğunu göstermektedir. </a:t>
            </a:r>
          </a:p>
          <a:p>
            <a:r>
              <a:rPr lang="tr-TR" dirty="0" smtClean="0"/>
              <a:t>Bu çerçevede esnek üretimin bir yansıması olarak ani tükenme sendromu (</a:t>
            </a:r>
            <a:r>
              <a:rPr lang="tr-TR" dirty="0" err="1" smtClean="0"/>
              <a:t>Karoshi</a:t>
            </a:r>
            <a:r>
              <a:rPr lang="tr-TR" dirty="0" smtClean="0"/>
              <a:t>) dikkat çekicidir. </a:t>
            </a:r>
            <a:endParaRPr lang="tr-TR" dirty="0"/>
          </a:p>
        </p:txBody>
      </p:sp>
      <p:pic>
        <p:nvPicPr>
          <p:cNvPr id="27650" name="Picture 2" descr="İş güvencesi ile ilgili görsel sonucu"/>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619565" y="392265"/>
            <a:ext cx="3283383" cy="2354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3166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28650" y="1867981"/>
            <a:ext cx="7886700" cy="3122037"/>
          </a:xfrm>
        </p:spPr>
        <p:txBody>
          <a:bodyPr/>
          <a:lstStyle/>
          <a:p>
            <a:r>
              <a:rPr lang="tr-TR" dirty="0" smtClean="0"/>
              <a:t>Çalışma saatlerinin uzaması ve düzensizleşmesi, düşük gelir ve belirsizlik, çalışanlar arasındaki acımasız rekabet organizmada dayanma gücünü arttıran sempatik sistemi aktive etmekte, ancak artan adrenalin ve </a:t>
            </a:r>
            <a:r>
              <a:rPr lang="tr-TR" dirty="0" err="1" smtClean="0"/>
              <a:t>noradrenalin</a:t>
            </a:r>
            <a:r>
              <a:rPr lang="tr-TR" dirty="0" smtClean="0"/>
              <a:t> bir süre sonra kalp krizi, felç, </a:t>
            </a:r>
            <a:r>
              <a:rPr lang="tr-TR" dirty="0" err="1" smtClean="0"/>
              <a:t>serebral</a:t>
            </a:r>
            <a:r>
              <a:rPr lang="tr-TR" dirty="0" smtClean="0"/>
              <a:t> </a:t>
            </a:r>
            <a:r>
              <a:rPr lang="tr-TR" dirty="0" err="1" smtClean="0"/>
              <a:t>tromboz</a:t>
            </a:r>
            <a:r>
              <a:rPr lang="tr-TR" dirty="0" smtClean="0"/>
              <a:t>, kalp yetmezliği gibi ölümcül sağlık sorunlarına neden olmaktadır. </a:t>
            </a:r>
            <a:endParaRPr lang="tr-TR" dirty="0"/>
          </a:p>
        </p:txBody>
      </p:sp>
    </p:spTree>
    <p:extLst>
      <p:ext uri="{BB962C8B-B14F-4D97-AF65-F5344CB8AC3E}">
        <p14:creationId xmlns:p14="http://schemas.microsoft.com/office/powerpoint/2010/main" val="24377556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2301</TotalTime>
  <Words>1879</Words>
  <Application>Microsoft Office PowerPoint</Application>
  <PresentationFormat>Ekran Gösterisi (4:3)</PresentationFormat>
  <Paragraphs>164</Paragraphs>
  <Slides>44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44</vt:i4>
      </vt:variant>
    </vt:vector>
  </HeadingPairs>
  <TitlesOfParts>
    <vt:vector size="47" baseType="lpstr">
      <vt:lpstr>Arial</vt:lpstr>
      <vt:lpstr>Calibri</vt:lpstr>
      <vt:lpstr>Office Teması</vt:lpstr>
      <vt:lpstr>SAĞLIK SOSYOLOJİSİ</vt:lpstr>
      <vt:lpstr>YOKSULLUK, İŞSİZLİK, BOŞANMA GİBİ SOSYAL OLGULAR İLE  SAĞLIK - HASTALIK</vt:lpstr>
      <vt:lpstr>YOKSULLUK VE SAĞLIK - HASTALIK</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Yoksulluk ve Çocuk Ölümleri</vt:lpstr>
      <vt:lpstr>PowerPoint Sunusu</vt:lpstr>
      <vt:lpstr>ÇÖZÜM VE ÖNERİLER</vt:lpstr>
      <vt:lpstr>İŞSİZLİK VE SAĞLIK </vt:lpstr>
      <vt:lpstr>PowerPoint Sunusu</vt:lpstr>
      <vt:lpstr>PowerPoint Sunusu</vt:lpstr>
      <vt:lpstr>PowerPoint Sunusu</vt:lpstr>
      <vt:lpstr>PowerPoint Sunusu</vt:lpstr>
      <vt:lpstr>PowerPoint Sunusu</vt:lpstr>
      <vt:lpstr>PowerPoint Sunusu</vt:lpstr>
      <vt:lpstr>PowerPoint Sunusu</vt:lpstr>
      <vt:lpstr>PowerPoint Sunusu</vt:lpstr>
      <vt:lpstr>BOŞANMA VE SAĞLIK - HASTALIK</vt:lpstr>
      <vt:lpstr>PowerPoint Sunusu</vt:lpstr>
      <vt:lpstr>BOŞANMA - SAĞLIK VE HASTALIK</vt:lpstr>
      <vt:lpstr>PowerPoint Sunusu</vt:lpstr>
      <vt:lpstr>PowerPoint Sunusu</vt:lpstr>
      <vt:lpstr>PowerPoint Sunusu</vt:lpstr>
      <vt:lpstr>PowerPoint Sunusu</vt:lpstr>
      <vt:lpstr>PowerPoint Sunusu</vt:lpstr>
      <vt:lpstr>Türkiye’de boşanma nedenleri ve en önemli boşanma nedenlerinin oranları…</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Murat</dc:creator>
  <cp:lastModifiedBy>saba</cp:lastModifiedBy>
  <cp:revision>196</cp:revision>
  <dcterms:created xsi:type="dcterms:W3CDTF">2019-12-09T10:03:14Z</dcterms:created>
  <dcterms:modified xsi:type="dcterms:W3CDTF">2019-12-27T06:26:09Z</dcterms:modified>
</cp:coreProperties>
</file>