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5"/>
  </p:normalViewPr>
  <p:slideViewPr>
    <p:cSldViewPr snapToGrid="0" snapToObjects="1">
      <p:cViewPr varScale="1">
        <p:scale>
          <a:sx n="90" d="100"/>
          <a:sy n="90" d="100"/>
        </p:scale>
        <p:origin x="2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72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19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250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293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927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19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584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44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14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800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33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5/11/20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0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6EC93F-721F-4C9A-880C-E942ED26D4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560" b="38305"/>
          <a:stretch/>
        </p:blipFill>
        <p:spPr>
          <a:xfrm>
            <a:off x="-2" y="10"/>
            <a:ext cx="1219200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0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3B2163E-9797-074B-9825-D894E0CCA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2807208"/>
          </a:xfrm>
        </p:spPr>
        <p:txBody>
          <a:bodyPr anchor="b">
            <a:normAutofit/>
          </a:bodyPr>
          <a:lstStyle/>
          <a:p>
            <a:pPr algn="l"/>
            <a:r>
              <a:rPr lang="tr-TR" sz="5400" dirty="0"/>
              <a:t>Halk Danslarının Konuları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F77C9C4-8D22-4E49-BED3-3F84DC648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3968496"/>
            <a:ext cx="4023360" cy="1208141"/>
          </a:xfrm>
        </p:spPr>
        <p:txBody>
          <a:bodyPr>
            <a:normAutofit/>
          </a:bodyPr>
          <a:lstStyle/>
          <a:p>
            <a:pPr algn="l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591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B42648-70CA-9F4B-A913-C810089E8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D14D9F-2F1C-D742-A7E4-810F6DA41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Halk dansları; halkın </a:t>
            </a:r>
            <a:r>
              <a:rPr lang="tr-TR" dirty="0" err="1"/>
              <a:t>yarattığı</a:t>
            </a:r>
            <a:r>
              <a:rPr lang="tr-TR" dirty="0"/>
              <a:t>, halkın </a:t>
            </a:r>
            <a:r>
              <a:rPr lang="tr-TR" dirty="0" err="1"/>
              <a:t>yaşamının</a:t>
            </a:r>
            <a:r>
              <a:rPr lang="tr-TR" dirty="0"/>
              <a:t> </a:t>
            </a:r>
            <a:r>
              <a:rPr lang="tr-TR" dirty="0" err="1"/>
              <a:t>içinden</a:t>
            </a:r>
            <a:r>
              <a:rPr lang="tr-TR" dirty="0"/>
              <a:t> </a:t>
            </a:r>
            <a:r>
              <a:rPr lang="tr-TR" dirty="0" err="1"/>
              <a:t>çıkar</a:t>
            </a:r>
            <a:r>
              <a:rPr lang="tr-TR" dirty="0"/>
              <a:t>, halkın </a:t>
            </a:r>
            <a:r>
              <a:rPr lang="tr-TR" dirty="0" err="1"/>
              <a:t>işlerini</a:t>
            </a:r>
            <a:r>
              <a:rPr lang="tr-TR" dirty="0"/>
              <a:t>, bayramlarını, tarihini, </a:t>
            </a:r>
            <a:r>
              <a:rPr lang="tr-TR" dirty="0" err="1"/>
              <a:t>coğrafyasını</a:t>
            </a:r>
            <a:r>
              <a:rPr lang="tr-TR" dirty="0"/>
              <a:t> yansıtır (</a:t>
            </a:r>
            <a:r>
              <a:rPr lang="tr-TR" dirty="0" err="1"/>
              <a:t>And</a:t>
            </a:r>
            <a:r>
              <a:rPr lang="tr-TR" dirty="0"/>
              <a:t>, 1996, s.76). Halk danslarında genellikle </a:t>
            </a:r>
            <a:r>
              <a:rPr lang="tr-TR" dirty="0" err="1"/>
              <a:t>insan-doğa</a:t>
            </a:r>
            <a:r>
              <a:rPr lang="tr-TR" dirty="0"/>
              <a:t>, insan-hayvan, toplumsal </a:t>
            </a:r>
            <a:r>
              <a:rPr lang="tr-TR" dirty="0" err="1"/>
              <a:t>ilişkiler</a:t>
            </a:r>
            <a:r>
              <a:rPr lang="tr-TR" dirty="0"/>
              <a:t> ve </a:t>
            </a:r>
            <a:r>
              <a:rPr lang="tr-TR" dirty="0" err="1"/>
              <a:t>üretim</a:t>
            </a:r>
            <a:r>
              <a:rPr lang="tr-TR" dirty="0"/>
              <a:t> </a:t>
            </a:r>
            <a:r>
              <a:rPr lang="tr-TR" dirty="0" err="1"/>
              <a:t>ilişkilerinin</a:t>
            </a:r>
            <a:r>
              <a:rPr lang="tr-TR" dirty="0"/>
              <a:t> konu </a:t>
            </a:r>
            <a:r>
              <a:rPr lang="tr-TR" dirty="0" err="1"/>
              <a:t>edildiği</a:t>
            </a:r>
            <a:r>
              <a:rPr lang="tr-TR" dirty="0"/>
              <a:t> </a:t>
            </a:r>
            <a:r>
              <a:rPr lang="tr-TR" dirty="0" err="1"/>
              <a:t>görülmektedir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5780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DFED06-E89D-4E46-A2DF-5D89CF9FE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/>
              <a:t>İnsan-Doğa</a:t>
            </a:r>
            <a:r>
              <a:rPr lang="tr-TR" b="1" i="1" dirty="0"/>
              <a:t> </a:t>
            </a:r>
            <a:r>
              <a:rPr lang="tr-TR" b="1" i="1" dirty="0" err="1"/>
              <a:t>İlişkisi</a:t>
            </a:r>
            <a:r>
              <a:rPr lang="tr-TR" b="1" i="1" dirty="0"/>
              <a:t>: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BB53DF-A251-684D-9FFA-57FBEB746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Halk danslarında, insanlar </a:t>
            </a:r>
            <a:r>
              <a:rPr lang="tr-TR" dirty="0" err="1"/>
              <a:t>doğanın</a:t>
            </a:r>
            <a:r>
              <a:rPr lang="tr-TR" dirty="0"/>
              <a:t> kendileri </a:t>
            </a:r>
            <a:r>
              <a:rPr lang="tr-TR" dirty="0" err="1"/>
              <a:t>üzerindeki</a:t>
            </a:r>
            <a:r>
              <a:rPr lang="tr-TR" dirty="0"/>
              <a:t> olumlu olumsuz etkilerini konu </a:t>
            </a:r>
            <a:r>
              <a:rPr lang="tr-TR" dirty="0" err="1"/>
              <a:t>edinmişlerdir</a:t>
            </a:r>
            <a:r>
              <a:rPr lang="tr-TR" dirty="0"/>
              <a:t>. Halk danslarında </a:t>
            </a:r>
            <a:r>
              <a:rPr lang="tr-TR" dirty="0" err="1"/>
              <a:t>doğanın</a:t>
            </a:r>
            <a:r>
              <a:rPr lang="tr-TR" dirty="0"/>
              <a:t> her zaman etkisi </a:t>
            </a:r>
            <a:r>
              <a:rPr lang="tr-TR" dirty="0" err="1"/>
              <a:t>olmuştur</a:t>
            </a:r>
            <a:r>
              <a:rPr lang="tr-TR" dirty="0"/>
              <a:t>. Bu etki </a:t>
            </a:r>
            <a:r>
              <a:rPr lang="tr-TR" dirty="0" err="1"/>
              <a:t>kişilerin</a:t>
            </a:r>
            <a:r>
              <a:rPr lang="tr-TR" dirty="0"/>
              <a:t> </a:t>
            </a:r>
            <a:r>
              <a:rPr lang="tr-TR" dirty="0" err="1"/>
              <a:t>yaşamını</a:t>
            </a:r>
            <a:r>
              <a:rPr lang="tr-TR" dirty="0"/>
              <a:t>, </a:t>
            </a:r>
            <a:r>
              <a:rPr lang="tr-TR" dirty="0" err="1"/>
              <a:t>doğasını</a:t>
            </a:r>
            <a:r>
              <a:rPr lang="tr-TR" dirty="0"/>
              <a:t> </a:t>
            </a:r>
            <a:r>
              <a:rPr lang="tr-TR" dirty="0" err="1"/>
              <a:t>etkilemis</a:t>
            </a:r>
            <a:r>
              <a:rPr lang="tr-TR" dirty="0"/>
              <a:t>̧, </a:t>
            </a:r>
            <a:r>
              <a:rPr lang="tr-TR" dirty="0" err="1"/>
              <a:t>türküsüne</a:t>
            </a:r>
            <a:r>
              <a:rPr lang="tr-TR" dirty="0"/>
              <a:t> </a:t>
            </a:r>
            <a:r>
              <a:rPr lang="tr-TR" dirty="0" err="1"/>
              <a:t>girmis</a:t>
            </a:r>
            <a:r>
              <a:rPr lang="tr-TR" dirty="0"/>
              <a:t>̧, zamanın </a:t>
            </a:r>
            <a:r>
              <a:rPr lang="tr-TR" dirty="0" err="1"/>
              <a:t>geçmesi</a:t>
            </a:r>
            <a:r>
              <a:rPr lang="tr-TR" dirty="0"/>
              <a:t> ile hafif </a:t>
            </a:r>
            <a:r>
              <a:rPr lang="tr-TR" dirty="0" err="1"/>
              <a:t>gülümsemeye</a:t>
            </a:r>
            <a:r>
              <a:rPr lang="tr-TR" dirty="0"/>
              <a:t>, </a:t>
            </a:r>
            <a:r>
              <a:rPr lang="tr-TR" dirty="0" err="1"/>
              <a:t>unutulduğu</a:t>
            </a:r>
            <a:r>
              <a:rPr lang="tr-TR" dirty="0"/>
              <a:t> anlarda ise oynanmaya </a:t>
            </a:r>
            <a:r>
              <a:rPr lang="tr-TR" dirty="0" err="1"/>
              <a:t>başlanmıştır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115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27A80E-C35B-094C-888C-00B4D45CE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İnsan-Toplumsal </a:t>
            </a:r>
            <a:r>
              <a:rPr lang="tr-TR" b="1" i="1" dirty="0" err="1"/>
              <a:t>İlişkiler</a:t>
            </a:r>
            <a:r>
              <a:rPr lang="tr-TR" b="1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945B44-4DDB-A84B-B553-77E4BFB14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Halk danslarında bir </a:t>
            </a:r>
            <a:r>
              <a:rPr lang="tr-TR" dirty="0" err="1"/>
              <a:t>erkeğin</a:t>
            </a:r>
            <a:r>
              <a:rPr lang="tr-TR" dirty="0"/>
              <a:t> bir kıza </a:t>
            </a:r>
            <a:r>
              <a:rPr lang="tr-TR" dirty="0" err="1"/>
              <a:t>yanaşmaya</a:t>
            </a:r>
            <a:r>
              <a:rPr lang="tr-TR" dirty="0"/>
              <a:t> </a:t>
            </a:r>
            <a:r>
              <a:rPr lang="tr-TR" dirty="0" err="1"/>
              <a:t>çalışması</a:t>
            </a:r>
            <a:r>
              <a:rPr lang="tr-TR" dirty="0"/>
              <a:t>, kızın naz etmesi bulunur. Bazıları bir </a:t>
            </a:r>
            <a:r>
              <a:rPr lang="tr-TR" dirty="0" err="1"/>
              <a:t>işi</a:t>
            </a:r>
            <a:r>
              <a:rPr lang="tr-TR" dirty="0"/>
              <a:t>, </a:t>
            </a:r>
            <a:r>
              <a:rPr lang="tr-TR" dirty="0" err="1"/>
              <a:t>günlük</a:t>
            </a:r>
            <a:r>
              <a:rPr lang="tr-TR" dirty="0"/>
              <a:t> </a:t>
            </a:r>
            <a:r>
              <a:rPr lang="tr-TR" dirty="0" err="1"/>
              <a:t>köy</a:t>
            </a:r>
            <a:r>
              <a:rPr lang="tr-TR" dirty="0"/>
              <a:t> </a:t>
            </a:r>
            <a:r>
              <a:rPr lang="tr-TR" dirty="0" err="1"/>
              <a:t>yaşamından</a:t>
            </a:r>
            <a:r>
              <a:rPr lang="tr-TR" dirty="0"/>
              <a:t> bir sahneyi canlandırır. Bunların yanı sıra </a:t>
            </a:r>
            <a:r>
              <a:rPr lang="tr-TR" dirty="0" err="1"/>
              <a:t>savas</a:t>
            </a:r>
            <a:r>
              <a:rPr lang="tr-TR" dirty="0"/>
              <a:t>̧, </a:t>
            </a:r>
            <a:r>
              <a:rPr lang="tr-TR" dirty="0" err="1"/>
              <a:t>çarpışma</a:t>
            </a:r>
            <a:r>
              <a:rPr lang="tr-TR" dirty="0"/>
              <a:t> dansları vardır. Bu tavırlar, </a:t>
            </a:r>
            <a:r>
              <a:rPr lang="tr-TR" dirty="0" err="1"/>
              <a:t>işaretler</a:t>
            </a:r>
            <a:r>
              <a:rPr lang="tr-TR" dirty="0"/>
              <a:t>, ya el sıkma, </a:t>
            </a:r>
            <a:r>
              <a:rPr lang="tr-TR" dirty="0" err="1"/>
              <a:t>öpüşme</a:t>
            </a:r>
            <a:r>
              <a:rPr lang="tr-TR" dirty="0"/>
              <a:t>, selam gibi toplumsal, ya saç taramak, </a:t>
            </a:r>
            <a:r>
              <a:rPr lang="tr-TR" dirty="0" err="1"/>
              <a:t>yürüme</a:t>
            </a:r>
            <a:r>
              <a:rPr lang="tr-TR" dirty="0"/>
              <a:t>, uyuma, iş yapma gibi </a:t>
            </a:r>
            <a:r>
              <a:rPr lang="tr-TR" dirty="0" err="1"/>
              <a:t>görevsel</a:t>
            </a:r>
            <a:r>
              <a:rPr lang="tr-TR" dirty="0"/>
              <a:t>, ya dua etmek, namaz kılmak, tahtaya vurmak gibi dinsel, </a:t>
            </a:r>
            <a:r>
              <a:rPr lang="tr-TR" dirty="0" err="1"/>
              <a:t>törensel</a:t>
            </a:r>
            <a:r>
              <a:rPr lang="tr-TR" dirty="0"/>
              <a:t> </a:t>
            </a:r>
            <a:r>
              <a:rPr lang="tr-TR" dirty="0" err="1"/>
              <a:t>inansal</a:t>
            </a:r>
            <a:r>
              <a:rPr lang="tr-TR" dirty="0"/>
              <a:t> ya da hoplamak, </a:t>
            </a:r>
            <a:r>
              <a:rPr lang="tr-TR" dirty="0" err="1"/>
              <a:t>ağlamak</a:t>
            </a:r>
            <a:r>
              <a:rPr lang="tr-TR" dirty="0"/>
              <a:t> gibi duygusal olurlar (</a:t>
            </a:r>
            <a:r>
              <a:rPr lang="tr-TR" dirty="0" err="1"/>
              <a:t>And</a:t>
            </a:r>
            <a:r>
              <a:rPr lang="tr-TR" dirty="0"/>
              <a:t>, 1996, s.78). Ataman’a (1987, s.41)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Türk</a:t>
            </a:r>
            <a:r>
              <a:rPr lang="tr-TR" dirty="0"/>
              <a:t> halk dansları bir </a:t>
            </a:r>
            <a:r>
              <a:rPr lang="tr-TR" dirty="0" err="1"/>
              <a:t>savas</a:t>
            </a:r>
            <a:r>
              <a:rPr lang="tr-TR" dirty="0"/>
              <a:t>̧, kahramanlık olayını, kıtlık, bereket, afet, facia, </a:t>
            </a:r>
            <a:r>
              <a:rPr lang="tr-TR" dirty="0" err="1"/>
              <a:t>büyük</a:t>
            </a:r>
            <a:r>
              <a:rPr lang="tr-TR" dirty="0"/>
              <a:t> bir </a:t>
            </a:r>
            <a:r>
              <a:rPr lang="tr-TR" dirty="0" err="1"/>
              <a:t>aşkı</a:t>
            </a:r>
            <a:r>
              <a:rPr lang="tr-TR" dirty="0"/>
              <a:t> anlatan ve canlandıran adeta tarih belgeleridir.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069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D36032-B236-8645-AC32-A9C2BED3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/>
              <a:t>İnsan-Hayvan</a:t>
            </a:r>
            <a:r>
              <a:rPr lang="tr-TR" b="1" i="1" dirty="0"/>
              <a:t> </a:t>
            </a:r>
            <a:r>
              <a:rPr lang="tr-TR" b="1" i="1" dirty="0" err="1"/>
              <a:t>İlişkileri</a:t>
            </a:r>
            <a:r>
              <a:rPr lang="tr-TR" b="1" i="1" dirty="0"/>
              <a:t>: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0F71B9-755E-2E45-9B9A-681ADFAE7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Halk danslarında yer alan </a:t>
            </a:r>
            <a:r>
              <a:rPr lang="tr-TR" dirty="0" err="1"/>
              <a:t>diğer</a:t>
            </a:r>
            <a:r>
              <a:rPr lang="tr-TR" dirty="0"/>
              <a:t> bir konu ise insan-hayvan </a:t>
            </a:r>
            <a:r>
              <a:rPr lang="tr-TR" dirty="0" err="1"/>
              <a:t>ilişkileridir</a:t>
            </a:r>
            <a:r>
              <a:rPr lang="tr-TR" dirty="0"/>
              <a:t>. </a:t>
            </a:r>
            <a:r>
              <a:rPr lang="tr-TR" dirty="0" err="1"/>
              <a:t>İlkel</a:t>
            </a:r>
            <a:r>
              <a:rPr lang="tr-TR" dirty="0"/>
              <a:t> danslardaki hareketler, genellikle </a:t>
            </a:r>
            <a:r>
              <a:rPr lang="tr-TR" dirty="0" err="1"/>
              <a:t>çeşitli</a:t>
            </a:r>
            <a:r>
              <a:rPr lang="tr-TR" dirty="0"/>
              <a:t> hayvanların taklit edilmesidir. Bunun nedeni, av sırasında avcının hayvanı taklit ederek hareket etmesidir (</a:t>
            </a:r>
            <a:r>
              <a:rPr lang="tr-TR" dirty="0" err="1"/>
              <a:t>Akt</a:t>
            </a:r>
            <a:r>
              <a:rPr lang="tr-TR" dirty="0"/>
              <a:t>: </a:t>
            </a:r>
            <a:r>
              <a:rPr lang="tr-TR" dirty="0" err="1"/>
              <a:t>Moran</a:t>
            </a:r>
            <a:r>
              <a:rPr lang="tr-TR" dirty="0"/>
              <a:t>, 1994, s.43). Yabani </a:t>
            </a:r>
            <a:r>
              <a:rPr lang="tr-TR" dirty="0" err="1"/>
              <a:t>yaşam</a:t>
            </a:r>
            <a:r>
              <a:rPr lang="tr-TR" dirty="0"/>
              <a:t> </a:t>
            </a:r>
            <a:r>
              <a:rPr lang="tr-TR" dirty="0" err="1"/>
              <a:t>süren</a:t>
            </a:r>
            <a:r>
              <a:rPr lang="tr-TR" dirty="0"/>
              <a:t> bir kartal, kurt, tilki ya da </a:t>
            </a:r>
            <a:r>
              <a:rPr lang="tr-TR" dirty="0" err="1"/>
              <a:t>dag</a:t>
            </a:r>
            <a:r>
              <a:rPr lang="tr-TR" dirty="0"/>
              <a:t>̆ </a:t>
            </a:r>
            <a:r>
              <a:rPr lang="tr-TR" dirty="0" err="1"/>
              <a:t>keçisi</a:t>
            </a:r>
            <a:r>
              <a:rPr lang="tr-TR" dirty="0"/>
              <a:t> halk danslarında sergilenmektedir. Hayvanlardaki renklerden de </a:t>
            </a:r>
            <a:r>
              <a:rPr lang="tr-TR" dirty="0" err="1"/>
              <a:t>yararlanılmıs</a:t>
            </a:r>
            <a:r>
              <a:rPr lang="tr-TR" dirty="0"/>
              <a:t>̧, </a:t>
            </a:r>
            <a:r>
              <a:rPr lang="tr-TR" dirty="0" err="1"/>
              <a:t>ördekbaşı</a:t>
            </a:r>
            <a:r>
              <a:rPr lang="tr-TR" dirty="0"/>
              <a:t>, </a:t>
            </a:r>
            <a:r>
              <a:rPr lang="tr-TR" dirty="0" err="1"/>
              <a:t>turnagözu</a:t>
            </a:r>
            <a:r>
              <a:rPr lang="tr-TR" dirty="0"/>
              <a:t>̈, </a:t>
            </a:r>
            <a:r>
              <a:rPr lang="tr-TR" dirty="0" err="1"/>
              <a:t>sülün</a:t>
            </a:r>
            <a:r>
              <a:rPr lang="tr-TR" dirty="0"/>
              <a:t> </a:t>
            </a:r>
            <a:r>
              <a:rPr lang="tr-TR" dirty="0" err="1"/>
              <a:t>yeşili</a:t>
            </a:r>
            <a:r>
              <a:rPr lang="tr-TR" dirty="0"/>
              <a:t> </a:t>
            </a:r>
            <a:r>
              <a:rPr lang="tr-TR" dirty="0" err="1"/>
              <a:t>denmiştir</a:t>
            </a:r>
            <a:r>
              <a:rPr lang="tr-TR" dirty="0"/>
              <a:t> (</a:t>
            </a:r>
            <a:r>
              <a:rPr lang="tr-TR" dirty="0" err="1"/>
              <a:t>Şenol</a:t>
            </a:r>
            <a:r>
              <a:rPr lang="tr-TR" dirty="0"/>
              <a:t>, 1992, s.313). </a:t>
            </a:r>
          </a:p>
        </p:txBody>
      </p:sp>
    </p:spTree>
    <p:extLst>
      <p:ext uri="{BB962C8B-B14F-4D97-AF65-F5344CB8AC3E}">
        <p14:creationId xmlns:p14="http://schemas.microsoft.com/office/powerpoint/2010/main" val="2311251784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DarkSeedLeftStep">
      <a:dk1>
        <a:srgbClr val="000000"/>
      </a:dk1>
      <a:lt1>
        <a:srgbClr val="FFFFFF"/>
      </a:lt1>
      <a:dk2>
        <a:srgbClr val="243341"/>
      </a:dk2>
      <a:lt2>
        <a:srgbClr val="E4E8E2"/>
      </a:lt2>
      <a:accent1>
        <a:srgbClr val="A34DC3"/>
      </a:accent1>
      <a:accent2>
        <a:srgbClr val="6B4AB7"/>
      </a:accent2>
      <a:accent3>
        <a:srgbClr val="4D5AC3"/>
      </a:accent3>
      <a:accent4>
        <a:srgbClr val="3B79B1"/>
      </a:accent4>
      <a:accent5>
        <a:srgbClr val="48B1B7"/>
      </a:accent5>
      <a:accent6>
        <a:srgbClr val="3BB187"/>
      </a:accent6>
      <a:hlink>
        <a:srgbClr val="378DA6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480</Words>
  <Application>Microsoft Macintosh PowerPoint</Application>
  <PresentationFormat>Geniş ekran</PresentationFormat>
  <Paragraphs>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Calibri</vt:lpstr>
      <vt:lpstr>Tw Cen MT</vt:lpstr>
      <vt:lpstr>ShapesVTI</vt:lpstr>
      <vt:lpstr>Halk Danslarının Konuları</vt:lpstr>
      <vt:lpstr>PowerPoint Sunusu</vt:lpstr>
      <vt:lpstr>İnsan-Doğa İlişkisi: </vt:lpstr>
      <vt:lpstr>İnsan-Toplumsal İlişkiler  </vt:lpstr>
      <vt:lpstr>İnsan-Hayvan İlişkileri: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 Danslarının Konuları</dc:title>
  <dc:creator>Serkan.Kelesoglu</dc:creator>
  <cp:lastModifiedBy>Serkan.Kelesoglu</cp:lastModifiedBy>
  <cp:revision>2</cp:revision>
  <dcterms:created xsi:type="dcterms:W3CDTF">2020-05-11T10:18:08Z</dcterms:created>
  <dcterms:modified xsi:type="dcterms:W3CDTF">2020-05-11T10:20:32Z</dcterms:modified>
</cp:coreProperties>
</file>