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57" r:id="rId17"/>
    <p:sldId id="258" r:id="rId18"/>
    <p:sldId id="259" r:id="rId19"/>
    <p:sldId id="274" r:id="rId20"/>
    <p:sldId id="275" r:id="rId21"/>
    <p:sldId id="276" r:id="rId22"/>
    <p:sldId id="278" r:id="rId23"/>
    <p:sldId id="279" r:id="rId24"/>
    <p:sldId id="280" r:id="rId25"/>
    <p:sldId id="281"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74"/>
  </p:normalViewPr>
  <p:slideViewPr>
    <p:cSldViewPr snapToGrid="0" snapToObjects="1">
      <p:cViewPr varScale="1">
        <p:scale>
          <a:sx n="113" d="100"/>
          <a:sy n="113"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D0F72-EC2B-7740-B964-9CE46AE760E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05579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D0F72-EC2B-7740-B964-9CE46AE760E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27977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D0F72-EC2B-7740-B964-9CE46AE760E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205191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D0F72-EC2B-7740-B964-9CE46AE760E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9024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D0F72-EC2B-7740-B964-9CE46AE760E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68610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D0F72-EC2B-7740-B964-9CE46AE760E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61069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8D0F72-EC2B-7740-B964-9CE46AE760ED}"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99517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8D0F72-EC2B-7740-B964-9CE46AE760ED}"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212153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D0F72-EC2B-7740-B964-9CE46AE760ED}"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98361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D0F72-EC2B-7740-B964-9CE46AE760E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15960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D0F72-EC2B-7740-B964-9CE46AE760E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6954-7AC8-F147-910A-F9A9985C84F2}" type="slidenum">
              <a:rPr lang="en-US" smtClean="0"/>
              <a:t>‹#›</a:t>
            </a:fld>
            <a:endParaRPr lang="en-US"/>
          </a:p>
        </p:txBody>
      </p:sp>
    </p:spTree>
    <p:extLst>
      <p:ext uri="{BB962C8B-B14F-4D97-AF65-F5344CB8AC3E}">
        <p14:creationId xmlns:p14="http://schemas.microsoft.com/office/powerpoint/2010/main" val="110480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D0F72-EC2B-7740-B964-9CE46AE760ED}" type="datetimeFigureOut">
              <a:rPr lang="en-US" smtClean="0"/>
              <a:t>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06954-7AC8-F147-910A-F9A9985C84F2}" type="slidenum">
              <a:rPr lang="en-US" smtClean="0"/>
              <a:t>‹#›</a:t>
            </a:fld>
            <a:endParaRPr lang="en-US"/>
          </a:p>
        </p:txBody>
      </p:sp>
    </p:spTree>
    <p:extLst>
      <p:ext uri="{BB962C8B-B14F-4D97-AF65-F5344CB8AC3E}">
        <p14:creationId xmlns:p14="http://schemas.microsoft.com/office/powerpoint/2010/main" val="45608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Molecular Geometry </a:t>
            </a:r>
            <a:r>
              <a:rPr lang="tr-TR" dirty="0" err="1" smtClean="0"/>
              <a:t>and</a:t>
            </a:r>
            <a:r>
              <a:rPr lang="tr-TR" dirty="0" smtClean="0"/>
              <a:t> </a:t>
            </a:r>
            <a:r>
              <a:rPr lang="tr-TR" dirty="0" err="1" smtClean="0"/>
              <a:t>Naming</a:t>
            </a:r>
            <a:r>
              <a:rPr lang="tr-TR" dirty="0" smtClean="0"/>
              <a:t> of</a:t>
            </a:r>
            <a:br>
              <a:rPr lang="tr-TR" dirty="0" smtClean="0"/>
            </a:br>
            <a:r>
              <a:rPr lang="en-US" dirty="0" smtClean="0"/>
              <a:t>Organic </a:t>
            </a:r>
            <a:r>
              <a:rPr lang="en-US" dirty="0" smtClean="0"/>
              <a:t>Compounds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51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If the same substituent occurs more than once, the location of each point on which the substituent occurs is given. In addition, the number of times the substituent group occurs is indicated by a prefix (di, tri, tetra, etc.).</a:t>
            </a:r>
            <a:endParaRPr lang="tr-TR" dirty="0"/>
          </a:p>
        </p:txBody>
      </p:sp>
    </p:spTree>
    <p:extLst>
      <p:ext uri="{BB962C8B-B14F-4D97-AF65-F5344CB8AC3E}">
        <p14:creationId xmlns:p14="http://schemas.microsoft.com/office/powerpoint/2010/main" val="155859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If there are two or more different substituents they are listed in alphabetical order using the base name (ignore the prefixes). The only prefix which is used when putting the substituents in alphabetical order is </a:t>
            </a:r>
            <a:r>
              <a:rPr lang="en-US" b="1" dirty="0" err="1"/>
              <a:t>iso</a:t>
            </a:r>
            <a:r>
              <a:rPr lang="en-US" dirty="0"/>
              <a:t> as in isopropyl or isobutyl. The prefixes sec- and </a:t>
            </a:r>
            <a:r>
              <a:rPr lang="en-US" dirty="0" err="1"/>
              <a:t>tert</a:t>
            </a:r>
            <a:r>
              <a:rPr lang="en-US" dirty="0"/>
              <a:t>- are not used in determining alphabetical order except when compared with each other.</a:t>
            </a:r>
            <a:endParaRPr lang="tr-TR" dirty="0"/>
          </a:p>
        </p:txBody>
      </p:sp>
    </p:spTree>
    <p:extLst>
      <p:ext uri="{BB962C8B-B14F-4D97-AF65-F5344CB8AC3E}">
        <p14:creationId xmlns:p14="http://schemas.microsoft.com/office/powerpoint/2010/main" val="384074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If chains of equal length are competing for selection as the parent chain, then the choice goes in series to:</a:t>
            </a:r>
            <a:r>
              <a:rPr lang="en-US" dirty="0"/>
              <a:t/>
            </a:r>
            <a:br>
              <a:rPr lang="en-US" dirty="0"/>
            </a:br>
            <a:r>
              <a:rPr lang="en-US" dirty="0"/>
              <a:t>a) the chain which has the greatest number of side chains.</a:t>
            </a:r>
            <a:r>
              <a:rPr lang="en-US" dirty="0"/>
              <a:t/>
            </a:r>
            <a:br>
              <a:rPr lang="en-US" dirty="0"/>
            </a:br>
            <a:r>
              <a:rPr lang="en-US" dirty="0"/>
              <a:t>b) the chain whose substituents have the lowest- numbers.</a:t>
            </a:r>
            <a:r>
              <a:rPr lang="en-US" dirty="0"/>
              <a:t/>
            </a:r>
            <a:br>
              <a:rPr lang="en-US" dirty="0"/>
            </a:br>
            <a:r>
              <a:rPr lang="en-US" dirty="0"/>
              <a:t>c) the chain having the greatest number of carbon atoms in the smaller side chain.</a:t>
            </a:r>
            <a:r>
              <a:rPr lang="en-US" dirty="0"/>
              <a:t/>
            </a:r>
            <a:br>
              <a:rPr lang="en-US" dirty="0"/>
            </a:br>
            <a:r>
              <a:rPr lang="en-US" dirty="0"/>
              <a:t>d)the chain having the least branched side chains.</a:t>
            </a:r>
            <a:endParaRPr lang="tr-TR" dirty="0"/>
          </a:p>
        </p:txBody>
      </p:sp>
    </p:spTree>
    <p:extLst>
      <p:ext uri="{BB962C8B-B14F-4D97-AF65-F5344CB8AC3E}">
        <p14:creationId xmlns:p14="http://schemas.microsoft.com/office/powerpoint/2010/main" val="33055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In summary, the name of the compound is written out with the substituents in alphabetical order followed by the base name (derived from the number of carbons in the parent chain). Commas are used between numbers and dashes are used between letters and numbers. There are </a:t>
            </a:r>
            <a:r>
              <a:rPr lang="en-US" b="1" dirty="0"/>
              <a:t>no</a:t>
            </a:r>
            <a:r>
              <a:rPr lang="en-US" dirty="0"/>
              <a:t> spaces in the name.</a:t>
            </a:r>
            <a:endParaRPr lang="tr-TR" dirty="0"/>
          </a:p>
        </p:txBody>
      </p:sp>
    </p:spTree>
    <p:extLst>
      <p:ext uri="{BB962C8B-B14F-4D97-AF65-F5344CB8AC3E}">
        <p14:creationId xmlns:p14="http://schemas.microsoft.com/office/powerpoint/2010/main" val="129032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Examples</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583" y="1860978"/>
            <a:ext cx="5799309" cy="4346377"/>
          </a:xfrm>
          <a:prstGeom prst="rect">
            <a:avLst/>
          </a:prstGeom>
        </p:spPr>
      </p:pic>
    </p:spTree>
    <p:extLst>
      <p:ext uri="{BB962C8B-B14F-4D97-AF65-F5344CB8AC3E}">
        <p14:creationId xmlns:p14="http://schemas.microsoft.com/office/powerpoint/2010/main" val="30336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Alkyl</a:t>
            </a:r>
            <a:r>
              <a:rPr lang="tr-TR" dirty="0"/>
              <a:t> </a:t>
            </a:r>
            <a:r>
              <a:rPr lang="tr-TR" dirty="0" err="1"/>
              <a:t>halides</a:t>
            </a:r>
            <a:endParaRPr lang="tr-TR" dirty="0"/>
          </a:p>
        </p:txBody>
      </p:sp>
      <p:sp>
        <p:nvSpPr>
          <p:cNvPr id="3" name="İçerik Yer Tutucusu 2"/>
          <p:cNvSpPr>
            <a:spLocks noGrp="1"/>
          </p:cNvSpPr>
          <p:nvPr>
            <p:ph idx="1"/>
          </p:nvPr>
        </p:nvSpPr>
        <p:spPr/>
        <p:txBody>
          <a:bodyPr/>
          <a:lstStyle/>
          <a:p>
            <a:r>
              <a:rPr lang="en-US" dirty="0"/>
              <a:t>The halogen is treated as a substituent on an alkane chain. The halo- substituent is considered of equal rank with an alkyl substituent in the numbering of the parent chain. The halogens are represented as </a:t>
            </a:r>
            <a:r>
              <a:rPr lang="en-US" dirty="0" smtClean="0"/>
              <a:t>follows</a:t>
            </a:r>
            <a:endParaRPr lang="it-IT" dirty="0"/>
          </a:p>
          <a:p>
            <a:pPr marL="1168400"/>
            <a:r>
              <a:rPr lang="it-IT" dirty="0"/>
              <a:t>F	fluoro-</a:t>
            </a:r>
          </a:p>
          <a:p>
            <a:pPr marL="1168400"/>
            <a:r>
              <a:rPr lang="it-IT" dirty="0"/>
              <a:t>Cl	chloro-</a:t>
            </a:r>
          </a:p>
          <a:p>
            <a:pPr marL="1168400"/>
            <a:r>
              <a:rPr lang="it-IT" dirty="0"/>
              <a:t>Br	bromo-</a:t>
            </a:r>
          </a:p>
          <a:p>
            <a:pPr marL="1168400"/>
            <a:r>
              <a:rPr lang="it-IT" dirty="0"/>
              <a:t>I	iodo-</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429" y="4081463"/>
            <a:ext cx="3190875" cy="676275"/>
          </a:xfrm>
          <a:prstGeom prst="rect">
            <a:avLst/>
          </a:prstGeom>
        </p:spPr>
      </p:pic>
    </p:spTree>
    <p:extLst>
      <p:ext uri="{BB962C8B-B14F-4D97-AF65-F5344CB8AC3E}">
        <p14:creationId xmlns:p14="http://schemas.microsoft.com/office/powerpoint/2010/main" val="87501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Conformations</a:t>
            </a:r>
            <a:endParaRPr lang="en-US" dirty="0"/>
          </a:p>
        </p:txBody>
      </p:sp>
      <p:sp>
        <p:nvSpPr>
          <p:cNvPr id="3" name="Content Placeholder 2"/>
          <p:cNvSpPr>
            <a:spLocks noGrp="1"/>
          </p:cNvSpPr>
          <p:nvPr>
            <p:ph idx="1"/>
          </p:nvPr>
        </p:nvSpPr>
        <p:spPr/>
        <p:txBody>
          <a:bodyPr/>
          <a:lstStyle/>
          <a:p>
            <a:r>
              <a:rPr lang="en-US" dirty="0"/>
              <a:t>A </a:t>
            </a:r>
            <a:r>
              <a:rPr lang="en-US" b="1" dirty="0"/>
              <a:t>conformational analysis</a:t>
            </a:r>
            <a:r>
              <a:rPr lang="en-US" dirty="0"/>
              <a:t> is a study of the energetics of different spatial arrangements of atoms relative to rotations about bonds. Conformational analyses are assisted greatly by a representation of molecules in a manner different to skeletal structures. A representation of a molecule in which the atoms and bonds are viewed along the axis about which rotation occurs is called a </a:t>
            </a:r>
            <a:r>
              <a:rPr lang="en-US" b="1" dirty="0"/>
              <a:t>Newman projection</a:t>
            </a:r>
            <a:endParaRPr lang="en-US" dirty="0"/>
          </a:p>
        </p:txBody>
      </p:sp>
    </p:spTree>
    <p:extLst>
      <p:ext uri="{BB962C8B-B14F-4D97-AF65-F5344CB8AC3E}">
        <p14:creationId xmlns:p14="http://schemas.microsoft.com/office/powerpoint/2010/main" val="58136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895" y="3775006"/>
            <a:ext cx="10515600" cy="4351338"/>
          </a:xfrm>
        </p:spPr>
        <p:txBody>
          <a:bodyPr>
            <a:normAutofit/>
          </a:bodyPr>
          <a:lstStyle/>
          <a:p>
            <a:r>
              <a:rPr lang="en-US" sz="2400" dirty="0"/>
              <a:t>In a Newman projection, the molecule is viewed along an axis containing two atoms bonded to each other and the bond between them, about which the molecule can rotate. In a Newman projection, the "substituents" of each atom composing the bond, be they hydrogens or functional groups, can then be viewed both in front of and behind the carbon-carbon bond. Specifically, one can observe the angle between a substituent on the front atom and a substituent on the back atom in the Newman projection, which is called the </a:t>
            </a:r>
            <a:r>
              <a:rPr lang="en-US" sz="2400" b="1" dirty="0"/>
              <a:t>dihedral angle</a:t>
            </a:r>
            <a:r>
              <a:rPr lang="en-US" sz="2400" dirty="0"/>
              <a:t> or </a:t>
            </a:r>
            <a:r>
              <a:rPr lang="en-US" sz="2400" b="1" dirty="0"/>
              <a:t>torsion angle</a:t>
            </a:r>
            <a:r>
              <a:rPr lang="en-US" sz="2400" dirty="0"/>
              <a:t>.</a:t>
            </a:r>
          </a:p>
        </p:txBody>
      </p:sp>
      <p:pic>
        <p:nvPicPr>
          <p:cNvPr id="4" name="Picture 3"/>
          <p:cNvPicPr>
            <a:picLocks noChangeAspect="1"/>
          </p:cNvPicPr>
          <p:nvPr/>
        </p:nvPicPr>
        <p:blipFill>
          <a:blip r:embed="rId2"/>
          <a:stretch>
            <a:fillRect/>
          </a:stretch>
        </p:blipFill>
        <p:spPr>
          <a:xfrm>
            <a:off x="954245" y="417356"/>
            <a:ext cx="9740900" cy="2908300"/>
          </a:xfrm>
          <a:prstGeom prst="rect">
            <a:avLst/>
          </a:prstGeom>
        </p:spPr>
      </p:pic>
    </p:spTree>
    <p:extLst>
      <p:ext uri="{BB962C8B-B14F-4D97-AF65-F5344CB8AC3E}">
        <p14:creationId xmlns:p14="http://schemas.microsoft.com/office/powerpoint/2010/main" val="203908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2" y="3121862"/>
            <a:ext cx="10515600" cy="4351338"/>
          </a:xfrm>
        </p:spPr>
        <p:txBody>
          <a:bodyPr>
            <a:normAutofit/>
          </a:bodyPr>
          <a:lstStyle/>
          <a:p>
            <a:r>
              <a:rPr lang="en-US" sz="2400" dirty="0"/>
              <a:t>In ethane specifically, we can imagine two possible "extreme" conformations. In one case, the dihedral angle is 0° and the hydrogens on the first carbon line up with or eclipse the hydrogens on the second carbon. When the dihedral angle is 0° and the hydrogens line up perfectly, ethane has adopted the </a:t>
            </a:r>
            <a:r>
              <a:rPr lang="en-US" sz="2400" b="1" dirty="0"/>
              <a:t>eclipsed</a:t>
            </a:r>
            <a:r>
              <a:rPr lang="en-US" sz="2400" dirty="0"/>
              <a:t> </a:t>
            </a:r>
            <a:r>
              <a:rPr lang="en-US" sz="2400" dirty="0" smtClean="0"/>
              <a:t>conformation. </a:t>
            </a:r>
          </a:p>
          <a:p>
            <a:endParaRPr lang="en-US" sz="2400" dirty="0"/>
          </a:p>
          <a:p>
            <a:r>
              <a:rPr lang="en-US" sz="2400" dirty="0" smtClean="0"/>
              <a:t>The </a:t>
            </a:r>
            <a:r>
              <a:rPr lang="en-US" sz="2400" dirty="0"/>
              <a:t>other extreme occurs when the hydrogens on the first carbon are as far away as possible from those on the second carbon; this occurs at a dihedral angle of 60° and is called the </a:t>
            </a:r>
            <a:r>
              <a:rPr lang="en-US" sz="2400" b="1" dirty="0"/>
              <a:t>staggered</a:t>
            </a:r>
            <a:r>
              <a:rPr lang="en-US" sz="2400" dirty="0"/>
              <a:t> conformation </a:t>
            </a:r>
          </a:p>
        </p:txBody>
      </p:sp>
      <p:pic>
        <p:nvPicPr>
          <p:cNvPr id="4" name="Picture 3"/>
          <p:cNvPicPr>
            <a:picLocks noChangeAspect="1"/>
          </p:cNvPicPr>
          <p:nvPr/>
        </p:nvPicPr>
        <p:blipFill>
          <a:blip r:embed="rId2"/>
          <a:stretch>
            <a:fillRect/>
          </a:stretch>
        </p:blipFill>
        <p:spPr>
          <a:xfrm>
            <a:off x="3205773" y="130210"/>
            <a:ext cx="5499100" cy="2819400"/>
          </a:xfrm>
          <a:prstGeom prst="rect">
            <a:avLst/>
          </a:prstGeom>
        </p:spPr>
      </p:pic>
    </p:spTree>
    <p:extLst>
      <p:ext uri="{BB962C8B-B14F-4D97-AF65-F5344CB8AC3E}">
        <p14:creationId xmlns:p14="http://schemas.microsoft.com/office/powerpoint/2010/main" val="72996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Stereoisomerism</a:t>
            </a:r>
            <a:endParaRPr lang="tr-TR" dirty="0"/>
          </a:p>
        </p:txBody>
      </p:sp>
      <p:sp>
        <p:nvSpPr>
          <p:cNvPr id="3" name="İçerik Yer Tutucusu 2"/>
          <p:cNvSpPr>
            <a:spLocks noGrp="1"/>
          </p:cNvSpPr>
          <p:nvPr>
            <p:ph idx="1"/>
          </p:nvPr>
        </p:nvSpPr>
        <p:spPr/>
        <p:txBody>
          <a:bodyPr/>
          <a:lstStyle/>
          <a:p>
            <a:r>
              <a:rPr lang="tr-TR" dirty="0" err="1" smtClean="0"/>
              <a:t>Isomers</a:t>
            </a:r>
            <a:r>
              <a:rPr lang="tr-TR" dirty="0" smtClean="0"/>
              <a:t> </a:t>
            </a:r>
            <a:r>
              <a:rPr lang="tr-TR" dirty="0" err="1" smtClean="0"/>
              <a:t>are</a:t>
            </a:r>
            <a:r>
              <a:rPr lang="tr-TR" dirty="0" smtClean="0"/>
              <a:t> </a:t>
            </a:r>
            <a:r>
              <a:rPr lang="tr-TR" dirty="0" err="1" smtClean="0"/>
              <a:t>group</a:t>
            </a:r>
            <a:r>
              <a:rPr lang="tr-TR" dirty="0" smtClean="0"/>
              <a:t> of </a:t>
            </a:r>
            <a:r>
              <a:rPr lang="tr-TR" dirty="0" err="1" smtClean="0"/>
              <a:t>compunds</a:t>
            </a:r>
            <a:r>
              <a:rPr lang="tr-TR" dirty="0" smtClean="0"/>
              <a:t> </a:t>
            </a:r>
            <a:r>
              <a:rPr lang="tr-TR" dirty="0" err="1" smtClean="0"/>
              <a:t>which</a:t>
            </a:r>
            <a:r>
              <a:rPr lang="tr-TR" dirty="0" smtClean="0"/>
              <a:t> </a:t>
            </a:r>
            <a:r>
              <a:rPr lang="tr-TR" dirty="0" err="1" smtClean="0"/>
              <a:t>have</a:t>
            </a:r>
            <a:r>
              <a:rPr lang="tr-TR" dirty="0" smtClean="0"/>
              <a:t> </a:t>
            </a:r>
            <a:r>
              <a:rPr lang="tr-TR" dirty="0" err="1" smtClean="0"/>
              <a:t>the</a:t>
            </a:r>
            <a:r>
              <a:rPr lang="tr-TR" dirty="0" smtClean="0"/>
              <a:t> </a:t>
            </a:r>
            <a:r>
              <a:rPr lang="tr-TR" dirty="0" err="1" smtClean="0"/>
              <a:t>same</a:t>
            </a:r>
            <a:r>
              <a:rPr lang="tr-TR" dirty="0" smtClean="0"/>
              <a:t> </a:t>
            </a:r>
            <a:r>
              <a:rPr lang="tr-TR" dirty="0" err="1" smtClean="0"/>
              <a:t>molecular</a:t>
            </a:r>
            <a:r>
              <a:rPr lang="tr-TR" dirty="0" smtClean="0"/>
              <a:t> </a:t>
            </a:r>
            <a:r>
              <a:rPr lang="tr-TR" dirty="0" err="1" smtClean="0"/>
              <a:t>formula</a:t>
            </a:r>
            <a:r>
              <a:rPr lang="tr-TR" dirty="0" smtClean="0"/>
              <a:t> but </a:t>
            </a:r>
            <a:r>
              <a:rPr lang="tr-TR" dirty="0" err="1" smtClean="0"/>
              <a:t>different</a:t>
            </a:r>
            <a:r>
              <a:rPr lang="tr-TR" dirty="0" smtClean="0"/>
              <a:t> </a:t>
            </a:r>
            <a:r>
              <a:rPr lang="tr-TR" dirty="0" err="1" smtClean="0"/>
              <a:t>arrangements</a:t>
            </a:r>
            <a:r>
              <a:rPr lang="tr-TR" dirty="0" smtClean="0"/>
              <a:t> of </a:t>
            </a:r>
            <a:r>
              <a:rPr lang="tr-TR" dirty="0" err="1" smtClean="0"/>
              <a:t>atoms</a:t>
            </a:r>
            <a:r>
              <a:rPr lang="tr-TR" dirty="0" smtClean="0"/>
              <a:t>.</a:t>
            </a:r>
          </a:p>
          <a:p>
            <a:pPr marL="0" indent="0">
              <a:buNone/>
            </a:pPr>
            <a:r>
              <a:rPr lang="tr-TR" dirty="0" smtClean="0"/>
              <a:t>				ISOMERS</a:t>
            </a:r>
            <a:br>
              <a:rPr lang="tr-TR" dirty="0" smtClean="0"/>
            </a:br>
            <a:r>
              <a:rPr lang="tr-TR" dirty="0" smtClean="0"/>
              <a:t/>
            </a:r>
            <a:br>
              <a:rPr lang="tr-TR" dirty="0" smtClean="0"/>
            </a:br>
            <a:r>
              <a:rPr lang="tr-TR" dirty="0" err="1" smtClean="0"/>
              <a:t>Structural</a:t>
            </a:r>
            <a:r>
              <a:rPr lang="tr-TR" dirty="0" smtClean="0"/>
              <a:t>							</a:t>
            </a:r>
            <a:r>
              <a:rPr lang="tr-TR" dirty="0" err="1" smtClean="0"/>
              <a:t>Stereoisomers</a:t>
            </a:r>
            <a:endParaRPr lang="tr-TR" dirty="0" smtClean="0"/>
          </a:p>
          <a:p>
            <a:pPr marL="0" indent="0">
              <a:buNone/>
            </a:pPr>
            <a:endParaRPr lang="tr-TR" dirty="0"/>
          </a:p>
          <a:p>
            <a:pPr marL="0" indent="0">
              <a:buNone/>
            </a:pPr>
            <a:r>
              <a:rPr lang="tr-TR" dirty="0" smtClean="0"/>
              <a:t>								1. </a:t>
            </a:r>
            <a:r>
              <a:rPr lang="tr-TR" dirty="0" err="1" smtClean="0"/>
              <a:t>Geometrical</a:t>
            </a:r>
            <a:endParaRPr lang="tr-TR" dirty="0" smtClean="0"/>
          </a:p>
          <a:p>
            <a:pPr marL="0" indent="0">
              <a:buNone/>
            </a:pPr>
            <a:r>
              <a:rPr lang="tr-TR" dirty="0"/>
              <a:t>	</a:t>
            </a:r>
            <a:r>
              <a:rPr lang="tr-TR" dirty="0" smtClean="0"/>
              <a:t>							2. Optical</a:t>
            </a:r>
            <a:endParaRPr lang="tr-TR" dirty="0"/>
          </a:p>
          <a:p>
            <a:pPr marL="0" indent="0">
              <a:buNone/>
            </a:pPr>
            <a:endParaRPr lang="tr-TR" dirty="0" smtClean="0"/>
          </a:p>
        </p:txBody>
      </p:sp>
      <p:sp>
        <p:nvSpPr>
          <p:cNvPr id="4" name="Sağ Ayraç 3"/>
          <p:cNvSpPr/>
          <p:nvPr/>
        </p:nvSpPr>
        <p:spPr>
          <a:xfrm rot="16200000">
            <a:off x="5156198" y="-381001"/>
            <a:ext cx="355599" cy="7315200"/>
          </a:xfrm>
          <a:prstGeom prst="rightBrace">
            <a:avLst>
              <a:gd name="adj1" fmla="val 21190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59745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758" y="512861"/>
            <a:ext cx="10490478" cy="2862322"/>
          </a:xfrm>
          <a:prstGeom prst="rect">
            <a:avLst/>
          </a:prstGeom>
        </p:spPr>
        <p:txBody>
          <a:bodyPr wrap="square">
            <a:spAutoFit/>
          </a:bodyPr>
          <a:lstStyle/>
          <a:p>
            <a:r>
              <a:rPr lang="en-US" b="0" i="0" dirty="0" smtClean="0">
                <a:solidFill>
                  <a:srgbClr val="000000"/>
                </a:solidFill>
                <a:effectLst/>
                <a:latin typeface="verdana" charset="0"/>
              </a:rPr>
              <a:t>When carbon makes four bonds, it adopts the tetrahedral geometry. </a:t>
            </a:r>
          </a:p>
          <a:p>
            <a:endParaRPr lang="en-US" dirty="0">
              <a:solidFill>
                <a:srgbClr val="000000"/>
              </a:solidFill>
              <a:latin typeface="verdana" charset="0"/>
            </a:endParaRPr>
          </a:p>
          <a:p>
            <a:r>
              <a:rPr lang="en-US" b="0" i="0" dirty="0" smtClean="0">
                <a:solidFill>
                  <a:srgbClr val="000000"/>
                </a:solidFill>
                <a:effectLst/>
                <a:latin typeface="verdana" charset="0"/>
              </a:rPr>
              <a:t>In the tetrahedral geometry, only two bonds can occupy a plane simultaneously. </a:t>
            </a:r>
          </a:p>
          <a:p>
            <a:endParaRPr lang="en-US" dirty="0">
              <a:solidFill>
                <a:srgbClr val="000000"/>
              </a:solidFill>
              <a:latin typeface="verdana" charset="0"/>
            </a:endParaRPr>
          </a:p>
          <a:p>
            <a:r>
              <a:rPr lang="en-US" b="0" i="0" dirty="0" smtClean="0">
                <a:solidFill>
                  <a:srgbClr val="000000"/>
                </a:solidFill>
                <a:effectLst/>
                <a:latin typeface="verdana" charset="0"/>
              </a:rPr>
              <a:t>The other two bonds point in back or in front of this plane. </a:t>
            </a:r>
          </a:p>
          <a:p>
            <a:endParaRPr lang="en-US" dirty="0">
              <a:solidFill>
                <a:srgbClr val="000000"/>
              </a:solidFill>
              <a:latin typeface="verdana" charset="0"/>
            </a:endParaRPr>
          </a:p>
          <a:p>
            <a:r>
              <a:rPr lang="en-US" b="0" i="0" dirty="0" smtClean="0">
                <a:solidFill>
                  <a:srgbClr val="000000"/>
                </a:solidFill>
                <a:effectLst/>
                <a:latin typeface="verdana" charset="0"/>
              </a:rPr>
              <a:t>In order to represent the tetrahedral geometry in two dimensions, solid wedges are used to represent bonds pointing out of the plane of the drawing toward the viewer, and dashed wedges are used to represent bonds pointing out of the plane of the drawing away from the viewer.</a:t>
            </a:r>
            <a:endParaRPr lang="en-US" dirty="0"/>
          </a:p>
        </p:txBody>
      </p:sp>
      <p:pic>
        <p:nvPicPr>
          <p:cNvPr id="5" name="Picture 4"/>
          <p:cNvPicPr>
            <a:picLocks noChangeAspect="1"/>
          </p:cNvPicPr>
          <p:nvPr/>
        </p:nvPicPr>
        <p:blipFill>
          <a:blip r:embed="rId2"/>
          <a:stretch>
            <a:fillRect/>
          </a:stretch>
        </p:blipFill>
        <p:spPr>
          <a:xfrm>
            <a:off x="5158153" y="4878081"/>
            <a:ext cx="1016000" cy="1016000"/>
          </a:xfrm>
          <a:prstGeom prst="rect">
            <a:avLst/>
          </a:prstGeom>
        </p:spPr>
      </p:pic>
    </p:spTree>
    <p:extLst>
      <p:ext uri="{BB962C8B-B14F-4D97-AF65-F5344CB8AC3E}">
        <p14:creationId xmlns:p14="http://schemas.microsoft.com/office/powerpoint/2010/main" val="19930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Structural</a:t>
            </a:r>
            <a:r>
              <a:rPr lang="tr-TR" dirty="0" smtClean="0"/>
              <a:t> </a:t>
            </a:r>
            <a:r>
              <a:rPr lang="tr-TR" dirty="0" err="1" smtClean="0"/>
              <a:t>isomers</a:t>
            </a:r>
            <a:r>
              <a:rPr lang="tr-TR" dirty="0" smtClean="0"/>
              <a:t> </a:t>
            </a:r>
            <a:r>
              <a:rPr lang="tr-TR" dirty="0" err="1" smtClean="0"/>
              <a:t>have</a:t>
            </a:r>
            <a:r>
              <a:rPr lang="tr-TR" dirty="0" smtClean="0"/>
              <a:t> </a:t>
            </a:r>
            <a:r>
              <a:rPr lang="tr-TR" dirty="0" err="1" smtClean="0"/>
              <a:t>different</a:t>
            </a:r>
            <a:r>
              <a:rPr lang="tr-TR" dirty="0" smtClean="0"/>
              <a:t> </a:t>
            </a:r>
            <a:r>
              <a:rPr lang="tr-TR" dirty="0" err="1" smtClean="0"/>
              <a:t>molecular</a:t>
            </a:r>
            <a:r>
              <a:rPr lang="tr-TR" dirty="0" smtClean="0"/>
              <a:t> </a:t>
            </a:r>
            <a:r>
              <a:rPr lang="tr-TR" dirty="0" err="1" smtClean="0"/>
              <a:t>formula</a:t>
            </a:r>
            <a:r>
              <a:rPr lang="tr-TR" dirty="0" smtClean="0"/>
              <a:t> but </a:t>
            </a:r>
            <a:r>
              <a:rPr lang="tr-TR" dirty="0" err="1" smtClean="0"/>
              <a:t>their</a:t>
            </a:r>
            <a:r>
              <a:rPr lang="tr-TR" dirty="0" smtClean="0"/>
              <a:t> </a:t>
            </a:r>
            <a:r>
              <a:rPr lang="tr-TR" dirty="0" err="1" smtClean="0"/>
              <a:t>atoms</a:t>
            </a:r>
            <a:r>
              <a:rPr lang="tr-TR" dirty="0" smtClean="0"/>
              <a:t> </a:t>
            </a:r>
            <a:r>
              <a:rPr lang="tr-TR" dirty="0" err="1" smtClean="0"/>
              <a:t>are</a:t>
            </a:r>
            <a:r>
              <a:rPr lang="tr-TR" dirty="0" smtClean="0"/>
              <a:t> </a:t>
            </a:r>
            <a:r>
              <a:rPr lang="tr-TR" dirty="0" err="1" smtClean="0"/>
              <a:t>linked</a:t>
            </a:r>
            <a:r>
              <a:rPr lang="tr-TR" dirty="0" smtClean="0"/>
              <a:t> </a:t>
            </a:r>
            <a:r>
              <a:rPr lang="tr-TR" dirty="0" err="1" smtClean="0"/>
              <a:t>together</a:t>
            </a:r>
            <a:r>
              <a:rPr lang="tr-TR" dirty="0" smtClean="0"/>
              <a:t> in </a:t>
            </a:r>
            <a:r>
              <a:rPr lang="tr-TR" dirty="0" err="1" smtClean="0"/>
              <a:t>different</a:t>
            </a:r>
            <a:r>
              <a:rPr lang="tr-TR" dirty="0" smtClean="0"/>
              <a:t> </a:t>
            </a:r>
            <a:r>
              <a:rPr lang="tr-TR" dirty="0" err="1" smtClean="0"/>
              <a:t>sequences</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65" y="3332313"/>
            <a:ext cx="3589867" cy="2005450"/>
          </a:xfrm>
          <a:prstGeom prst="rect">
            <a:avLst/>
          </a:prstGeom>
        </p:spPr>
      </p:pic>
      <p:pic>
        <p:nvPicPr>
          <p:cNvPr id="5" name="Resim 4"/>
          <p:cNvPicPr>
            <a:picLocks noChangeAspect="1"/>
          </p:cNvPicPr>
          <p:nvPr/>
        </p:nvPicPr>
        <p:blipFill>
          <a:blip r:embed="rId3">
            <a:clrChange>
              <a:clrFrom>
                <a:srgbClr val="FFE5B8"/>
              </a:clrFrom>
              <a:clrTo>
                <a:srgbClr val="FFE5B8">
                  <a:alpha val="0"/>
                </a:srgbClr>
              </a:clrTo>
            </a:clrChange>
            <a:extLst>
              <a:ext uri="{28A0092B-C50C-407E-A947-70E740481C1C}">
                <a14:useLocalDpi xmlns:a14="http://schemas.microsoft.com/office/drawing/2010/main" val="0"/>
              </a:ext>
            </a:extLst>
          </a:blip>
          <a:stretch>
            <a:fillRect/>
          </a:stretch>
        </p:blipFill>
        <p:spPr>
          <a:xfrm>
            <a:off x="5687905" y="2968246"/>
            <a:ext cx="5852160" cy="2438400"/>
          </a:xfrm>
          <a:prstGeom prst="rect">
            <a:avLst/>
          </a:prstGeom>
        </p:spPr>
      </p:pic>
    </p:spTree>
    <p:extLst>
      <p:ext uri="{BB962C8B-B14F-4D97-AF65-F5344CB8AC3E}">
        <p14:creationId xmlns:p14="http://schemas.microsoft.com/office/powerpoint/2010/main" val="328354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0358"/>
            <a:ext cx="10515600" cy="4351338"/>
          </a:xfrm>
        </p:spPr>
        <p:txBody>
          <a:bodyPr/>
          <a:lstStyle/>
          <a:p>
            <a:r>
              <a:rPr lang="tr-TR" dirty="0" err="1" smtClean="0"/>
              <a:t>Stereoisomers</a:t>
            </a:r>
            <a:r>
              <a:rPr lang="tr-TR" dirty="0" smtClean="0"/>
              <a:t> </a:t>
            </a:r>
            <a:r>
              <a:rPr lang="tr-TR" dirty="0" err="1" smtClean="0"/>
              <a:t>also</a:t>
            </a:r>
            <a:r>
              <a:rPr lang="tr-TR" dirty="0" smtClean="0"/>
              <a:t> </a:t>
            </a:r>
            <a:r>
              <a:rPr lang="tr-TR" dirty="0" err="1" smtClean="0"/>
              <a:t>have</a:t>
            </a:r>
            <a:r>
              <a:rPr lang="tr-TR" dirty="0" smtClean="0"/>
              <a:t> </a:t>
            </a:r>
            <a:r>
              <a:rPr lang="tr-TR" dirty="0" err="1" smtClean="0"/>
              <a:t>the</a:t>
            </a:r>
            <a:r>
              <a:rPr lang="tr-TR" dirty="0" smtClean="0"/>
              <a:t> </a:t>
            </a:r>
            <a:r>
              <a:rPr lang="tr-TR" dirty="0" err="1" smtClean="0"/>
              <a:t>same</a:t>
            </a:r>
            <a:r>
              <a:rPr lang="tr-TR" dirty="0" smtClean="0"/>
              <a:t> </a:t>
            </a:r>
            <a:r>
              <a:rPr lang="tr-TR" dirty="0" err="1" smtClean="0"/>
              <a:t>molecular</a:t>
            </a:r>
            <a:r>
              <a:rPr lang="tr-TR" dirty="0" smtClean="0"/>
              <a:t> </a:t>
            </a:r>
            <a:r>
              <a:rPr lang="tr-TR" dirty="0" err="1" smtClean="0"/>
              <a:t>formula</a:t>
            </a:r>
            <a:r>
              <a:rPr lang="tr-TR" dirty="0" smtClean="0"/>
              <a:t> but </a:t>
            </a:r>
            <a:r>
              <a:rPr lang="tr-TR" dirty="0" err="1" smtClean="0"/>
              <a:t>they</a:t>
            </a:r>
            <a:r>
              <a:rPr lang="tr-TR" dirty="0" smtClean="0"/>
              <a:t> </a:t>
            </a:r>
            <a:r>
              <a:rPr lang="tr-TR" dirty="0" err="1" smtClean="0"/>
              <a:t>have</a:t>
            </a:r>
            <a:r>
              <a:rPr lang="tr-TR" dirty="0" smtClean="0"/>
              <a:t> </a:t>
            </a:r>
            <a:r>
              <a:rPr lang="tr-TR" dirty="0" err="1" smtClean="0"/>
              <a:t>different</a:t>
            </a:r>
            <a:r>
              <a:rPr lang="tr-TR" dirty="0" smtClean="0"/>
              <a:t> </a:t>
            </a:r>
            <a:r>
              <a:rPr lang="tr-TR" dirty="0" err="1" smtClean="0"/>
              <a:t>spatial</a:t>
            </a:r>
            <a:r>
              <a:rPr lang="tr-TR" dirty="0" smtClean="0"/>
              <a:t> </a:t>
            </a:r>
            <a:r>
              <a:rPr lang="tr-TR" dirty="0" err="1" smtClean="0"/>
              <a:t>arrangements</a:t>
            </a:r>
            <a:r>
              <a:rPr lang="tr-TR" dirty="0" smtClean="0"/>
              <a:t> of </a:t>
            </a:r>
            <a:r>
              <a:rPr lang="tr-TR" dirty="0" err="1" smtClean="0"/>
              <a:t>their</a:t>
            </a:r>
            <a:r>
              <a:rPr lang="tr-TR" dirty="0" smtClean="0"/>
              <a:t> </a:t>
            </a:r>
            <a:r>
              <a:rPr lang="tr-TR" dirty="0" err="1" smtClean="0"/>
              <a:t>atoms</a:t>
            </a:r>
            <a:r>
              <a:rPr lang="tr-TR" dirty="0" smtClean="0"/>
              <a:t>.</a:t>
            </a:r>
          </a:p>
          <a:p>
            <a:endParaRPr lang="tr-TR" dirty="0"/>
          </a:p>
          <a:p>
            <a:pPr lvl="1"/>
            <a:r>
              <a:rPr lang="tr-TR" dirty="0" err="1" smtClean="0"/>
              <a:t>Geometrical</a:t>
            </a:r>
            <a:r>
              <a:rPr lang="tr-TR" dirty="0" smtClean="0"/>
              <a:t> </a:t>
            </a:r>
            <a:r>
              <a:rPr lang="tr-TR" dirty="0" err="1" smtClean="0"/>
              <a:t>isomers</a:t>
            </a:r>
            <a:r>
              <a:rPr lang="tr-TR" dirty="0" smtClean="0"/>
              <a:t> </a:t>
            </a:r>
            <a:r>
              <a:rPr lang="tr-TR" dirty="0" err="1" smtClean="0"/>
              <a:t>differ</a:t>
            </a:r>
            <a:r>
              <a:rPr lang="tr-TR" dirty="0" smtClean="0"/>
              <a:t> in </a:t>
            </a:r>
            <a:r>
              <a:rPr lang="tr-TR" dirty="0" err="1" smtClean="0"/>
              <a:t>the</a:t>
            </a:r>
            <a:r>
              <a:rPr lang="tr-TR" dirty="0" smtClean="0"/>
              <a:t> </a:t>
            </a:r>
            <a:r>
              <a:rPr lang="tr-TR" dirty="0" err="1" smtClean="0"/>
              <a:t>geometrical</a:t>
            </a:r>
            <a:r>
              <a:rPr lang="tr-TR" dirty="0" smtClean="0"/>
              <a:t> </a:t>
            </a:r>
            <a:r>
              <a:rPr lang="tr-TR" dirty="0" err="1" smtClean="0"/>
              <a:t>arrangements</a:t>
            </a:r>
            <a:r>
              <a:rPr lang="tr-TR" dirty="0" smtClean="0"/>
              <a:t> of </a:t>
            </a:r>
            <a:r>
              <a:rPr lang="tr-TR" dirty="0" err="1" smtClean="0"/>
              <a:t>their</a:t>
            </a:r>
            <a:r>
              <a:rPr lang="tr-TR" dirty="0" smtClean="0"/>
              <a:t> </a:t>
            </a:r>
            <a:r>
              <a:rPr lang="tr-TR" dirty="0" err="1" smtClean="0"/>
              <a:t>atoms</a:t>
            </a:r>
            <a:endParaRPr lang="tr-TR" dirty="0"/>
          </a:p>
          <a:p>
            <a:pPr lvl="2"/>
            <a:r>
              <a:rPr lang="tr-TR" dirty="0" err="1" smtClean="0"/>
              <a:t>Cis</a:t>
            </a:r>
            <a:r>
              <a:rPr lang="tr-TR" dirty="0" smtClean="0"/>
              <a:t>: On </a:t>
            </a:r>
            <a:r>
              <a:rPr lang="tr-TR" dirty="0" err="1" smtClean="0"/>
              <a:t>the</a:t>
            </a:r>
            <a:r>
              <a:rPr lang="tr-TR" dirty="0" smtClean="0"/>
              <a:t> </a:t>
            </a:r>
            <a:r>
              <a:rPr lang="tr-TR" dirty="0" err="1" smtClean="0"/>
              <a:t>same</a:t>
            </a:r>
            <a:r>
              <a:rPr lang="tr-TR" dirty="0" smtClean="0"/>
              <a:t> </a:t>
            </a:r>
            <a:r>
              <a:rPr lang="tr-TR" dirty="0" err="1" smtClean="0"/>
              <a:t>side</a:t>
            </a:r>
            <a:r>
              <a:rPr lang="tr-TR" dirty="0" smtClean="0"/>
              <a:t> </a:t>
            </a:r>
          </a:p>
          <a:p>
            <a:pPr lvl="2"/>
            <a:r>
              <a:rPr lang="tr-TR" dirty="0" smtClean="0"/>
              <a:t>Trans: On </a:t>
            </a:r>
            <a:r>
              <a:rPr lang="tr-TR" dirty="0" err="1" smtClean="0"/>
              <a:t>the</a:t>
            </a:r>
            <a:r>
              <a:rPr lang="tr-TR" dirty="0" smtClean="0"/>
              <a:t> </a:t>
            </a:r>
            <a:r>
              <a:rPr lang="tr-TR" dirty="0" err="1" smtClean="0"/>
              <a:t>opposite</a:t>
            </a:r>
            <a:r>
              <a:rPr lang="tr-TR" dirty="0" smtClean="0"/>
              <a:t> </a:t>
            </a:r>
            <a:r>
              <a:rPr lang="tr-TR" dirty="0" err="1" smtClean="0"/>
              <a:t>sides</a:t>
            </a:r>
            <a:endParaRPr lang="tr-TR" dirty="0" smtClean="0"/>
          </a:p>
          <a:p>
            <a:pPr marL="914400" lvl="2"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3797934"/>
            <a:ext cx="4080933" cy="158136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933" y="3388241"/>
            <a:ext cx="3581400" cy="1852255"/>
          </a:xfrm>
          <a:prstGeom prst="rect">
            <a:avLst/>
          </a:prstGeom>
        </p:spPr>
      </p:pic>
    </p:spTree>
    <p:extLst>
      <p:ext uri="{BB962C8B-B14F-4D97-AF65-F5344CB8AC3E}">
        <p14:creationId xmlns:p14="http://schemas.microsoft.com/office/powerpoint/2010/main" val="40708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The</a:t>
            </a:r>
            <a:r>
              <a:rPr lang="tr-TR" dirty="0" smtClean="0"/>
              <a:t> </a:t>
            </a:r>
            <a:r>
              <a:rPr lang="tr-TR" dirty="0" err="1" smtClean="0"/>
              <a:t>arragement</a:t>
            </a:r>
            <a:r>
              <a:rPr lang="tr-TR" dirty="0" smtClean="0"/>
              <a:t> of </a:t>
            </a:r>
            <a:r>
              <a:rPr lang="tr-TR" dirty="0" err="1" smtClean="0"/>
              <a:t>atoms</a:t>
            </a:r>
            <a:r>
              <a:rPr lang="tr-TR" dirty="0" smtClean="0"/>
              <a:t> </a:t>
            </a:r>
            <a:r>
              <a:rPr lang="tr-TR" dirty="0" err="1" smtClean="0"/>
              <a:t>that</a:t>
            </a:r>
            <a:r>
              <a:rPr lang="tr-TR" dirty="0" smtClean="0"/>
              <a:t> </a:t>
            </a:r>
            <a:r>
              <a:rPr lang="tr-TR" dirty="0" err="1" smtClean="0"/>
              <a:t>characterizes</a:t>
            </a:r>
            <a:r>
              <a:rPr lang="tr-TR" dirty="0" smtClean="0"/>
              <a:t> a </a:t>
            </a:r>
            <a:r>
              <a:rPr lang="tr-TR" dirty="0" err="1" smtClean="0"/>
              <a:t>particular</a:t>
            </a:r>
            <a:r>
              <a:rPr lang="tr-TR" dirty="0" smtClean="0"/>
              <a:t> </a:t>
            </a:r>
            <a:r>
              <a:rPr lang="tr-TR" dirty="0" err="1" smtClean="0"/>
              <a:t>stereoisomer</a:t>
            </a:r>
            <a:r>
              <a:rPr lang="tr-TR" dirty="0" smtClean="0"/>
              <a:t> (</a:t>
            </a:r>
            <a:r>
              <a:rPr lang="tr-TR" dirty="0" err="1" smtClean="0"/>
              <a:t>isomers</a:t>
            </a:r>
            <a:r>
              <a:rPr lang="tr-TR" dirty="0" smtClean="0"/>
              <a:t> </a:t>
            </a:r>
            <a:r>
              <a:rPr lang="tr-TR" dirty="0" err="1" smtClean="0"/>
              <a:t>different</a:t>
            </a:r>
            <a:r>
              <a:rPr lang="tr-TR" dirty="0" smtClean="0"/>
              <a:t> </a:t>
            </a:r>
            <a:r>
              <a:rPr lang="tr-TR" dirty="0" err="1" smtClean="0"/>
              <a:t>from</a:t>
            </a:r>
            <a:r>
              <a:rPr lang="tr-TR" dirty="0" smtClean="0"/>
              <a:t> </a:t>
            </a:r>
            <a:r>
              <a:rPr lang="tr-TR" dirty="0" err="1" smtClean="0"/>
              <a:t>each</a:t>
            </a:r>
            <a:r>
              <a:rPr lang="tr-TR" dirty="0" smtClean="0"/>
              <a:t> </a:t>
            </a:r>
            <a:r>
              <a:rPr lang="tr-TR" dirty="0" err="1" smtClean="0"/>
              <a:t>other</a:t>
            </a:r>
            <a:r>
              <a:rPr lang="tr-TR" dirty="0" smtClean="0"/>
              <a:t> </a:t>
            </a:r>
            <a:r>
              <a:rPr lang="tr-TR" dirty="0" err="1" smtClean="0"/>
              <a:t>only</a:t>
            </a:r>
            <a:r>
              <a:rPr lang="tr-TR" dirty="0" smtClean="0"/>
              <a:t> in </a:t>
            </a:r>
            <a:r>
              <a:rPr lang="tr-TR" dirty="0" err="1" smtClean="0"/>
              <a:t>the</a:t>
            </a:r>
            <a:r>
              <a:rPr lang="tr-TR" dirty="0" smtClean="0"/>
              <a:t> </a:t>
            </a:r>
            <a:r>
              <a:rPr lang="tr-TR" dirty="0" err="1" smtClean="0"/>
              <a:t>way</a:t>
            </a:r>
            <a:r>
              <a:rPr lang="tr-TR" dirty="0" smtClean="0"/>
              <a:t> </a:t>
            </a:r>
            <a:r>
              <a:rPr lang="tr-TR" dirty="0" err="1" smtClean="0"/>
              <a:t>the</a:t>
            </a:r>
            <a:r>
              <a:rPr lang="tr-TR" dirty="0" smtClean="0"/>
              <a:t> </a:t>
            </a:r>
            <a:r>
              <a:rPr lang="tr-TR" dirty="0" err="1" smtClean="0"/>
              <a:t>atoms</a:t>
            </a:r>
            <a:r>
              <a:rPr lang="tr-TR" dirty="0" smtClean="0"/>
              <a:t> </a:t>
            </a:r>
            <a:r>
              <a:rPr lang="tr-TR" dirty="0" err="1" smtClean="0"/>
              <a:t>are</a:t>
            </a:r>
            <a:r>
              <a:rPr lang="tr-TR" dirty="0" smtClean="0"/>
              <a:t> </a:t>
            </a:r>
            <a:r>
              <a:rPr lang="tr-TR" dirty="0" err="1" smtClean="0"/>
              <a:t>oriented</a:t>
            </a:r>
            <a:r>
              <a:rPr lang="tr-TR" dirty="0" smtClean="0"/>
              <a:t> in </a:t>
            </a:r>
            <a:r>
              <a:rPr lang="tr-TR" dirty="0" err="1" smtClean="0"/>
              <a:t>space</a:t>
            </a:r>
            <a:r>
              <a:rPr lang="tr-TR" dirty="0" smtClean="0"/>
              <a:t>) is </a:t>
            </a:r>
            <a:r>
              <a:rPr lang="tr-TR" dirty="0" err="1" smtClean="0"/>
              <a:t>called</a:t>
            </a:r>
            <a:r>
              <a:rPr lang="tr-TR" dirty="0" smtClean="0"/>
              <a:t> </a:t>
            </a:r>
            <a:r>
              <a:rPr lang="tr-TR" dirty="0" err="1" smtClean="0"/>
              <a:t>configuration</a:t>
            </a:r>
            <a:r>
              <a:rPr lang="tr-TR" dirty="0" smtClean="0"/>
              <a:t>.</a:t>
            </a:r>
          </a:p>
          <a:p>
            <a:pPr lvl="2"/>
            <a:r>
              <a:rPr lang="tr-TR" dirty="0" err="1" smtClean="0"/>
              <a:t>Cis</a:t>
            </a:r>
            <a:endParaRPr lang="tr-TR" dirty="0" smtClean="0"/>
          </a:p>
          <a:p>
            <a:pPr lvl="2"/>
            <a:r>
              <a:rPr lang="tr-TR" dirty="0" smtClean="0"/>
              <a:t>Trans</a:t>
            </a:r>
          </a:p>
          <a:p>
            <a:pPr lvl="2"/>
            <a:r>
              <a:rPr lang="tr-TR" dirty="0" smtClean="0"/>
              <a:t>L </a:t>
            </a:r>
            <a:r>
              <a:rPr lang="tr-TR" dirty="0" err="1" smtClean="0"/>
              <a:t>or</a:t>
            </a:r>
            <a:r>
              <a:rPr lang="tr-TR" dirty="0" smtClean="0"/>
              <a:t> D </a:t>
            </a:r>
            <a:r>
              <a:rPr lang="tr-TR" dirty="0" err="1" smtClean="0"/>
              <a:t>configurations</a:t>
            </a:r>
            <a:r>
              <a:rPr lang="tr-TR" dirty="0" smtClean="0"/>
              <a:t> of </a:t>
            </a:r>
            <a:r>
              <a:rPr lang="tr-TR" dirty="0" err="1" smtClean="0"/>
              <a:t>optical</a:t>
            </a:r>
            <a:r>
              <a:rPr lang="tr-TR" dirty="0" smtClean="0"/>
              <a:t> </a:t>
            </a:r>
            <a:r>
              <a:rPr lang="tr-TR" dirty="0" err="1" smtClean="0"/>
              <a:t>stereoisomers</a:t>
            </a:r>
            <a:endParaRPr lang="tr-TR" dirty="0" smtClean="0"/>
          </a:p>
          <a:p>
            <a:pPr marL="914400" lvl="2" indent="0">
              <a:buNone/>
            </a:pPr>
            <a:endParaRPr lang="tr-TR" dirty="0" smtClean="0"/>
          </a:p>
          <a:p>
            <a:pPr marL="914400" lvl="2" indent="0">
              <a:buNone/>
            </a:pPr>
            <a:endParaRPr lang="tr-TR" dirty="0"/>
          </a:p>
        </p:txBody>
      </p:sp>
      <p:pic>
        <p:nvPicPr>
          <p:cNvPr id="4" name="Resim 3"/>
          <p:cNvPicPr>
            <a:picLocks noChangeAspect="1"/>
          </p:cNvPicPr>
          <p:nvPr/>
        </p:nvPicPr>
        <p:blipFill>
          <a:blip r:embed="rId2"/>
          <a:stretch>
            <a:fillRect/>
          </a:stretch>
        </p:blipFill>
        <p:spPr>
          <a:xfrm>
            <a:off x="7262948" y="4021430"/>
            <a:ext cx="3562389" cy="2290469"/>
          </a:xfrm>
          <a:prstGeom prst="rect">
            <a:avLst/>
          </a:prstGeom>
        </p:spPr>
      </p:pic>
    </p:spTree>
    <p:extLst>
      <p:ext uri="{BB962C8B-B14F-4D97-AF65-F5344CB8AC3E}">
        <p14:creationId xmlns:p14="http://schemas.microsoft.com/office/powerpoint/2010/main" val="258067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Any</a:t>
            </a:r>
            <a:r>
              <a:rPr lang="tr-TR" dirty="0" smtClean="0"/>
              <a:t> </a:t>
            </a:r>
            <a:r>
              <a:rPr lang="tr-TR" dirty="0" err="1" smtClean="0"/>
              <a:t>carbon</a:t>
            </a:r>
            <a:r>
              <a:rPr lang="tr-TR" dirty="0" smtClean="0"/>
              <a:t> atom </a:t>
            </a:r>
            <a:r>
              <a:rPr lang="tr-TR" dirty="0" err="1" smtClean="0"/>
              <a:t>with</a:t>
            </a:r>
            <a:r>
              <a:rPr lang="tr-TR" dirty="0" smtClean="0"/>
              <a:t> </a:t>
            </a:r>
            <a:r>
              <a:rPr lang="tr-TR" dirty="0" err="1" smtClean="0"/>
              <a:t>four</a:t>
            </a:r>
            <a:r>
              <a:rPr lang="tr-TR" dirty="0" smtClean="0"/>
              <a:t> </a:t>
            </a:r>
            <a:r>
              <a:rPr lang="tr-TR" dirty="0" err="1" smtClean="0"/>
              <a:t>different</a:t>
            </a:r>
            <a:r>
              <a:rPr lang="tr-TR" dirty="0" smtClean="0"/>
              <a:t> </a:t>
            </a:r>
            <a:r>
              <a:rPr lang="tr-TR" dirty="0" err="1" smtClean="0"/>
              <a:t>atoms</a:t>
            </a:r>
            <a:r>
              <a:rPr lang="tr-TR" dirty="0" smtClean="0"/>
              <a:t> </a:t>
            </a:r>
            <a:r>
              <a:rPr lang="tr-TR" dirty="0" err="1" smtClean="0"/>
              <a:t>or</a:t>
            </a:r>
            <a:r>
              <a:rPr lang="tr-TR" dirty="0" smtClean="0"/>
              <a:t> </a:t>
            </a:r>
            <a:r>
              <a:rPr lang="tr-TR" dirty="0" err="1" smtClean="0"/>
              <a:t>groups</a:t>
            </a:r>
            <a:r>
              <a:rPr lang="tr-TR" dirty="0" smtClean="0"/>
              <a:t> </a:t>
            </a:r>
            <a:r>
              <a:rPr lang="tr-TR" dirty="0" err="1" smtClean="0"/>
              <a:t>attached</a:t>
            </a:r>
            <a:r>
              <a:rPr lang="tr-TR" dirty="0" smtClean="0"/>
              <a:t> </a:t>
            </a:r>
            <a:r>
              <a:rPr lang="tr-TR" dirty="0" err="1" smtClean="0"/>
              <a:t>to</a:t>
            </a:r>
            <a:r>
              <a:rPr lang="tr-TR" dirty="0" smtClean="0"/>
              <a:t> it, is </a:t>
            </a:r>
            <a:r>
              <a:rPr lang="tr-TR" b="1" dirty="0" err="1" smtClean="0"/>
              <a:t>asymmetric</a:t>
            </a:r>
            <a:r>
              <a:rPr lang="tr-TR" dirty="0" smtClean="0"/>
              <a:t> </a:t>
            </a:r>
            <a:r>
              <a:rPr lang="tr-TR" dirty="0" err="1" smtClean="0"/>
              <a:t>or</a:t>
            </a:r>
            <a:r>
              <a:rPr lang="tr-TR" dirty="0" smtClean="0"/>
              <a:t> </a:t>
            </a:r>
            <a:r>
              <a:rPr lang="tr-TR" b="1" dirty="0" err="1" smtClean="0"/>
              <a:t>chiral</a:t>
            </a:r>
            <a:r>
              <a:rPr lang="tr-TR" b="1" dirty="0" smtClean="0"/>
              <a:t>.</a:t>
            </a:r>
          </a:p>
          <a:p>
            <a:endParaRPr lang="tr-TR" b="1" dirty="0"/>
          </a:p>
          <a:p>
            <a:pPr marL="0" indent="0">
              <a:buNone/>
            </a:pP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87" y="3074148"/>
            <a:ext cx="4914762" cy="196351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538" y="2788604"/>
            <a:ext cx="4707175" cy="2447731"/>
          </a:xfrm>
          <a:prstGeom prst="rect">
            <a:avLst/>
          </a:prstGeom>
        </p:spPr>
      </p:pic>
    </p:spTree>
    <p:extLst>
      <p:ext uri="{BB962C8B-B14F-4D97-AF65-F5344CB8AC3E}">
        <p14:creationId xmlns:p14="http://schemas.microsoft.com/office/powerpoint/2010/main" val="353003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 </a:t>
            </a:r>
            <a:r>
              <a:rPr lang="tr-TR" dirty="0" err="1" smtClean="0"/>
              <a:t>molecule</a:t>
            </a:r>
            <a:r>
              <a:rPr lang="tr-TR" dirty="0" smtClean="0"/>
              <a:t> </a:t>
            </a:r>
            <a:r>
              <a:rPr lang="tr-TR" dirty="0" err="1" smtClean="0"/>
              <a:t>containing</a:t>
            </a:r>
            <a:r>
              <a:rPr lang="tr-TR" dirty="0" smtClean="0"/>
              <a:t> on </a:t>
            </a:r>
            <a:r>
              <a:rPr lang="tr-TR" dirty="0" err="1" smtClean="0"/>
              <a:t>or</a:t>
            </a:r>
            <a:r>
              <a:rPr lang="tr-TR" dirty="0" smtClean="0"/>
              <a:t> </a:t>
            </a:r>
            <a:r>
              <a:rPr lang="tr-TR" dirty="0" err="1" smtClean="0"/>
              <a:t>more</a:t>
            </a:r>
            <a:r>
              <a:rPr lang="tr-TR" dirty="0" smtClean="0"/>
              <a:t> </a:t>
            </a:r>
            <a:r>
              <a:rPr lang="tr-TR" dirty="0" err="1" smtClean="0"/>
              <a:t>assymetric</a:t>
            </a:r>
            <a:r>
              <a:rPr lang="tr-TR" dirty="0" smtClean="0"/>
              <a:t> </a:t>
            </a:r>
            <a:r>
              <a:rPr lang="tr-TR" dirty="0" err="1" smtClean="0"/>
              <a:t>carbon</a:t>
            </a:r>
            <a:r>
              <a:rPr lang="tr-TR" dirty="0" smtClean="0"/>
              <a:t> atom is </a:t>
            </a:r>
            <a:r>
              <a:rPr lang="tr-TR" dirty="0" err="1" smtClean="0"/>
              <a:t>usually-although</a:t>
            </a:r>
            <a:r>
              <a:rPr lang="tr-TR" dirty="0" smtClean="0"/>
              <a:t> not </a:t>
            </a:r>
            <a:r>
              <a:rPr lang="tr-TR" dirty="0" err="1" smtClean="0"/>
              <a:t>always</a:t>
            </a:r>
            <a:r>
              <a:rPr lang="tr-TR" dirty="0" smtClean="0"/>
              <a:t>- </a:t>
            </a:r>
            <a:r>
              <a:rPr lang="tr-TR" dirty="0" err="1" smtClean="0"/>
              <a:t>also</a:t>
            </a:r>
            <a:r>
              <a:rPr lang="tr-TR" dirty="0" smtClean="0"/>
              <a:t> </a:t>
            </a:r>
            <a:r>
              <a:rPr lang="tr-TR" dirty="0" err="1" smtClean="0"/>
              <a:t>assymetric</a:t>
            </a:r>
            <a:r>
              <a:rPr lang="tr-TR" dirty="0" smtClean="0"/>
              <a:t>.</a:t>
            </a:r>
          </a:p>
          <a:p>
            <a:r>
              <a:rPr lang="tr-TR" dirty="0" err="1" smtClean="0"/>
              <a:t>The</a:t>
            </a:r>
            <a:r>
              <a:rPr lang="tr-TR" dirty="0" smtClean="0"/>
              <a:t> </a:t>
            </a:r>
            <a:r>
              <a:rPr lang="tr-TR" dirty="0" err="1" smtClean="0"/>
              <a:t>central</a:t>
            </a:r>
            <a:r>
              <a:rPr lang="tr-TR" dirty="0" smtClean="0"/>
              <a:t> </a:t>
            </a:r>
            <a:r>
              <a:rPr lang="tr-TR" dirty="0" err="1" smtClean="0"/>
              <a:t>carbon</a:t>
            </a:r>
            <a:r>
              <a:rPr lang="tr-TR" dirty="0" smtClean="0"/>
              <a:t> in </a:t>
            </a:r>
            <a:r>
              <a:rPr lang="tr-TR" dirty="0" err="1" smtClean="0"/>
              <a:t>Lactic</a:t>
            </a:r>
            <a:r>
              <a:rPr lang="tr-TR" dirty="0" smtClean="0"/>
              <a:t> </a:t>
            </a:r>
            <a:r>
              <a:rPr lang="tr-TR" dirty="0" err="1" smtClean="0"/>
              <a:t>acid</a:t>
            </a:r>
            <a:r>
              <a:rPr lang="tr-TR" dirty="0" smtClean="0"/>
              <a:t> </a:t>
            </a:r>
            <a:r>
              <a:rPr lang="tr-TR" dirty="0" err="1" smtClean="0"/>
              <a:t>assymetric</a:t>
            </a:r>
            <a:r>
              <a:rPr lang="tr-TR" dirty="0" smtClean="0"/>
              <a:t> since it is </a:t>
            </a:r>
            <a:r>
              <a:rPr lang="tr-TR" dirty="0" err="1" smtClean="0"/>
              <a:t>bonded</a:t>
            </a:r>
            <a:r>
              <a:rPr lang="tr-TR" dirty="0" smtClean="0"/>
              <a:t> </a:t>
            </a:r>
            <a:r>
              <a:rPr lang="tr-TR" dirty="0" err="1" smtClean="0"/>
              <a:t>to</a:t>
            </a:r>
            <a:r>
              <a:rPr lang="tr-TR" dirty="0" smtClean="0"/>
              <a:t> </a:t>
            </a:r>
            <a:r>
              <a:rPr lang="tr-TR" dirty="0" err="1" smtClean="0"/>
              <a:t>four</a:t>
            </a:r>
            <a:r>
              <a:rPr lang="tr-TR" dirty="0" smtClean="0"/>
              <a:t> </a:t>
            </a:r>
            <a:r>
              <a:rPr lang="tr-TR" dirty="0" err="1" smtClean="0"/>
              <a:t>different</a:t>
            </a:r>
            <a:r>
              <a:rPr lang="tr-TR" dirty="0" smtClean="0"/>
              <a:t> </a:t>
            </a:r>
            <a:r>
              <a:rPr lang="tr-TR" dirty="0" err="1" smtClean="0"/>
              <a:t>atoms</a:t>
            </a:r>
            <a:r>
              <a:rPr lang="tr-TR" dirty="0" smtClean="0"/>
              <a:t> </a:t>
            </a:r>
            <a:r>
              <a:rPr lang="tr-TR" dirty="0" err="1" smtClean="0"/>
              <a:t>or</a:t>
            </a:r>
            <a:r>
              <a:rPr lang="tr-TR" dirty="0" smtClean="0"/>
              <a:t> </a:t>
            </a:r>
            <a:r>
              <a:rPr lang="tr-TR" dirty="0" err="1" smtClean="0"/>
              <a:t>groups</a:t>
            </a:r>
            <a:r>
              <a:rPr lang="tr-TR" dirty="0" smtClean="0"/>
              <a:t>.</a:t>
            </a:r>
          </a:p>
          <a:p>
            <a:endParaRPr lang="tr-TR" dirty="0"/>
          </a:p>
          <a:p>
            <a:pPr marL="0" indent="0">
              <a:buNone/>
            </a:pPr>
            <a:r>
              <a:rPr lang="tr-TR" dirty="0" smtClean="0"/>
              <a:t>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454" y="3868737"/>
            <a:ext cx="4619625" cy="2066925"/>
          </a:xfrm>
          <a:prstGeom prst="rect">
            <a:avLst/>
          </a:prstGeom>
        </p:spPr>
      </p:pic>
    </p:spTree>
    <p:extLst>
      <p:ext uri="{BB962C8B-B14F-4D97-AF65-F5344CB8AC3E}">
        <p14:creationId xmlns:p14="http://schemas.microsoft.com/office/powerpoint/2010/main" val="424311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1933" y="224935"/>
            <a:ext cx="10515600" cy="4351338"/>
          </a:xfrm>
        </p:spPr>
        <p:txBody>
          <a:bodyPr/>
          <a:lstStyle/>
          <a:p>
            <a:r>
              <a:rPr lang="tr-TR" dirty="0" err="1" smtClean="0"/>
              <a:t>The</a:t>
            </a:r>
            <a:r>
              <a:rPr lang="tr-TR" dirty="0" smtClean="0"/>
              <a:t> </a:t>
            </a:r>
            <a:r>
              <a:rPr lang="tr-TR" dirty="0" err="1" smtClean="0"/>
              <a:t>two</a:t>
            </a:r>
            <a:r>
              <a:rPr lang="tr-TR" dirty="0" smtClean="0"/>
              <a:t> </a:t>
            </a:r>
            <a:r>
              <a:rPr lang="tr-TR" dirty="0" err="1" smtClean="0"/>
              <a:t>molecules</a:t>
            </a:r>
            <a:r>
              <a:rPr lang="tr-TR" dirty="0" smtClean="0"/>
              <a:t> </a:t>
            </a:r>
            <a:r>
              <a:rPr lang="tr-TR" dirty="0" err="1" smtClean="0"/>
              <a:t>which</a:t>
            </a:r>
            <a:r>
              <a:rPr lang="tr-TR" dirty="0" smtClean="0"/>
              <a:t> </a:t>
            </a:r>
            <a:r>
              <a:rPr lang="tr-TR" dirty="0" err="1" smtClean="0"/>
              <a:t>are</a:t>
            </a:r>
            <a:r>
              <a:rPr lang="tr-TR" dirty="0" smtClean="0"/>
              <a:t> </a:t>
            </a:r>
            <a:r>
              <a:rPr lang="tr-TR" dirty="0" err="1" smtClean="0"/>
              <a:t>miror</a:t>
            </a:r>
            <a:r>
              <a:rPr lang="tr-TR" dirty="0" smtClean="0"/>
              <a:t> </a:t>
            </a:r>
            <a:r>
              <a:rPr lang="tr-TR" dirty="0" err="1" smtClean="0"/>
              <a:t>images</a:t>
            </a:r>
            <a:r>
              <a:rPr lang="tr-TR" dirty="0" smtClean="0"/>
              <a:t> </a:t>
            </a:r>
            <a:r>
              <a:rPr lang="tr-TR" dirty="0" err="1" smtClean="0"/>
              <a:t>each</a:t>
            </a:r>
            <a:r>
              <a:rPr lang="tr-TR" dirty="0" smtClean="0"/>
              <a:t> </a:t>
            </a:r>
            <a:r>
              <a:rPr lang="tr-TR" dirty="0" err="1" smtClean="0"/>
              <a:t>other</a:t>
            </a:r>
            <a:r>
              <a:rPr lang="tr-TR" dirty="0" smtClean="0"/>
              <a:t> </a:t>
            </a:r>
            <a:r>
              <a:rPr lang="tr-TR" dirty="0" err="1" smtClean="0"/>
              <a:t>are</a:t>
            </a:r>
            <a:r>
              <a:rPr lang="tr-TR" dirty="0" smtClean="0"/>
              <a:t> </a:t>
            </a:r>
            <a:r>
              <a:rPr lang="tr-TR" dirty="0" err="1" smtClean="0"/>
              <a:t>thus</a:t>
            </a:r>
            <a:r>
              <a:rPr lang="tr-TR" dirty="0" smtClean="0"/>
              <a:t> </a:t>
            </a:r>
            <a:r>
              <a:rPr lang="tr-TR" dirty="0" err="1" smtClean="0"/>
              <a:t>isomers</a:t>
            </a:r>
            <a:r>
              <a:rPr lang="tr-TR" dirty="0" smtClean="0"/>
              <a:t>, </a:t>
            </a:r>
            <a:r>
              <a:rPr lang="tr-TR" dirty="0" err="1" smtClean="0"/>
              <a:t>called</a:t>
            </a:r>
            <a:r>
              <a:rPr lang="tr-TR" dirty="0" smtClean="0"/>
              <a:t> </a:t>
            </a:r>
            <a:r>
              <a:rPr lang="tr-TR" b="1" dirty="0" err="1" smtClean="0"/>
              <a:t>enantiomers</a:t>
            </a:r>
            <a:r>
              <a:rPr lang="tr-TR" b="1" dirty="0" smtClean="0"/>
              <a:t>.</a:t>
            </a:r>
          </a:p>
          <a:p>
            <a:endParaRPr lang="tr-TR" dirty="0"/>
          </a:p>
          <a:p>
            <a:r>
              <a:rPr lang="tr-TR" dirty="0" err="1" smtClean="0"/>
              <a:t>Stereoisomers</a:t>
            </a:r>
            <a:r>
              <a:rPr lang="tr-TR" dirty="0" smtClean="0"/>
              <a:t> </a:t>
            </a:r>
            <a:r>
              <a:rPr lang="tr-TR" dirty="0" err="1" smtClean="0"/>
              <a:t>that</a:t>
            </a:r>
            <a:r>
              <a:rPr lang="tr-TR" dirty="0" smtClean="0"/>
              <a:t> </a:t>
            </a:r>
            <a:r>
              <a:rPr lang="tr-TR" dirty="0" err="1" smtClean="0"/>
              <a:t>are</a:t>
            </a:r>
            <a:r>
              <a:rPr lang="tr-TR" dirty="0" smtClean="0"/>
              <a:t> not </a:t>
            </a:r>
            <a:r>
              <a:rPr lang="tr-TR" dirty="0" err="1" smtClean="0"/>
              <a:t>mirror</a:t>
            </a:r>
            <a:r>
              <a:rPr lang="tr-TR" dirty="0" smtClean="0"/>
              <a:t> </a:t>
            </a:r>
            <a:r>
              <a:rPr lang="tr-TR" dirty="0" err="1" smtClean="0"/>
              <a:t>images</a:t>
            </a:r>
            <a:r>
              <a:rPr lang="tr-TR" dirty="0" smtClean="0"/>
              <a:t> of </a:t>
            </a:r>
            <a:r>
              <a:rPr lang="tr-TR" dirty="0" err="1" smtClean="0"/>
              <a:t>each</a:t>
            </a:r>
            <a:r>
              <a:rPr lang="tr-TR" dirty="0" smtClean="0"/>
              <a:t> </a:t>
            </a:r>
            <a:r>
              <a:rPr lang="tr-TR" dirty="0" err="1" smtClean="0"/>
              <a:t>other</a:t>
            </a:r>
            <a:r>
              <a:rPr lang="tr-TR" dirty="0" smtClean="0"/>
              <a:t> </a:t>
            </a:r>
            <a:r>
              <a:rPr lang="tr-TR" dirty="0" err="1" smtClean="0"/>
              <a:t>called</a:t>
            </a:r>
            <a:r>
              <a:rPr lang="tr-TR" dirty="0" smtClean="0"/>
              <a:t> </a:t>
            </a:r>
            <a:r>
              <a:rPr lang="tr-TR" b="1" dirty="0" err="1" smtClean="0"/>
              <a:t>diasteromers</a:t>
            </a:r>
            <a:r>
              <a:rPr lang="tr-TR" b="1" dirty="0" smtClean="0"/>
              <a:t>. </a:t>
            </a: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587" y="2759415"/>
            <a:ext cx="3910013" cy="2309325"/>
          </a:xfrm>
          <a:prstGeom prst="rect">
            <a:avLst/>
          </a:prstGeom>
        </p:spPr>
      </p:pic>
      <p:sp>
        <p:nvSpPr>
          <p:cNvPr id="5" name="Dikdörtgen 4"/>
          <p:cNvSpPr/>
          <p:nvPr/>
        </p:nvSpPr>
        <p:spPr>
          <a:xfrm>
            <a:off x="651933" y="5427551"/>
            <a:ext cx="10549466" cy="369332"/>
          </a:xfrm>
          <a:prstGeom prst="rect">
            <a:avLst/>
          </a:prstGeom>
        </p:spPr>
        <p:txBody>
          <a:bodyPr wrap="square">
            <a:spAutoFit/>
          </a:bodyPr>
          <a:lstStyle/>
          <a:p>
            <a:r>
              <a:rPr lang="en-US" dirty="0"/>
              <a:t>a is the mirror image of b, and C is the mirror image of d. Thus, four isomers are two pairs of enantiomers</a:t>
            </a:r>
            <a:endParaRPr lang="tr-TR" dirty="0"/>
          </a:p>
        </p:txBody>
      </p:sp>
      <p:sp>
        <p:nvSpPr>
          <p:cNvPr id="6" name="Dikdörtgen 5"/>
          <p:cNvSpPr/>
          <p:nvPr/>
        </p:nvSpPr>
        <p:spPr>
          <a:xfrm>
            <a:off x="575733" y="5919170"/>
            <a:ext cx="11243733" cy="646331"/>
          </a:xfrm>
          <a:prstGeom prst="rect">
            <a:avLst/>
          </a:prstGeom>
        </p:spPr>
        <p:txBody>
          <a:bodyPr wrap="square">
            <a:spAutoFit/>
          </a:bodyPr>
          <a:lstStyle/>
          <a:p>
            <a:r>
              <a:rPr lang="tr-TR" dirty="0" smtClean="0"/>
              <a:t>C</a:t>
            </a:r>
            <a:r>
              <a:rPr lang="en-US" dirty="0" err="1" smtClean="0"/>
              <a:t>ompare</a:t>
            </a:r>
            <a:r>
              <a:rPr lang="en-US" dirty="0" smtClean="0"/>
              <a:t> </a:t>
            </a:r>
            <a:r>
              <a:rPr lang="en-US" dirty="0"/>
              <a:t>a and c. They are neither super imposable nor are they mirror images they are called as </a:t>
            </a:r>
            <a:r>
              <a:rPr lang="en-US" dirty="0" err="1"/>
              <a:t>diastereomers</a:t>
            </a:r>
            <a:r>
              <a:rPr lang="en-US" dirty="0"/>
              <a:t>. Thus, a and C and b and d are </a:t>
            </a:r>
            <a:r>
              <a:rPr lang="en-US" dirty="0" err="1"/>
              <a:t>diastereomers</a:t>
            </a:r>
            <a:r>
              <a:rPr lang="en-US" dirty="0"/>
              <a:t>. So, stereo isomers, which are not mirror images are </a:t>
            </a:r>
            <a:r>
              <a:rPr lang="en-US" dirty="0" err="1"/>
              <a:t>diastereomers</a:t>
            </a:r>
            <a:r>
              <a:rPr lang="en-US" dirty="0"/>
              <a:t>.</a:t>
            </a:r>
            <a:endParaRPr lang="tr-TR" dirty="0"/>
          </a:p>
        </p:txBody>
      </p:sp>
    </p:spTree>
    <p:extLst>
      <p:ext uri="{BB962C8B-B14F-4D97-AF65-F5344CB8AC3E}">
        <p14:creationId xmlns:p14="http://schemas.microsoft.com/office/powerpoint/2010/main" val="219226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16704" y="1358348"/>
            <a:ext cx="7446963" cy="4822317"/>
          </a:xfrm>
          <a:prstGeom prst="rect">
            <a:avLst/>
          </a:prstGeom>
        </p:spPr>
      </p:pic>
    </p:spTree>
    <p:extLst>
      <p:ext uri="{BB962C8B-B14F-4D97-AF65-F5344CB8AC3E}">
        <p14:creationId xmlns:p14="http://schemas.microsoft.com/office/powerpoint/2010/main" val="257536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10515600" cy="1325563"/>
          </a:xfrm>
        </p:spPr>
        <p:txBody>
          <a:bodyPr/>
          <a:lstStyle/>
          <a:p>
            <a:r>
              <a:rPr lang="en-US" dirty="0" smtClean="0"/>
              <a:t>Representation of Structures In Organic Chemistry</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sz="2400" dirty="0" err="1" smtClean="0"/>
              <a:t>Skelatal</a:t>
            </a:r>
            <a:r>
              <a:rPr lang="en-US" sz="2400" dirty="0" smtClean="0"/>
              <a:t> Structures</a:t>
            </a:r>
            <a:br>
              <a:rPr lang="en-US" sz="2400" dirty="0" smtClean="0"/>
            </a:br>
            <a:r>
              <a:rPr lang="en-US" sz="2400" dirty="0" smtClean="0"/>
              <a:t/>
            </a:r>
            <a:br>
              <a:rPr lang="en-US" sz="2400" dirty="0" smtClean="0"/>
            </a:br>
            <a:r>
              <a:rPr lang="en-US" sz="2400" dirty="0" smtClean="0"/>
              <a:t>In </a:t>
            </a:r>
            <a:r>
              <a:rPr lang="en-US" sz="2400" dirty="0"/>
              <a:t>organic chemistry, </a:t>
            </a:r>
            <a:r>
              <a:rPr lang="en-US" sz="2400" b="1" dirty="0"/>
              <a:t>skeletal formulae</a:t>
            </a:r>
            <a:r>
              <a:rPr lang="en-US" sz="2400" dirty="0"/>
              <a:t> are the most abbreviated diagrammatic descriptions of molecules in common use. They look very bare because in skeletal formulae the hydrogen atoms (attached directly to carbons) are removed, leaving just a "</a:t>
            </a:r>
            <a:r>
              <a:rPr lang="en-US" sz="2400" b="1" dirty="0"/>
              <a:t>carbon skeleton</a:t>
            </a:r>
            <a:r>
              <a:rPr lang="en-US" sz="2400" dirty="0"/>
              <a:t>" with functional groups attached to it.</a:t>
            </a:r>
            <a:endParaRPr lang="en-US" sz="2400" dirty="0" smtClean="0"/>
          </a:p>
        </p:txBody>
      </p:sp>
      <p:pic>
        <p:nvPicPr>
          <p:cNvPr id="4" name="Picture 3"/>
          <p:cNvPicPr>
            <a:picLocks noChangeAspect="1"/>
          </p:cNvPicPr>
          <p:nvPr/>
        </p:nvPicPr>
        <p:blipFill>
          <a:blip r:embed="rId2"/>
          <a:stretch>
            <a:fillRect/>
          </a:stretch>
        </p:blipFill>
        <p:spPr>
          <a:xfrm>
            <a:off x="4572000" y="3851276"/>
            <a:ext cx="2540000" cy="1460500"/>
          </a:xfrm>
          <a:prstGeom prst="rect">
            <a:avLst/>
          </a:prstGeom>
        </p:spPr>
      </p:pic>
      <p:pic>
        <p:nvPicPr>
          <p:cNvPr id="5" name="Picture 4"/>
          <p:cNvPicPr>
            <a:picLocks noChangeAspect="1"/>
          </p:cNvPicPr>
          <p:nvPr/>
        </p:nvPicPr>
        <p:blipFill>
          <a:blip r:embed="rId3"/>
          <a:stretch>
            <a:fillRect/>
          </a:stretch>
        </p:blipFill>
        <p:spPr>
          <a:xfrm>
            <a:off x="4546948" y="5311776"/>
            <a:ext cx="3048000" cy="1244600"/>
          </a:xfrm>
          <a:prstGeom prst="rect">
            <a:avLst/>
          </a:prstGeom>
        </p:spPr>
      </p:pic>
    </p:spTree>
    <p:extLst>
      <p:ext uri="{BB962C8B-B14F-4D97-AF65-F5344CB8AC3E}">
        <p14:creationId xmlns:p14="http://schemas.microsoft.com/office/powerpoint/2010/main" val="97869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Structure</a:t>
            </a:r>
            <a:endParaRPr lang="en-US" dirty="0"/>
          </a:p>
        </p:txBody>
      </p:sp>
      <p:pic>
        <p:nvPicPr>
          <p:cNvPr id="4" name="Picture 3"/>
          <p:cNvPicPr>
            <a:picLocks noChangeAspect="1"/>
          </p:cNvPicPr>
          <p:nvPr/>
        </p:nvPicPr>
        <p:blipFill>
          <a:blip r:embed="rId2"/>
          <a:stretch>
            <a:fillRect/>
          </a:stretch>
        </p:blipFill>
        <p:spPr>
          <a:xfrm>
            <a:off x="838200" y="2080191"/>
            <a:ext cx="2641600" cy="3073400"/>
          </a:xfrm>
          <a:prstGeom prst="rect">
            <a:avLst/>
          </a:prstGeom>
        </p:spPr>
      </p:pic>
      <p:pic>
        <p:nvPicPr>
          <p:cNvPr id="5" name="Picture 4"/>
          <p:cNvPicPr>
            <a:picLocks noChangeAspect="1"/>
          </p:cNvPicPr>
          <p:nvPr/>
        </p:nvPicPr>
        <p:blipFill>
          <a:blip r:embed="rId3"/>
          <a:stretch>
            <a:fillRect/>
          </a:stretch>
        </p:blipFill>
        <p:spPr>
          <a:xfrm>
            <a:off x="5579302" y="2175352"/>
            <a:ext cx="4266156" cy="2054075"/>
          </a:xfrm>
          <a:prstGeom prst="rect">
            <a:avLst/>
          </a:prstGeom>
        </p:spPr>
      </p:pic>
    </p:spTree>
    <p:extLst>
      <p:ext uri="{BB962C8B-B14F-4D97-AF65-F5344CB8AC3E}">
        <p14:creationId xmlns:p14="http://schemas.microsoft.com/office/powerpoint/2010/main" val="71749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Nomenclature (Naming Organic Compounds)</a:t>
            </a:r>
            <a:endParaRPr lang="en-US" dirty="0"/>
          </a:p>
        </p:txBody>
      </p:sp>
      <p:sp>
        <p:nvSpPr>
          <p:cNvPr id="6" name="Dikdörtgen 5"/>
          <p:cNvSpPr/>
          <p:nvPr/>
        </p:nvSpPr>
        <p:spPr>
          <a:xfrm>
            <a:off x="1013252" y="1501218"/>
            <a:ext cx="8369643" cy="2585323"/>
          </a:xfrm>
          <a:prstGeom prst="rect">
            <a:avLst/>
          </a:prstGeom>
        </p:spPr>
        <p:txBody>
          <a:bodyPr wrap="square">
            <a:spAutoFit/>
          </a:bodyPr>
          <a:lstStyle/>
          <a:p>
            <a:r>
              <a:rPr lang="tr-TR" dirty="0" err="1" smtClean="0"/>
              <a:t>For</a:t>
            </a:r>
            <a:r>
              <a:rPr lang="tr-TR" dirty="0" smtClean="0"/>
              <a:t> </a:t>
            </a:r>
            <a:r>
              <a:rPr lang="en-US" dirty="0" err="1" smtClean="0"/>
              <a:t>nam</a:t>
            </a:r>
            <a:r>
              <a:rPr lang="tr-TR" dirty="0" err="1" smtClean="0"/>
              <a:t>ing</a:t>
            </a:r>
            <a:r>
              <a:rPr lang="en-US" dirty="0" smtClean="0"/>
              <a:t> </a:t>
            </a:r>
            <a:r>
              <a:rPr lang="en-US" dirty="0"/>
              <a:t>organic compounds </a:t>
            </a:r>
            <a:r>
              <a:rPr lang="en-US" dirty="0" smtClean="0"/>
              <a:t>a </a:t>
            </a:r>
            <a:r>
              <a:rPr lang="en-US" dirty="0"/>
              <a:t>few basic </a:t>
            </a:r>
            <a:r>
              <a:rPr lang="en-US" dirty="0" smtClean="0"/>
              <a:t>names</a:t>
            </a:r>
            <a:r>
              <a:rPr lang="tr-TR" dirty="0" smtClean="0"/>
              <a:t> </a:t>
            </a:r>
            <a:r>
              <a:rPr lang="tr-TR" dirty="0" err="1" smtClean="0"/>
              <a:t>have</a:t>
            </a:r>
            <a:r>
              <a:rPr lang="tr-TR" dirty="0" smtClean="0"/>
              <a:t> </a:t>
            </a:r>
            <a:r>
              <a:rPr lang="tr-TR" dirty="0" err="1" smtClean="0"/>
              <a:t>to</a:t>
            </a:r>
            <a:r>
              <a:rPr lang="tr-TR" dirty="0" smtClean="0"/>
              <a:t> be </a:t>
            </a:r>
            <a:r>
              <a:rPr lang="tr-TR" dirty="0" err="1" smtClean="0"/>
              <a:t>memorized</a:t>
            </a:r>
            <a:r>
              <a:rPr lang="en-US" dirty="0" smtClean="0"/>
              <a:t>. </a:t>
            </a:r>
            <a:endParaRPr lang="tr-TR" dirty="0" smtClean="0"/>
          </a:p>
          <a:p>
            <a:endParaRPr lang="tr-TR" dirty="0"/>
          </a:p>
          <a:p>
            <a:r>
              <a:rPr lang="en-US" dirty="0" smtClean="0"/>
              <a:t>In </a:t>
            </a:r>
            <a:r>
              <a:rPr lang="en-US" dirty="0"/>
              <a:t>general, the </a:t>
            </a:r>
            <a:r>
              <a:rPr lang="en-US" b="1" dirty="0"/>
              <a:t>base part </a:t>
            </a:r>
            <a:r>
              <a:rPr lang="en-US" dirty="0"/>
              <a:t>of the name reflects the </a:t>
            </a:r>
            <a:r>
              <a:rPr lang="en-US" b="1" dirty="0"/>
              <a:t>number</a:t>
            </a:r>
            <a:r>
              <a:rPr lang="en-US" dirty="0"/>
              <a:t> of carbons in what you have assigned to be the parent chain. </a:t>
            </a:r>
            <a:endParaRPr lang="tr-TR" dirty="0" smtClean="0"/>
          </a:p>
          <a:p>
            <a:endParaRPr lang="tr-TR" dirty="0"/>
          </a:p>
          <a:p>
            <a:r>
              <a:rPr lang="en-US" dirty="0" smtClean="0"/>
              <a:t>The </a:t>
            </a:r>
            <a:r>
              <a:rPr lang="en-US" b="1" dirty="0"/>
              <a:t>suffix</a:t>
            </a:r>
            <a:r>
              <a:rPr lang="en-US" dirty="0"/>
              <a:t> of the name reflects the type(s) of functional group(s) present on (or within) the parent chain. </a:t>
            </a:r>
            <a:endParaRPr lang="tr-TR" dirty="0" smtClean="0"/>
          </a:p>
          <a:p>
            <a:endParaRPr lang="tr-TR" dirty="0"/>
          </a:p>
          <a:p>
            <a:r>
              <a:rPr lang="en-US" dirty="0" smtClean="0"/>
              <a:t>Other </a:t>
            </a:r>
            <a:r>
              <a:rPr lang="en-US" dirty="0"/>
              <a:t>groups which are attached to the parent chain are called </a:t>
            </a:r>
            <a:r>
              <a:rPr lang="en-US" b="1" dirty="0"/>
              <a:t>substituents.</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870" y="4345979"/>
            <a:ext cx="4983589" cy="1753309"/>
          </a:xfrm>
          <a:prstGeom prst="rect">
            <a:avLst/>
          </a:prstGeom>
        </p:spPr>
      </p:pic>
    </p:spTree>
    <p:extLst>
      <p:ext uri="{BB962C8B-B14F-4D97-AF65-F5344CB8AC3E}">
        <p14:creationId xmlns:p14="http://schemas.microsoft.com/office/powerpoint/2010/main" val="212762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6798"/>
            <a:ext cx="10515600" cy="1325563"/>
          </a:xfrm>
        </p:spPr>
        <p:txBody>
          <a:bodyPr/>
          <a:lstStyle/>
          <a:p>
            <a:r>
              <a:rPr lang="tr-TR" dirty="0" err="1"/>
              <a:t>Alkanes</a:t>
            </a:r>
            <a:r>
              <a:rPr lang="tr-TR" dirty="0"/>
              <a:t> - </a:t>
            </a:r>
            <a:r>
              <a:rPr lang="tr-TR" dirty="0" err="1"/>
              <a:t>saturated</a:t>
            </a:r>
            <a:r>
              <a:rPr lang="tr-TR" dirty="0"/>
              <a:t> </a:t>
            </a:r>
            <a:r>
              <a:rPr lang="tr-TR" dirty="0" err="1"/>
              <a:t>hydrocarbons</a:t>
            </a:r>
            <a:endParaRPr lang="tr-TR" dirty="0"/>
          </a:p>
        </p:txBody>
      </p:sp>
      <p:sp>
        <p:nvSpPr>
          <p:cNvPr id="4" name="Dikdörtgen 3"/>
          <p:cNvSpPr/>
          <p:nvPr/>
        </p:nvSpPr>
        <p:spPr>
          <a:xfrm>
            <a:off x="871152" y="1285658"/>
            <a:ext cx="3771161" cy="369332"/>
          </a:xfrm>
          <a:prstGeom prst="rect">
            <a:avLst/>
          </a:prstGeom>
        </p:spPr>
        <p:txBody>
          <a:bodyPr wrap="none">
            <a:spAutoFit/>
          </a:bodyPr>
          <a:lstStyle/>
          <a:p>
            <a:r>
              <a:rPr lang="tr-TR" dirty="0" err="1"/>
              <a:t>Alkanes</a:t>
            </a:r>
            <a:r>
              <a:rPr lang="tr-TR" dirty="0"/>
              <a:t>- </a:t>
            </a:r>
            <a:r>
              <a:rPr lang="tr-TR" dirty="0" err="1"/>
              <a:t>Chemical</a:t>
            </a:r>
            <a:r>
              <a:rPr lang="tr-TR" dirty="0"/>
              <a:t> Formula (CnH2n+2)</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9" y="2043367"/>
            <a:ext cx="4429125" cy="3133725"/>
          </a:xfrm>
          <a:prstGeom prst="rect">
            <a:avLst/>
          </a:prstGeom>
        </p:spPr>
      </p:pic>
      <p:sp>
        <p:nvSpPr>
          <p:cNvPr id="6" name="Dikdörtgen 5"/>
          <p:cNvSpPr/>
          <p:nvPr/>
        </p:nvSpPr>
        <p:spPr>
          <a:xfrm>
            <a:off x="940529" y="5359049"/>
            <a:ext cx="10164076" cy="1200329"/>
          </a:xfrm>
          <a:prstGeom prst="rect">
            <a:avLst/>
          </a:prstGeom>
        </p:spPr>
        <p:txBody>
          <a:bodyPr wrap="square">
            <a:spAutoFit/>
          </a:bodyPr>
          <a:lstStyle/>
          <a:p>
            <a:r>
              <a:rPr lang="en-US" dirty="0"/>
              <a:t>The names of the straight chain saturated hydrocarbons for up to a </a:t>
            </a:r>
            <a:r>
              <a:rPr lang="en-US" dirty="0" smtClean="0"/>
              <a:t>1</a:t>
            </a:r>
            <a:r>
              <a:rPr lang="tr-TR" dirty="0" smtClean="0"/>
              <a:t>0</a:t>
            </a:r>
            <a:r>
              <a:rPr lang="en-US" dirty="0" smtClean="0"/>
              <a:t> </a:t>
            </a:r>
            <a:r>
              <a:rPr lang="en-US" dirty="0"/>
              <a:t>carbon chain are </a:t>
            </a:r>
            <a:r>
              <a:rPr lang="tr-TR" dirty="0" err="1" smtClean="0"/>
              <a:t>given</a:t>
            </a:r>
            <a:r>
              <a:rPr lang="en-US" dirty="0" smtClean="0"/>
              <a:t>. </a:t>
            </a:r>
            <a:endParaRPr lang="tr-TR" dirty="0" smtClean="0"/>
          </a:p>
          <a:p>
            <a:endParaRPr lang="tr-TR" dirty="0"/>
          </a:p>
          <a:p>
            <a:r>
              <a:rPr lang="en-US" dirty="0" smtClean="0"/>
              <a:t>The </a:t>
            </a:r>
            <a:r>
              <a:rPr lang="en-US" dirty="0"/>
              <a:t>names of the substituents formed by the removal of one hydrogen from the end of the chain is obtained by changing the suffix </a:t>
            </a:r>
            <a:r>
              <a:rPr lang="en-US" b="1" dirty="0"/>
              <a:t>-</a:t>
            </a:r>
            <a:r>
              <a:rPr lang="en-US" b="1" dirty="0" err="1"/>
              <a:t>ane</a:t>
            </a:r>
            <a:r>
              <a:rPr lang="en-US" b="1" dirty="0"/>
              <a:t> </a:t>
            </a:r>
            <a:r>
              <a:rPr lang="en-US" dirty="0"/>
              <a:t>to </a:t>
            </a:r>
            <a:r>
              <a:rPr lang="en-US" b="1" dirty="0"/>
              <a:t>-</a:t>
            </a:r>
            <a:r>
              <a:rPr lang="en-US" b="1" dirty="0" err="1"/>
              <a:t>yl</a:t>
            </a:r>
            <a:r>
              <a:rPr lang="en-US" dirty="0"/>
              <a:t>.</a:t>
            </a:r>
            <a:endParaRPr lang="tr-TR" dirty="0"/>
          </a:p>
        </p:txBody>
      </p:sp>
    </p:spTree>
    <p:extLst>
      <p:ext uri="{BB962C8B-B14F-4D97-AF65-F5344CB8AC3E}">
        <p14:creationId xmlns:p14="http://schemas.microsoft.com/office/powerpoint/2010/main" val="240256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 </a:t>
            </a:r>
            <a:r>
              <a:rPr lang="tr-TR" dirty="0"/>
              <a:t>B</a:t>
            </a:r>
            <a:r>
              <a:rPr lang="en-US" dirty="0" smtClean="0"/>
              <a:t>ranched </a:t>
            </a:r>
            <a:r>
              <a:rPr lang="en-US" dirty="0"/>
              <a:t>substituents </a:t>
            </a:r>
            <a:r>
              <a:rPr lang="tr-TR" dirty="0" err="1" smtClean="0"/>
              <a:t>that</a:t>
            </a:r>
            <a:r>
              <a:rPr lang="tr-TR" dirty="0" smtClean="0"/>
              <a:t> has </a:t>
            </a:r>
            <a:r>
              <a:rPr lang="tr-TR" dirty="0" err="1" smtClean="0"/>
              <a:t>to</a:t>
            </a:r>
            <a:r>
              <a:rPr lang="tr-TR" dirty="0" smtClean="0"/>
              <a:t> be </a:t>
            </a:r>
            <a:r>
              <a:rPr lang="tr-TR" dirty="0" err="1" smtClean="0"/>
              <a:t>known</a:t>
            </a:r>
            <a:r>
              <a:rPr lang="tr-TR" dirty="0" smtClean="0"/>
              <a:t>.</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4" y="2657088"/>
            <a:ext cx="3876675" cy="1609725"/>
          </a:xfrm>
          <a:prstGeom prst="rect">
            <a:avLst/>
          </a:prstGeom>
        </p:spPr>
      </p:pic>
      <p:sp>
        <p:nvSpPr>
          <p:cNvPr id="5" name="Dikdörtgen 4"/>
          <p:cNvSpPr/>
          <p:nvPr/>
        </p:nvSpPr>
        <p:spPr>
          <a:xfrm>
            <a:off x="838200" y="4575556"/>
            <a:ext cx="10109886" cy="369332"/>
          </a:xfrm>
          <a:prstGeom prst="rect">
            <a:avLst/>
          </a:prstGeom>
        </p:spPr>
        <p:txBody>
          <a:bodyPr wrap="square">
            <a:spAutoFit/>
          </a:bodyPr>
          <a:lstStyle/>
          <a:p>
            <a:r>
              <a:rPr lang="en-US" dirty="0"/>
              <a:t>If it connects at one of the two terminal carbon atoms, it is normal butyl or n-butyl: CH</a:t>
            </a:r>
            <a:r>
              <a:rPr lang="en-US" baseline="-25000" dirty="0"/>
              <a:t>3</a:t>
            </a:r>
            <a:r>
              <a:rPr lang="en-US" dirty="0"/>
              <a:t>–CH</a:t>
            </a:r>
            <a:r>
              <a:rPr lang="en-US" baseline="-25000" dirty="0"/>
              <a:t>2</a:t>
            </a:r>
            <a:r>
              <a:rPr lang="en-US" dirty="0"/>
              <a:t>–CH</a:t>
            </a:r>
            <a:r>
              <a:rPr lang="en-US" baseline="-25000" dirty="0"/>
              <a:t>2</a:t>
            </a:r>
            <a:r>
              <a:rPr lang="en-US" dirty="0"/>
              <a:t>–CH</a:t>
            </a:r>
            <a:r>
              <a:rPr lang="en-US" baseline="-25000" dirty="0"/>
              <a:t>2</a:t>
            </a:r>
            <a:r>
              <a:rPr lang="en-US" dirty="0"/>
              <a:t>–</a:t>
            </a:r>
            <a:endParaRPr lang="tr-TR" dirty="0"/>
          </a:p>
        </p:txBody>
      </p:sp>
      <p:sp>
        <p:nvSpPr>
          <p:cNvPr id="6" name="Dikdörtgen 5"/>
          <p:cNvSpPr/>
          <p:nvPr/>
        </p:nvSpPr>
        <p:spPr>
          <a:xfrm>
            <a:off x="838199" y="5114922"/>
            <a:ext cx="11279659" cy="369332"/>
          </a:xfrm>
          <a:prstGeom prst="rect">
            <a:avLst/>
          </a:prstGeom>
        </p:spPr>
        <p:txBody>
          <a:bodyPr wrap="square">
            <a:spAutoFit/>
          </a:bodyPr>
          <a:lstStyle/>
          <a:p>
            <a:r>
              <a:rPr lang="en-US" dirty="0"/>
              <a:t>If it connects at one of the non-terminal (internal) carbon atoms, it is secondary butyl or sec-butyl: CH</a:t>
            </a:r>
            <a:r>
              <a:rPr lang="en-US" baseline="-25000" dirty="0"/>
              <a:t>3</a:t>
            </a:r>
            <a:r>
              <a:rPr lang="en-US" dirty="0"/>
              <a:t>–CH</a:t>
            </a:r>
            <a:r>
              <a:rPr lang="en-US" baseline="-25000" dirty="0"/>
              <a:t>2</a:t>
            </a:r>
            <a:r>
              <a:rPr lang="en-US" dirty="0"/>
              <a:t>–CH(CH</a:t>
            </a:r>
            <a:r>
              <a:rPr lang="en-US" baseline="-25000" dirty="0"/>
              <a:t>3</a:t>
            </a:r>
            <a:r>
              <a:rPr lang="en-US" dirty="0"/>
              <a:t>)–</a:t>
            </a:r>
            <a:endParaRPr lang="tr-TR" dirty="0"/>
          </a:p>
        </p:txBody>
      </p:sp>
      <p:sp>
        <p:nvSpPr>
          <p:cNvPr id="7" name="Dikdörtgen 6"/>
          <p:cNvSpPr/>
          <p:nvPr/>
        </p:nvSpPr>
        <p:spPr>
          <a:xfrm>
            <a:off x="838199" y="5685003"/>
            <a:ext cx="10678297" cy="369332"/>
          </a:xfrm>
          <a:prstGeom prst="rect">
            <a:avLst/>
          </a:prstGeom>
        </p:spPr>
        <p:txBody>
          <a:bodyPr wrap="square">
            <a:spAutoFit/>
          </a:bodyPr>
          <a:lstStyle/>
          <a:p>
            <a:r>
              <a:rPr lang="en-US" dirty="0"/>
              <a:t>If it connects at one of the three terminal carbons, it is isobutyl: (CH</a:t>
            </a:r>
            <a:r>
              <a:rPr lang="en-US" baseline="-25000" dirty="0"/>
              <a:t>3</a:t>
            </a:r>
            <a:r>
              <a:rPr lang="en-US" dirty="0"/>
              <a:t>)</a:t>
            </a:r>
            <a:r>
              <a:rPr lang="en-US" baseline="-25000" dirty="0"/>
              <a:t>2</a:t>
            </a:r>
            <a:r>
              <a:rPr lang="en-US" dirty="0"/>
              <a:t>CH–CH</a:t>
            </a:r>
            <a:r>
              <a:rPr lang="en-US" baseline="-25000" dirty="0"/>
              <a:t>2</a:t>
            </a:r>
            <a:r>
              <a:rPr lang="en-US" dirty="0"/>
              <a:t>–</a:t>
            </a:r>
            <a:endParaRPr lang="tr-TR" dirty="0"/>
          </a:p>
        </p:txBody>
      </p:sp>
      <p:sp>
        <p:nvSpPr>
          <p:cNvPr id="8" name="Dikdörtgen 7"/>
          <p:cNvSpPr/>
          <p:nvPr/>
        </p:nvSpPr>
        <p:spPr>
          <a:xfrm>
            <a:off x="862914" y="6227544"/>
            <a:ext cx="10515600" cy="369332"/>
          </a:xfrm>
          <a:prstGeom prst="rect">
            <a:avLst/>
          </a:prstGeom>
        </p:spPr>
        <p:txBody>
          <a:bodyPr wrap="square">
            <a:spAutoFit/>
          </a:bodyPr>
          <a:lstStyle/>
          <a:p>
            <a:r>
              <a:rPr lang="en-US" dirty="0"/>
              <a:t>If it connects at the central carbon, it is tertiary butyl, </a:t>
            </a:r>
            <a:r>
              <a:rPr lang="en-US" dirty="0" err="1"/>
              <a:t>tert</a:t>
            </a:r>
            <a:r>
              <a:rPr lang="en-US" dirty="0"/>
              <a:t>-butyl or t-butyl: (CH</a:t>
            </a:r>
            <a:r>
              <a:rPr lang="en-US" baseline="-25000" dirty="0"/>
              <a:t>3</a:t>
            </a:r>
            <a:r>
              <a:rPr lang="en-US" dirty="0"/>
              <a:t>)3C–</a:t>
            </a:r>
            <a:endParaRPr lang="tr-TR" dirty="0"/>
          </a:p>
        </p:txBody>
      </p:sp>
    </p:spTree>
    <p:extLst>
      <p:ext uri="{BB962C8B-B14F-4D97-AF65-F5344CB8AC3E}">
        <p14:creationId xmlns:p14="http://schemas.microsoft.com/office/powerpoint/2010/main" val="73335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a:t>
            </a:r>
            <a:r>
              <a:rPr lang="tr-TR" dirty="0" smtClean="0"/>
              <a:t>ules </a:t>
            </a:r>
            <a:r>
              <a:rPr lang="tr-TR" dirty="0" err="1"/>
              <a:t>to</a:t>
            </a:r>
            <a:r>
              <a:rPr lang="tr-TR" dirty="0"/>
              <a:t> </a:t>
            </a:r>
            <a:r>
              <a:rPr lang="tr-TR" dirty="0" err="1"/>
              <a:t>follow</a:t>
            </a:r>
            <a:endParaRPr lang="tr-TR" dirty="0"/>
          </a:p>
        </p:txBody>
      </p:sp>
      <p:sp>
        <p:nvSpPr>
          <p:cNvPr id="3" name="İçerik Yer Tutucusu 2"/>
          <p:cNvSpPr>
            <a:spLocks noGrp="1"/>
          </p:cNvSpPr>
          <p:nvPr>
            <p:ph idx="1"/>
          </p:nvPr>
        </p:nvSpPr>
        <p:spPr/>
        <p:txBody>
          <a:bodyPr/>
          <a:lstStyle/>
          <a:p>
            <a:r>
              <a:rPr lang="en-US" dirty="0"/>
              <a:t>Identify the longest carbon chain. This chain is called the parent chain</a:t>
            </a:r>
            <a:r>
              <a:rPr lang="en-US" dirty="0" smtClean="0"/>
              <a:t>.</a:t>
            </a:r>
            <a:endParaRPr lang="tr-TR" dirty="0" smtClean="0"/>
          </a:p>
          <a:p>
            <a:endParaRPr lang="tr-TR" dirty="0"/>
          </a:p>
          <a:p>
            <a:r>
              <a:rPr lang="en-US" dirty="0"/>
              <a:t>Identify all of the substituents (groups appending from the parent chain).</a:t>
            </a:r>
            <a:endParaRPr lang="tr-TR" dirty="0" smtClean="0"/>
          </a:p>
        </p:txBody>
      </p:sp>
      <p:pic>
        <p:nvPicPr>
          <p:cNvPr id="4" name="Resim 3"/>
          <p:cNvPicPr>
            <a:picLocks noChangeAspect="1"/>
          </p:cNvPicPr>
          <p:nvPr/>
        </p:nvPicPr>
        <p:blipFill>
          <a:blip r:embed="rId2"/>
          <a:stretch>
            <a:fillRect/>
          </a:stretch>
        </p:blipFill>
        <p:spPr>
          <a:xfrm>
            <a:off x="3512435" y="4176700"/>
            <a:ext cx="4980864" cy="1755800"/>
          </a:xfrm>
          <a:prstGeom prst="rect">
            <a:avLst/>
          </a:prstGeom>
        </p:spPr>
      </p:pic>
    </p:spTree>
    <p:extLst>
      <p:ext uri="{BB962C8B-B14F-4D97-AF65-F5344CB8AC3E}">
        <p14:creationId xmlns:p14="http://schemas.microsoft.com/office/powerpoint/2010/main" val="13529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Number the carbons of the parent chain from the end that gives the substituents the lowest numbers. When </a:t>
            </a:r>
            <a:r>
              <a:rPr lang="en-US" dirty="0" err="1"/>
              <a:t>compairing</a:t>
            </a:r>
            <a:r>
              <a:rPr lang="en-US" dirty="0"/>
              <a:t> a series of numbers, the series that is the "lowest" is the one which contains the lowest number at the occasion of the first difference. If two or more side chains are in equivalent positions, assign the lowest number to the one which will come first in the name.</a:t>
            </a:r>
            <a:endParaRPr lang="tr-TR" dirty="0"/>
          </a:p>
        </p:txBody>
      </p:sp>
    </p:spTree>
    <p:extLst>
      <p:ext uri="{BB962C8B-B14F-4D97-AF65-F5344CB8AC3E}">
        <p14:creationId xmlns:p14="http://schemas.microsoft.com/office/powerpoint/2010/main" val="131117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1059</Words>
  <Application>Microsoft Office PowerPoint</Application>
  <PresentationFormat>Geniş ekran</PresentationFormat>
  <Paragraphs>77</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verdana</vt:lpstr>
      <vt:lpstr>Office Theme</vt:lpstr>
      <vt:lpstr>Molecular Geometry and Naming of Organic Compounds</vt:lpstr>
      <vt:lpstr>PowerPoint Sunusu</vt:lpstr>
      <vt:lpstr>Representation of Structures In Organic Chemistry</vt:lpstr>
      <vt:lpstr>Skeletal Structure</vt:lpstr>
      <vt:lpstr>Nomenclature (Naming Organic Compounds)</vt:lpstr>
      <vt:lpstr>Alkanes - saturated hydrocarbons</vt:lpstr>
      <vt:lpstr>PowerPoint Sunusu</vt:lpstr>
      <vt:lpstr>Rules to follow</vt:lpstr>
      <vt:lpstr>PowerPoint Sunusu</vt:lpstr>
      <vt:lpstr>PowerPoint Sunusu</vt:lpstr>
      <vt:lpstr>PowerPoint Sunusu</vt:lpstr>
      <vt:lpstr>PowerPoint Sunusu</vt:lpstr>
      <vt:lpstr>PowerPoint Sunusu</vt:lpstr>
      <vt:lpstr>Examples</vt:lpstr>
      <vt:lpstr>Alkyl halides</vt:lpstr>
      <vt:lpstr>Conformations</vt:lpstr>
      <vt:lpstr>PowerPoint Sunusu</vt:lpstr>
      <vt:lpstr>PowerPoint Sunusu</vt:lpstr>
      <vt:lpstr>Stereoisomerism</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Geometry of Organic Compounds</dc:title>
  <dc:creator>pekmert@yahoo.com</dc:creator>
  <cp:lastModifiedBy>Asistan</cp:lastModifiedBy>
  <cp:revision>28</cp:revision>
  <dcterms:created xsi:type="dcterms:W3CDTF">2017-02-23T19:42:52Z</dcterms:created>
  <dcterms:modified xsi:type="dcterms:W3CDTF">2017-02-24T09:56:40Z</dcterms:modified>
</cp:coreProperties>
</file>