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7176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4272146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44432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84564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ACCEA18-A224-4D33-9BE4-6C91F6C75A5E}"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2980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CCEA18-A224-4D33-9BE4-6C91F6C75A5E}"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8137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CCEA18-A224-4D33-9BE4-6C91F6C75A5E}"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337366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CCEA18-A224-4D33-9BE4-6C91F6C75A5E}"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2573527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CCEA18-A224-4D33-9BE4-6C91F6C75A5E}"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3160610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61034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ACCEA18-A224-4D33-9BE4-6C91F6C75A5E}"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79C3A6-A5CC-4077-AD2A-D17096FEE29B}" type="slidenum">
              <a:rPr lang="tr-TR" smtClean="0"/>
              <a:t>‹#›</a:t>
            </a:fld>
            <a:endParaRPr lang="tr-TR"/>
          </a:p>
        </p:txBody>
      </p:sp>
    </p:spTree>
    <p:extLst>
      <p:ext uri="{BB962C8B-B14F-4D97-AF65-F5344CB8AC3E}">
        <p14:creationId xmlns:p14="http://schemas.microsoft.com/office/powerpoint/2010/main" val="1958522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CEA18-A224-4D33-9BE4-6C91F6C75A5E}" type="datetimeFigureOut">
              <a:rPr lang="tr-TR" smtClean="0"/>
              <a:t>10.05.2020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79C3A6-A5CC-4077-AD2A-D17096FEE29B}" type="slidenum">
              <a:rPr lang="tr-TR" smtClean="0"/>
              <a:t>‹#›</a:t>
            </a:fld>
            <a:endParaRPr lang="tr-TR"/>
          </a:p>
        </p:txBody>
      </p:sp>
    </p:spTree>
    <p:extLst>
      <p:ext uri="{BB962C8B-B14F-4D97-AF65-F5344CB8AC3E}">
        <p14:creationId xmlns:p14="http://schemas.microsoft.com/office/powerpoint/2010/main" val="207926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b="1" dirty="0" smtClean="0"/>
              <a:t>İki Savaş Arası Dönem Ve Savaş Dönemi Polonya Edebiyatı</a:t>
            </a:r>
            <a:endParaRPr lang="tr-TR"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87625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Skamanderler</a:t>
            </a:r>
            <a:r>
              <a:rPr lang="tr-TR" dirty="0" smtClean="0"/>
              <a:t>- Büyük Beşli</a:t>
            </a:r>
            <a:endParaRPr lang="tr-TR" dirty="0"/>
          </a:p>
        </p:txBody>
      </p:sp>
      <p:sp>
        <p:nvSpPr>
          <p:cNvPr id="3" name="İçerik Yer Tutucusu 2"/>
          <p:cNvSpPr>
            <a:spLocks noGrp="1"/>
          </p:cNvSpPr>
          <p:nvPr>
            <p:ph idx="1"/>
          </p:nvPr>
        </p:nvSpPr>
        <p:spPr/>
        <p:txBody>
          <a:bodyPr>
            <a:normAutofit fontScale="77500" lnSpcReduction="20000"/>
          </a:bodyPr>
          <a:lstStyle/>
          <a:p>
            <a:r>
              <a:rPr lang="tr-TR" dirty="0" err="1"/>
              <a:t>Skamander</a:t>
            </a:r>
            <a:r>
              <a:rPr lang="tr-TR" dirty="0"/>
              <a:t> sert sanatsal bir programı olmaya, ancak ortak bir dille katılımcılarını birleştiren bir “durum” grubu olarak adlandırılır.</a:t>
            </a:r>
          </a:p>
          <a:p>
            <a:r>
              <a:rPr lang="tr-TR" dirty="0"/>
              <a:t>Bu dönem şairlerine bakıldığında ise </a:t>
            </a:r>
            <a:r>
              <a:rPr lang="tr-TR" i="1" dirty="0"/>
              <a:t>Büyük </a:t>
            </a:r>
            <a:r>
              <a:rPr lang="tr-TR" i="1" dirty="0" err="1"/>
              <a:t>Beşli’</a:t>
            </a:r>
            <a:r>
              <a:rPr lang="tr-TR" dirty="0" err="1"/>
              <a:t>yi</a:t>
            </a:r>
            <a:r>
              <a:rPr lang="tr-TR" dirty="0"/>
              <a:t> oluşturan isimlerden en önemlisi </a:t>
            </a:r>
            <a:r>
              <a:rPr lang="tr-TR" dirty="0" err="1"/>
              <a:t>Julian</a:t>
            </a:r>
            <a:r>
              <a:rPr lang="tr-TR" dirty="0"/>
              <a:t> </a:t>
            </a:r>
            <a:r>
              <a:rPr lang="tr-TR" dirty="0" err="1"/>
              <a:t>Tuwim</a:t>
            </a:r>
            <a:r>
              <a:rPr lang="tr-TR" dirty="0"/>
              <a:t>’ </a:t>
            </a:r>
            <a:r>
              <a:rPr lang="tr-TR" dirty="0" err="1"/>
              <a:t>dir</a:t>
            </a:r>
            <a:r>
              <a:rPr lang="tr-TR" dirty="0"/>
              <a:t>. </a:t>
            </a:r>
          </a:p>
          <a:p>
            <a:r>
              <a:rPr lang="tr-TR" dirty="0"/>
              <a:t>Yazdığı şiirlerle dönemin skandallar yaratan şairi olan </a:t>
            </a:r>
            <a:r>
              <a:rPr lang="tr-TR" dirty="0" err="1"/>
              <a:t>Tuwim</a:t>
            </a:r>
            <a:r>
              <a:rPr lang="tr-TR" dirty="0"/>
              <a:t>, ulusal fobilere ve korkulara yönelik alaylarıyla tanınmıştır. Tutkusu olan sözcüğe karşı obsesif bir bağımlılığı vardır. Öyle ki ilaç reçeteleri topladığı, saatlerce sözlük okuduğu söylenir. Yeni sözcük üretmede bir usta olan sanatçının, yaratıcılığını birkaç döneme ayırmak mümkündür. Burada şair okuyucunun karşısına “Genç </a:t>
            </a:r>
            <a:r>
              <a:rPr lang="tr-TR" dirty="0" err="1"/>
              <a:t>Tuwim</a:t>
            </a:r>
            <a:r>
              <a:rPr lang="tr-TR" dirty="0"/>
              <a:t>”, Klasik </a:t>
            </a:r>
            <a:r>
              <a:rPr lang="tr-TR" dirty="0" err="1"/>
              <a:t>Tuwim</a:t>
            </a:r>
            <a:r>
              <a:rPr lang="tr-TR" dirty="0"/>
              <a:t>” ve “Öfkeli </a:t>
            </a:r>
            <a:r>
              <a:rPr lang="tr-TR" dirty="0" err="1"/>
              <a:t>Tuwim</a:t>
            </a:r>
            <a:r>
              <a:rPr lang="tr-TR" dirty="0"/>
              <a:t>” olarak </a:t>
            </a:r>
            <a:r>
              <a:rPr lang="tr-TR" dirty="0" smtClean="0"/>
              <a:t>çıkar.</a:t>
            </a:r>
            <a:endParaRPr lang="tr-TR" dirty="0"/>
          </a:p>
        </p:txBody>
      </p:sp>
    </p:spTree>
    <p:extLst>
      <p:ext uri="{BB962C8B-B14F-4D97-AF65-F5344CB8AC3E}">
        <p14:creationId xmlns:p14="http://schemas.microsoft.com/office/powerpoint/2010/main" val="117331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t> </a:t>
            </a:r>
          </a:p>
          <a:p>
            <a:r>
              <a:rPr lang="tr-TR" dirty="0"/>
              <a:t>İki savaş arası dönemde </a:t>
            </a:r>
            <a:r>
              <a:rPr lang="tr-TR" dirty="0" err="1"/>
              <a:t>Tuwim</a:t>
            </a:r>
            <a:r>
              <a:rPr lang="tr-TR" dirty="0"/>
              <a:t> kadar önemli olan isimlerden biri de </a:t>
            </a:r>
            <a:r>
              <a:rPr lang="tr-TR" dirty="0" err="1"/>
              <a:t>Jarosław</a:t>
            </a:r>
            <a:r>
              <a:rPr lang="tr-TR" dirty="0"/>
              <a:t> </a:t>
            </a:r>
            <a:r>
              <a:rPr lang="tr-TR" dirty="0" err="1"/>
              <a:t>Iwaszkiewicz</a:t>
            </a:r>
            <a:r>
              <a:rPr lang="tr-TR" dirty="0"/>
              <a:t>’ </a:t>
            </a:r>
            <a:r>
              <a:rPr lang="tr-TR" dirty="0" err="1"/>
              <a:t>dir</a:t>
            </a:r>
            <a:r>
              <a:rPr lang="tr-TR" dirty="0"/>
              <a:t>. Edebiyat hayatına </a:t>
            </a:r>
            <a:r>
              <a:rPr lang="tr-TR" i="1" dirty="0"/>
              <a:t>Büyük Beşli’</a:t>
            </a:r>
            <a:r>
              <a:rPr lang="tr-TR" dirty="0"/>
              <a:t> den biri olarak başlamıştır. </a:t>
            </a:r>
            <a:r>
              <a:rPr lang="tr-TR" dirty="0" err="1"/>
              <a:t>Iwaszkiewicz</a:t>
            </a:r>
            <a:r>
              <a:rPr lang="tr-TR" dirty="0"/>
              <a:t> çok yönlü bir sanatçıdır. Şair, yazar, drama yazarı aynı zamanda bir çevirmendir. Birçok dergiyle editör, deneme yazarı ve eleştirmen olarak çalışmıştır. </a:t>
            </a:r>
            <a:r>
              <a:rPr lang="tr-TR" dirty="0" err="1"/>
              <a:t>Iwaszkiewicz</a:t>
            </a:r>
            <a:r>
              <a:rPr lang="tr-TR" dirty="0"/>
              <a:t>’ in şiir gelişimi zıtlıklar ve değişimlerle doludur. Eserlerindeki kullandığı aşırı estetizm sanatçının şiirlerini belirleyici bir özelliktir.</a:t>
            </a:r>
            <a:r>
              <a:rPr lang="tr-TR" i="1" dirty="0"/>
              <a:t> Sekizlik Şiirler (</a:t>
            </a:r>
            <a:r>
              <a:rPr lang="tr-TR" i="1" dirty="0" err="1"/>
              <a:t>Oktostychy</a:t>
            </a:r>
            <a:r>
              <a:rPr lang="tr-TR" i="1" dirty="0"/>
              <a:t>)</a:t>
            </a:r>
            <a:r>
              <a:rPr lang="tr-TR" dirty="0"/>
              <a:t> bunun en güzel örneklerinden biridir. </a:t>
            </a:r>
          </a:p>
          <a:p>
            <a:r>
              <a:rPr lang="tr-TR" dirty="0" err="1"/>
              <a:t>Skamander</a:t>
            </a:r>
            <a:r>
              <a:rPr lang="tr-TR" dirty="0"/>
              <a:t> grup arasında değerlendirdiğimiz sanatçının, grubun seçtiği eserlerde kullanılan günlük dilen yakın eseri olarak </a:t>
            </a:r>
            <a:r>
              <a:rPr lang="tr-TR" i="1" dirty="0" err="1"/>
              <a:t>Dionisos</a:t>
            </a:r>
            <a:r>
              <a:rPr lang="tr-TR" i="1" dirty="0"/>
              <a:t> Ayini</a:t>
            </a:r>
            <a:r>
              <a:rPr lang="tr-TR" dirty="0"/>
              <a:t> şiir kitabı örnek olarak gösterilebilir. </a:t>
            </a:r>
            <a:r>
              <a:rPr lang="tr-TR" dirty="0" smtClean="0"/>
              <a:t>Şiirindeki </a:t>
            </a:r>
            <a:r>
              <a:rPr lang="tr-TR" dirty="0"/>
              <a:t>en karakteristik öğe ise, güçlü algısal bir hassasiyetidir. Bu duygu şaire, mutluluğa ulaşamamanın farkındalığını, sanat kültünü ve dünyanın gerçek güzelliğini gösterir. </a:t>
            </a:r>
          </a:p>
          <a:p>
            <a:endParaRPr lang="tr-TR" dirty="0"/>
          </a:p>
        </p:txBody>
      </p:sp>
    </p:spTree>
    <p:extLst>
      <p:ext uri="{BB962C8B-B14F-4D97-AF65-F5344CB8AC3E}">
        <p14:creationId xmlns:p14="http://schemas.microsoft.com/office/powerpoint/2010/main" val="4171449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683568" y="1600200"/>
            <a:ext cx="8003232" cy="4709119"/>
          </a:xfrm>
        </p:spPr>
        <p:txBody>
          <a:bodyPr>
            <a:normAutofit fontScale="85000" lnSpcReduction="20000"/>
          </a:bodyPr>
          <a:lstStyle/>
          <a:p>
            <a:r>
              <a:rPr lang="tr-TR" i="1" dirty="0"/>
              <a:t>Büyük </a:t>
            </a:r>
            <a:r>
              <a:rPr lang="tr-TR" i="1" dirty="0" smtClean="0"/>
              <a:t>Beşli’</a:t>
            </a:r>
            <a:r>
              <a:rPr lang="tr-TR" dirty="0" smtClean="0"/>
              <a:t>nin </a:t>
            </a:r>
            <a:r>
              <a:rPr lang="tr-TR" dirty="0"/>
              <a:t>bir diğer halkası da </a:t>
            </a:r>
            <a:r>
              <a:rPr lang="tr-TR" dirty="0" err="1"/>
              <a:t>Antoni</a:t>
            </a:r>
            <a:r>
              <a:rPr lang="tr-TR" dirty="0"/>
              <a:t> </a:t>
            </a:r>
            <a:r>
              <a:rPr lang="tr-TR" dirty="0" err="1" smtClean="0"/>
              <a:t>Słonimski’dir</a:t>
            </a:r>
            <a:r>
              <a:rPr lang="tr-TR" dirty="0" smtClean="0"/>
              <a:t>. </a:t>
            </a:r>
            <a:r>
              <a:rPr lang="tr-TR" dirty="0" err="1"/>
              <a:t>Słonimski</a:t>
            </a:r>
            <a:r>
              <a:rPr lang="tr-TR" dirty="0"/>
              <a:t> yapıtlarını her zaman insanlar için, alıcılar için yaptığı düşüncesine göre düzenlemiştir. Kendisi için hiçbir zaman yazmamıştır. Bu yüzden okuyucu kitlesi oldukça çoktur. Anlaşılır ve açık bir dil kullanmaktadır fakat yine de şiirseldir. </a:t>
            </a:r>
          </a:p>
          <a:p>
            <a:r>
              <a:rPr lang="tr-TR" dirty="0"/>
              <a:t>Ş</a:t>
            </a:r>
            <a:r>
              <a:rPr lang="tr-TR" dirty="0" smtClean="0"/>
              <a:t>iirlerine </a:t>
            </a:r>
            <a:r>
              <a:rPr lang="tr-TR" dirty="0"/>
              <a:t>bakıldığında ise ilk göze çarpan çeşitlilik ve sanatçının taktığı maskelerin çokluğu olacaktır. Çünkü ona göre şair etrafını kuşatan şeylerin dışında durmalı ve kendi farklılığının bilincinde olmalıdır. Böyle bir yaklaşım da </a:t>
            </a:r>
            <a:r>
              <a:rPr lang="tr-TR" dirty="0" err="1"/>
              <a:t>parnasizm</a:t>
            </a:r>
            <a:r>
              <a:rPr lang="tr-TR" dirty="0"/>
              <a:t> adını, şairin yüceltildiği bir rolü tanımlamaktadır aslında. </a:t>
            </a:r>
            <a:r>
              <a:rPr lang="tr-TR" dirty="0" err="1"/>
              <a:t>Parnasizm</a:t>
            </a:r>
            <a:r>
              <a:rPr lang="tr-TR" dirty="0"/>
              <a:t> sanatçının ilk dönem şiirlerinde görülmektedir. </a:t>
            </a:r>
          </a:p>
          <a:p>
            <a:endParaRPr lang="tr-TR" dirty="0"/>
          </a:p>
        </p:txBody>
      </p:sp>
    </p:spTree>
    <p:extLst>
      <p:ext uri="{BB962C8B-B14F-4D97-AF65-F5344CB8AC3E}">
        <p14:creationId xmlns:p14="http://schemas.microsoft.com/office/powerpoint/2010/main" val="2717773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70000" lnSpcReduction="20000"/>
          </a:bodyPr>
          <a:lstStyle/>
          <a:p>
            <a:r>
              <a:rPr lang="tr-TR" dirty="0" err="1"/>
              <a:t>Skamander</a:t>
            </a:r>
            <a:r>
              <a:rPr lang="tr-TR" dirty="0"/>
              <a:t> grubun bir diğer önemli ismi ise </a:t>
            </a:r>
            <a:r>
              <a:rPr lang="tr-TR" dirty="0" err="1"/>
              <a:t>Kazimierz</a:t>
            </a:r>
            <a:r>
              <a:rPr lang="tr-TR" dirty="0"/>
              <a:t> </a:t>
            </a:r>
            <a:r>
              <a:rPr lang="tr-TR" dirty="0" err="1" smtClean="0"/>
              <a:t>Wierzyński’dir</a:t>
            </a:r>
            <a:r>
              <a:rPr lang="tr-TR" dirty="0" smtClean="0"/>
              <a:t>. </a:t>
            </a:r>
            <a:r>
              <a:rPr lang="tr-TR" dirty="0" err="1" smtClean="0"/>
              <a:t>Wierzyński</a:t>
            </a:r>
            <a:r>
              <a:rPr lang="tr-TR" dirty="0" smtClean="0"/>
              <a:t> </a:t>
            </a:r>
            <a:r>
              <a:rPr lang="tr-TR" i="1" dirty="0"/>
              <a:t>Bahar ve Şarap</a:t>
            </a:r>
            <a:r>
              <a:rPr lang="tr-TR" dirty="0"/>
              <a:t> adlı ilk şiir kitabından itibaren, ülkesine hükmeden bütün değişik durumları eserlerine </a:t>
            </a:r>
            <a:r>
              <a:rPr lang="tr-TR" dirty="0" smtClean="0"/>
              <a:t>yansıtmıştır. İlk </a:t>
            </a:r>
            <a:r>
              <a:rPr lang="tr-TR" dirty="0"/>
              <a:t>şiir kitabı </a:t>
            </a:r>
            <a:r>
              <a:rPr lang="tr-TR" dirty="0" err="1"/>
              <a:t>Skamander</a:t>
            </a:r>
            <a:r>
              <a:rPr lang="tr-TR" dirty="0"/>
              <a:t> grubun dil üslubuna uygun, içeriği günlük yaşamdan konular içeren, coşku dolu bir kitaptır. </a:t>
            </a:r>
          </a:p>
          <a:p>
            <a:r>
              <a:rPr lang="tr-TR" dirty="0"/>
              <a:t>Ancak ilerleyen yıllarda yeni gelen özgürlüğün coşkusu azalmış, varoluş sorunlarını içeren eserler vermeye başlamıştır. </a:t>
            </a:r>
            <a:r>
              <a:rPr lang="tr-TR" i="1" dirty="0"/>
              <a:t>Boşlukla Konuşma</a:t>
            </a:r>
            <a:r>
              <a:rPr lang="tr-TR" dirty="0"/>
              <a:t> bu tür şiirlerine örnek gösterilebilir.  </a:t>
            </a:r>
            <a:r>
              <a:rPr lang="tr-TR" dirty="0" err="1" smtClean="0"/>
              <a:t>Piłsudski’nin</a:t>
            </a:r>
            <a:r>
              <a:rPr lang="tr-TR" dirty="0" smtClean="0"/>
              <a:t> ölüm </a:t>
            </a:r>
            <a:r>
              <a:rPr lang="tr-TR" dirty="0"/>
              <a:t>yılı </a:t>
            </a:r>
            <a:r>
              <a:rPr lang="tr-TR" dirty="0" smtClean="0"/>
              <a:t>1936’dan </a:t>
            </a:r>
            <a:r>
              <a:rPr lang="tr-TR" dirty="0"/>
              <a:t>sonra huzursuzluk ve ulusunu bekleyen kaderin endişesiyle dolu olan eseri </a:t>
            </a:r>
            <a:r>
              <a:rPr lang="tr-TR" i="1" dirty="0"/>
              <a:t>Trajik Baharı</a:t>
            </a:r>
            <a:r>
              <a:rPr lang="tr-TR" dirty="0"/>
              <a:t> yazmıştır. </a:t>
            </a:r>
            <a:r>
              <a:rPr lang="tr-TR" dirty="0" err="1" smtClean="0"/>
              <a:t>Piłsudski’yi</a:t>
            </a:r>
            <a:r>
              <a:rPr lang="tr-TR" dirty="0" smtClean="0"/>
              <a:t> </a:t>
            </a:r>
            <a:r>
              <a:rPr lang="tr-TR" dirty="0"/>
              <a:t>güçlü bir önder olarak gören şair, onu anlamayan ve desteklemeyen Polonyalılara kızgındır. </a:t>
            </a:r>
            <a:r>
              <a:rPr lang="tr-TR" i="1" dirty="0"/>
              <a:t>Hasır Örtüler Ülkesi</a:t>
            </a:r>
            <a:r>
              <a:rPr lang="tr-TR" dirty="0"/>
              <a:t> bu kızgınlığı ifade etmektedir. </a:t>
            </a:r>
          </a:p>
          <a:p>
            <a:endParaRPr lang="tr-TR" dirty="0"/>
          </a:p>
        </p:txBody>
      </p:sp>
    </p:spTree>
    <p:extLst>
      <p:ext uri="{BB962C8B-B14F-4D97-AF65-F5344CB8AC3E}">
        <p14:creationId xmlns:p14="http://schemas.microsoft.com/office/powerpoint/2010/main" val="508461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i="1" dirty="0"/>
              <a:t>Büyük Beşli’ </a:t>
            </a:r>
            <a:r>
              <a:rPr lang="tr-TR" dirty="0" err="1"/>
              <a:t>nin</a:t>
            </a:r>
            <a:r>
              <a:rPr lang="tr-TR" dirty="0"/>
              <a:t> son halkasını Jan </a:t>
            </a:r>
            <a:r>
              <a:rPr lang="tr-TR" dirty="0" err="1"/>
              <a:t>Lechoń</a:t>
            </a:r>
            <a:r>
              <a:rPr lang="tr-TR" dirty="0"/>
              <a:t> oluşturur. </a:t>
            </a:r>
            <a:r>
              <a:rPr lang="tr-TR" dirty="0" err="1"/>
              <a:t>Lechoń</a:t>
            </a:r>
            <a:r>
              <a:rPr lang="tr-TR" dirty="0"/>
              <a:t> şiirin kişisel deneyimlere dayanması </a:t>
            </a:r>
            <a:r>
              <a:rPr lang="tr-TR" dirty="0" smtClean="0"/>
              <a:t>gerekmediğini düşünür. Ona göre şiir </a:t>
            </a:r>
            <a:r>
              <a:rPr lang="tr-TR" dirty="0"/>
              <a:t>biyografik bir işaret olmamalıdır. </a:t>
            </a:r>
            <a:r>
              <a:rPr lang="tr-TR" dirty="0" smtClean="0"/>
              <a:t>Bu nedenle de </a:t>
            </a:r>
            <a:r>
              <a:rPr lang="tr-TR" dirty="0"/>
              <a:t>eserlerinin çoğunda “liriğin rolünü” bulmak olasıdır. Bu da lirik öznenin hiçbir şekilde şairle bağdaştırılamayacağı ilkesine dayanır. </a:t>
            </a:r>
          </a:p>
          <a:p>
            <a:r>
              <a:rPr lang="tr-TR" dirty="0"/>
              <a:t>İdeolojik çok seslilik onun eserlerinin bir diğer özelliğidir. Hiçbirinin taraftarı olmadığı iki dünya görüşünü de yer verir kitaplarında. Bu fikirleri özgün bir diyalog ilkesiyle yansıtır.  Örneğin </a:t>
            </a:r>
            <a:r>
              <a:rPr lang="tr-TR" i="1" dirty="0" err="1" smtClean="0"/>
              <a:t>Karamazyn</a:t>
            </a:r>
            <a:r>
              <a:rPr lang="tr-TR" i="1" dirty="0" smtClean="0"/>
              <a:t> </a:t>
            </a:r>
            <a:r>
              <a:rPr lang="tr-TR" i="1" dirty="0"/>
              <a:t>Şiirleri</a:t>
            </a:r>
            <a:r>
              <a:rPr lang="tr-TR" dirty="0"/>
              <a:t> şiir kitabındaki tüm şiirler yeniden kazanılan özgürlükten sonraki </a:t>
            </a:r>
            <a:r>
              <a:rPr lang="tr-TR" dirty="0" smtClean="0"/>
              <a:t>Polonya’nın </a:t>
            </a:r>
            <a:r>
              <a:rPr lang="tr-TR" dirty="0"/>
              <a:t>durumu üzerine bir iç eleştiridir.  </a:t>
            </a:r>
          </a:p>
          <a:p>
            <a:r>
              <a:rPr lang="tr-TR" dirty="0" err="1" smtClean="0"/>
              <a:t>Lechoń’un</a:t>
            </a:r>
            <a:r>
              <a:rPr lang="tr-TR" dirty="0" smtClean="0"/>
              <a:t> </a:t>
            </a:r>
            <a:r>
              <a:rPr lang="tr-TR" dirty="0"/>
              <a:t>şiir dilinde büyük sanatçıların başarılarından etkilenme vardır. Geleneksel bir üslubu benimsemiştir. Klasik şiir sanatının ilkelerini mükemmel olarak değerlendirir. </a:t>
            </a:r>
          </a:p>
          <a:p>
            <a:endParaRPr lang="tr-TR" dirty="0"/>
          </a:p>
        </p:txBody>
      </p:sp>
    </p:spTree>
    <p:extLst>
      <p:ext uri="{BB962C8B-B14F-4D97-AF65-F5344CB8AC3E}">
        <p14:creationId xmlns:p14="http://schemas.microsoft.com/office/powerpoint/2010/main" val="995236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KAYNAK</a:t>
            </a:r>
            <a:endParaRPr lang="tr-TR" b="1" dirty="0"/>
          </a:p>
        </p:txBody>
      </p:sp>
      <p:sp>
        <p:nvSpPr>
          <p:cNvPr id="3" name="İçerik Yer Tutucusu 2"/>
          <p:cNvSpPr>
            <a:spLocks noGrp="1"/>
          </p:cNvSpPr>
          <p:nvPr>
            <p:ph idx="1"/>
          </p:nvPr>
        </p:nvSpPr>
        <p:spPr/>
        <p:txBody>
          <a:bodyPr/>
          <a:lstStyle/>
          <a:p>
            <a:r>
              <a:rPr lang="tr-TR" dirty="0" smtClean="0"/>
              <a:t>Prof. Dr. Neşe </a:t>
            </a:r>
            <a:r>
              <a:rPr lang="tr-TR" dirty="0" err="1" smtClean="0"/>
              <a:t>Taluy</a:t>
            </a:r>
            <a:r>
              <a:rPr lang="tr-TR" dirty="0" smtClean="0"/>
              <a:t> Yüce- Prof. Dr. Seda Köycü. </a:t>
            </a:r>
            <a:r>
              <a:rPr lang="tr-TR" i="1" dirty="0" smtClean="0"/>
              <a:t>Polonya Edebiyatı: İki Dünya Savaşı Arasındaki Yirmi Yıl.</a:t>
            </a:r>
            <a:r>
              <a:rPr lang="tr-TR" dirty="0" smtClean="0"/>
              <a:t> Ankara: Ankara Üniversitesi Yayınları, 2017. </a:t>
            </a:r>
          </a:p>
          <a:p>
            <a:r>
              <a:rPr lang="pl-PL" dirty="0" smtClean="0"/>
              <a:t>Kwiatkowski, Jerzy. </a:t>
            </a:r>
            <a:r>
              <a:rPr lang="pl-PL" i="1" dirty="0" smtClean="0"/>
              <a:t>Dwudziestolecie międzywojenne. </a:t>
            </a:r>
            <a:r>
              <a:rPr lang="pl-PL" dirty="0" smtClean="0"/>
              <a:t>Warszawa: Wydawnictwo Naukowe PWN, 2003.</a:t>
            </a:r>
            <a:endParaRPr lang="tr-TR" dirty="0"/>
          </a:p>
        </p:txBody>
      </p:sp>
    </p:spTree>
    <p:extLst>
      <p:ext uri="{BB962C8B-B14F-4D97-AF65-F5344CB8AC3E}">
        <p14:creationId xmlns:p14="http://schemas.microsoft.com/office/powerpoint/2010/main" val="400352342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494</Words>
  <Application>Microsoft Office PowerPoint</Application>
  <PresentationFormat>Ekran Gösterisi (4:3)</PresentationFormat>
  <Paragraphs>18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İki Savaş Arası Dönem Ve Savaş Dönemi Polonya Edebiyatı</vt:lpstr>
      <vt:lpstr>Skamanderler- Büyük Beşli</vt:lpstr>
      <vt:lpstr>PowerPoint Sunusu</vt:lpstr>
      <vt:lpstr>PowerPoint Sunusu</vt:lpstr>
      <vt:lpstr>PowerPoint Sunusu</vt:lpstr>
      <vt:lpstr>PowerPoint Sunusu</vt:lpstr>
      <vt:lpstr>KAYNAK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İki Savaş Arası Dönem Ve Savaş Dönemi Polonya Edebiyatı</dc:title>
  <dc:creator>nevra vardal</dc:creator>
  <cp:lastModifiedBy>nevra vardal</cp:lastModifiedBy>
  <cp:revision>9</cp:revision>
  <dcterms:created xsi:type="dcterms:W3CDTF">2020-05-10T17:38:32Z</dcterms:created>
  <dcterms:modified xsi:type="dcterms:W3CDTF">2020-05-10T18:59:52Z</dcterms:modified>
</cp:coreProperties>
</file>