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4" r:id="rId2"/>
    <p:sldId id="277" r:id="rId3"/>
    <p:sldId id="275" r:id="rId4"/>
    <p:sldId id="268" r:id="rId5"/>
    <p:sldId id="263" r:id="rId6"/>
    <p:sldId id="269" r:id="rId7"/>
    <p:sldId id="257" r:id="rId8"/>
    <p:sldId id="265" r:id="rId9"/>
    <p:sldId id="258" r:id="rId10"/>
    <p:sldId id="260" r:id="rId11"/>
    <p:sldId id="261" r:id="rId12"/>
    <p:sldId id="262" r:id="rId13"/>
    <p:sldId id="266" r:id="rId14"/>
    <p:sldId id="264" r:id="rId15"/>
    <p:sldId id="267" r:id="rId16"/>
    <p:sldId id="270" r:id="rId17"/>
    <p:sldId id="271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701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10/13/2021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ydro-at.poyry.com/zambezi/" TargetMode="External"/><Relationship Id="rId2" Type="http://schemas.openxmlformats.org/officeDocument/2006/relationships/hyperlink" Target="http://nbdss.nilebasin.org/support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servir.adpc.net/too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www.basarsoft.com.tr/harita-nedi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027189" y="4905453"/>
            <a:ext cx="8229600" cy="16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ANKARA ÜNİVERSİTESİ</a:t>
            </a:r>
            <a:b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SU YÖNETİMİ ENSTİTÜSÜ</a:t>
            </a:r>
          </a:p>
          <a:p>
            <a:pPr algn="ctr">
              <a:defRPr/>
            </a:pP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ENTEGRE SU YÖNETİMİ ANABİLİM DALI</a:t>
            </a:r>
          </a:p>
          <a:p>
            <a:pPr algn="ctr">
              <a:defRPr/>
            </a:pPr>
            <a:endParaRPr lang="tr-TR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  <a:p>
            <a:pPr algn="ctr">
              <a:defRPr/>
            </a:pP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2020-2021 Güz Yarıyılı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882583" y="4474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Prof. Dr. Yeşim  AHİ</a:t>
            </a:r>
            <a:b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  </a:t>
            </a:r>
            <a:b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endParaRPr lang="tr-TR" sz="32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490" y="2350891"/>
            <a:ext cx="8692998" cy="1524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4000" b="1" spc="-1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ENTEGRE HAVZA YÖNETİMİ</a:t>
            </a:r>
          </a:p>
          <a:p>
            <a:pPr algn="ctr">
              <a:spcBef>
                <a:spcPct val="0"/>
              </a:spcBef>
              <a:defRPr/>
            </a:pPr>
            <a:endParaRPr lang="tr-TR" sz="1600" b="1" spc="-1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tr-TR" sz="4000" b="1" spc="-1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Tezli Yüksek Lisans Dersi</a:t>
            </a:r>
            <a:endParaRPr lang="en-US" sz="4000" b="1" spc="-1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Resim 2" descr="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332656"/>
            <a:ext cx="1578501" cy="166296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404664"/>
            <a:ext cx="18415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F012-327A-0B45-B7B8-AAAFC26E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11283"/>
            <a:ext cx="7219129" cy="50113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Havzaların sürdürülebilir yönetiminin gerçekleştirilmesi için karar destek sistemlerinin alansal (</a:t>
            </a:r>
            <a:r>
              <a:rPr lang="tr-TR" dirty="0" err="1"/>
              <a:t>continual</a:t>
            </a:r>
            <a:r>
              <a:rPr lang="tr-TR" dirty="0"/>
              <a:t>) bir tabana göre oluşturulması gereklidir (</a:t>
            </a:r>
            <a:r>
              <a:rPr lang="tr-TR" dirty="0" err="1"/>
              <a:t>Terwilliger</a:t>
            </a:r>
            <a:r>
              <a:rPr lang="tr-TR" dirty="0"/>
              <a:t> ve </a:t>
            </a:r>
            <a:r>
              <a:rPr lang="tr-TR" dirty="0" err="1"/>
              <a:t>Wolflin</a:t>
            </a:r>
            <a:r>
              <a:rPr lang="tr-TR" dirty="0"/>
              <a:t>, 2005). </a:t>
            </a:r>
          </a:p>
          <a:p>
            <a:pPr>
              <a:lnSpc>
                <a:spcPct val="150000"/>
              </a:lnSpc>
            </a:pPr>
            <a:r>
              <a:rPr lang="tr-TR" dirty="0"/>
              <a:t>Karar alma sürecinde kullanılan araçların arasında en önemlileri </a:t>
            </a:r>
            <a:r>
              <a:rPr lang="tr-TR" dirty="0">
                <a:solidFill>
                  <a:srgbClr val="C00000"/>
                </a:solidFill>
              </a:rPr>
              <a:t>CBS, su kalitesi izleme ve modellemedir. </a:t>
            </a:r>
          </a:p>
          <a:p>
            <a:pPr>
              <a:lnSpc>
                <a:spcPct val="150000"/>
              </a:lnSpc>
            </a:pPr>
            <a:r>
              <a:rPr lang="tr-TR" dirty="0"/>
              <a:t>Su kalitesi izleme, belirlenen parametrelerin ölçülmesi yardımıyla suyun mevcut kalitesi hakkında bilgi sağlar. Parametrelerin zamansal ve mekansal değişimleri CBS ve diğer modelleme araçları için temel veri kaynağını oluşturur. 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C00000"/>
                </a:solidFill>
              </a:rPr>
              <a:t>CBS, mekansal veriyi farklı alanlarda kullanabilen önemli bir araçtır. </a:t>
            </a:r>
            <a:r>
              <a:rPr lang="tr-TR" dirty="0"/>
              <a:t>CBS ürünleri ayrıca modelleme çalışmalarında girdi verisini oluştururken, modellemede elde edilen sonuçların görselleştirilmesinde de yaygın olarak kullanılmaktadır (Şeker et al. 2009).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A4101-E06E-E64A-AD14-C78D0DB7129D}"/>
              </a:ext>
            </a:extLst>
          </p:cNvPr>
          <p:cNvSpPr txBox="1"/>
          <p:nvPr/>
        </p:nvSpPr>
        <p:spPr>
          <a:xfrm>
            <a:off x="23754" y="6531426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400" dirty="0">
                <a:solidFill>
                  <a:schemeClr val="bg1">
                    <a:lumMod val="50000"/>
                  </a:schemeClr>
                </a:solidFill>
              </a:rPr>
              <a:t>5/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444B0-3C10-8346-8FD1-5766B2CA72BE}"/>
              </a:ext>
            </a:extLst>
          </p:cNvPr>
          <p:cNvSpPr txBox="1"/>
          <p:nvPr/>
        </p:nvSpPr>
        <p:spPr>
          <a:xfrm>
            <a:off x="1282535" y="581890"/>
            <a:ext cx="4298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000" dirty="0">
                <a:solidFill>
                  <a:srgbClr val="C00000"/>
                </a:solidFill>
              </a:rPr>
              <a:t>Kullanım biçimleri?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AC5A2-D786-8046-A3A6-4A6D4A8A0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609" y="2012211"/>
            <a:ext cx="3483180" cy="340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3E1819-4203-214F-B0B1-BB43D758B6E7}"/>
              </a:ext>
            </a:extLst>
          </p:cNvPr>
          <p:cNvSpPr/>
          <p:nvPr/>
        </p:nvSpPr>
        <p:spPr>
          <a:xfrm>
            <a:off x="10765849" y="5154201"/>
            <a:ext cx="12506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/>
              <a:t>Şeker et al. 2009</a:t>
            </a:r>
            <a:endParaRPr lang="en-TR" sz="1100" dirty="0"/>
          </a:p>
        </p:txBody>
      </p:sp>
    </p:spTree>
    <p:extLst>
      <p:ext uri="{BB962C8B-B14F-4D97-AF65-F5344CB8AC3E}">
        <p14:creationId xmlns:p14="http://schemas.microsoft.com/office/powerpoint/2010/main" val="389169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F012-327A-0B45-B7B8-AAAFC26E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616" y="629392"/>
            <a:ext cx="7481454" cy="55428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/>
              <a:t>Coğrafi Bilgi Sistemleri (CBS), planlama stratejilerinin belirlenmesi için gereksinimleri karşılaması yanında oldukça yararlı bir yönetim aracı olarak ta karşımıza çıkmaktadır.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/>
              <a:t>Su kalitesinin konumsal değerlendirilmesine yönelik olarak yapılan birçok çalışmada, </a:t>
            </a:r>
            <a:r>
              <a:rPr lang="tr-TR" dirty="0">
                <a:solidFill>
                  <a:srgbClr val="C00000"/>
                </a:solidFill>
              </a:rPr>
              <a:t>CBS farklı kaynaklardan elde edilen verileri entegre etmede, işlemede ve konumsal ilişkiyi anlamada oldukça yararlı olacak yeni haritalar üretmede</a:t>
            </a:r>
            <a:r>
              <a:rPr lang="tr-TR" dirty="0"/>
              <a:t> sağladığı avantajlarla önemli bir araç olarak kullanılmaktadır.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/>
              <a:t>Ayrıca, modelcilere özellikle yayılı kirletici kaynakların uzun dönemli etkilerini belirlemede kullanacakları </a:t>
            </a:r>
            <a:r>
              <a:rPr lang="tr-TR" dirty="0">
                <a:solidFill>
                  <a:srgbClr val="C00000"/>
                </a:solidFill>
              </a:rPr>
              <a:t>havza modellerinde gereksinim duydukları girdi verisini de sağlamaktadır</a:t>
            </a:r>
            <a:r>
              <a:rPr lang="tr-TR" dirty="0"/>
              <a:t>. Elde edilen </a:t>
            </a:r>
            <a:r>
              <a:rPr lang="tr-TR" dirty="0">
                <a:solidFill>
                  <a:srgbClr val="C00000"/>
                </a:solidFill>
              </a:rPr>
              <a:t>sonuçlar farklı tematik haritalar, grafikler ve raporlar </a:t>
            </a:r>
            <a:r>
              <a:rPr lang="tr-TR" dirty="0"/>
              <a:t>şeklinde sunulabilmektedir (Şeker et al. 2009).</a:t>
            </a:r>
          </a:p>
          <a:p>
            <a:endParaRPr lang="tr-T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BF249-A148-7D43-8C2E-69AC594CBCD2}"/>
              </a:ext>
            </a:extLst>
          </p:cNvPr>
          <p:cNvSpPr txBox="1"/>
          <p:nvPr/>
        </p:nvSpPr>
        <p:spPr>
          <a:xfrm>
            <a:off x="23754" y="6531426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400" dirty="0">
                <a:solidFill>
                  <a:schemeClr val="bg1">
                    <a:lumMod val="50000"/>
                  </a:schemeClr>
                </a:solidFill>
              </a:rPr>
              <a:t>6/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DBF5C3-8B7E-7844-AEF1-12BA11DE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78" y="1631950"/>
            <a:ext cx="3748758" cy="3594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FAFA6E-7FE1-A042-B155-73840717483C}"/>
              </a:ext>
            </a:extLst>
          </p:cNvPr>
          <p:cNvSpPr/>
          <p:nvPr/>
        </p:nvSpPr>
        <p:spPr>
          <a:xfrm>
            <a:off x="2571875" y="4964440"/>
            <a:ext cx="12506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/>
              <a:t>Şeker et al. 2009</a:t>
            </a:r>
            <a:endParaRPr lang="en-TR" sz="1100" dirty="0"/>
          </a:p>
        </p:txBody>
      </p:sp>
    </p:spTree>
    <p:extLst>
      <p:ext uri="{BB962C8B-B14F-4D97-AF65-F5344CB8AC3E}">
        <p14:creationId xmlns:p14="http://schemas.microsoft.com/office/powerpoint/2010/main" val="29742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A78543-40E6-984D-AE31-922E0EE84FD9}"/>
              </a:ext>
            </a:extLst>
          </p:cNvPr>
          <p:cNvSpPr txBox="1"/>
          <p:nvPr/>
        </p:nvSpPr>
        <p:spPr>
          <a:xfrm>
            <a:off x="23754" y="6531426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400" dirty="0">
                <a:solidFill>
                  <a:schemeClr val="bg1">
                    <a:lumMod val="50000"/>
                  </a:schemeClr>
                </a:solidFill>
              </a:rPr>
              <a:t>8/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721D8-9871-CB4A-B022-43F41D1D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59" y="1606550"/>
            <a:ext cx="9305279" cy="4414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C7EAF7-D813-6844-A698-D880090D8DFD}"/>
              </a:ext>
            </a:extLst>
          </p:cNvPr>
          <p:cNvSpPr txBox="1"/>
          <p:nvPr/>
        </p:nvSpPr>
        <p:spPr>
          <a:xfrm>
            <a:off x="2935612" y="819397"/>
            <a:ext cx="5891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2000" dirty="0">
                <a:solidFill>
                  <a:srgbClr val="C00000"/>
                </a:solidFill>
              </a:rPr>
              <a:t>Su kaynakları yönetiminde CBS kullanımı - Şema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603282-3854-D34E-9AE4-CEECA5CDE736}"/>
              </a:ext>
            </a:extLst>
          </p:cNvPr>
          <p:cNvSpPr/>
          <p:nvPr/>
        </p:nvSpPr>
        <p:spPr>
          <a:xfrm>
            <a:off x="1265993" y="6092040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/>
              <a:t>Uğurluoğlu, 2019</a:t>
            </a:r>
            <a:endParaRPr lang="en-TR" sz="1100" dirty="0"/>
          </a:p>
        </p:txBody>
      </p:sp>
    </p:spTree>
    <p:extLst>
      <p:ext uri="{BB962C8B-B14F-4D97-AF65-F5344CB8AC3E}">
        <p14:creationId xmlns:p14="http://schemas.microsoft.com/office/powerpoint/2010/main" val="261664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53AE7C-6DF1-E947-AEDB-BD2FD1A3BE30}"/>
              </a:ext>
            </a:extLst>
          </p:cNvPr>
          <p:cNvSpPr txBox="1"/>
          <p:nvPr/>
        </p:nvSpPr>
        <p:spPr>
          <a:xfrm>
            <a:off x="23754" y="6531426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400" dirty="0">
                <a:solidFill>
                  <a:schemeClr val="bg1">
                    <a:lumMod val="50000"/>
                  </a:schemeClr>
                </a:solidFill>
              </a:rPr>
              <a:t>9/ 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9C8B8-7854-CD42-8EAB-AACA345FF5F7}"/>
              </a:ext>
            </a:extLst>
          </p:cNvPr>
          <p:cNvSpPr/>
          <p:nvPr/>
        </p:nvSpPr>
        <p:spPr>
          <a:xfrm>
            <a:off x="1821325" y="5913911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/>
              <a:t>Uğurluoğlu, 2019</a:t>
            </a:r>
            <a:endParaRPr lang="en-TR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F1571-723A-624A-9997-A17B68CBA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25" y="1211282"/>
            <a:ext cx="8884775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53AE7C-6DF1-E947-AEDB-BD2FD1A3BE30}"/>
              </a:ext>
            </a:extLst>
          </p:cNvPr>
          <p:cNvSpPr txBox="1"/>
          <p:nvPr/>
        </p:nvSpPr>
        <p:spPr>
          <a:xfrm>
            <a:off x="23754" y="6531426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400" dirty="0">
                <a:solidFill>
                  <a:schemeClr val="bg1">
                    <a:lumMod val="50000"/>
                  </a:schemeClr>
                </a:solidFill>
              </a:rPr>
              <a:t>10/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CE9449-E0BF-FD4C-B413-CEE5B929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23900"/>
            <a:ext cx="9220200" cy="5410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F9C8B8-7854-CD42-8EAB-AACA345FF5F7}"/>
              </a:ext>
            </a:extLst>
          </p:cNvPr>
          <p:cNvSpPr/>
          <p:nvPr/>
        </p:nvSpPr>
        <p:spPr>
          <a:xfrm>
            <a:off x="9439407" y="6134100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/>
              <a:t>Uğurluoğlu, 2019</a:t>
            </a:r>
            <a:endParaRPr lang="en-TR" sz="1100" dirty="0"/>
          </a:p>
        </p:txBody>
      </p:sp>
    </p:spTree>
    <p:extLst>
      <p:ext uri="{BB962C8B-B14F-4D97-AF65-F5344CB8AC3E}">
        <p14:creationId xmlns:p14="http://schemas.microsoft.com/office/powerpoint/2010/main" val="258857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53AE7C-6DF1-E947-AEDB-BD2FD1A3BE30}"/>
              </a:ext>
            </a:extLst>
          </p:cNvPr>
          <p:cNvSpPr txBox="1"/>
          <p:nvPr/>
        </p:nvSpPr>
        <p:spPr>
          <a:xfrm>
            <a:off x="23754" y="6531426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400" dirty="0">
                <a:solidFill>
                  <a:schemeClr val="bg1">
                    <a:lumMod val="50000"/>
                  </a:schemeClr>
                </a:solidFill>
              </a:rPr>
              <a:t>11/ 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9C8B8-7854-CD42-8EAB-AACA345FF5F7}"/>
              </a:ext>
            </a:extLst>
          </p:cNvPr>
          <p:cNvSpPr/>
          <p:nvPr/>
        </p:nvSpPr>
        <p:spPr>
          <a:xfrm>
            <a:off x="9504225" y="5951048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/>
              <a:t>Uğurluoğlu, 2019</a:t>
            </a:r>
            <a:endParaRPr lang="en-TR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F6120-6E4A-A74B-8429-7EADAE2C8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83" y="509090"/>
            <a:ext cx="10047935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873" y="369575"/>
            <a:ext cx="8894618" cy="65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" y="217407"/>
            <a:ext cx="10003424" cy="63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8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F012-327A-0B45-B7B8-AAAFC26E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16" y="613242"/>
            <a:ext cx="10058400" cy="546692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Yurt dışında Karar destek sistemleri kullanılarak yapılan çalışma örnekleri;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Nil havzası, Mısır</a:t>
            </a:r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http://nbdss.nilebasin.org/support/home</a:t>
            </a:r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C00000"/>
              </a:solidFill>
            </a:endParaRPr>
          </a:p>
          <a:p>
            <a:r>
              <a:rPr lang="tr-TR" dirty="0" err="1"/>
              <a:t>Zambezi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https://hydro-at.poyry.com/zambezi/</a:t>
            </a:r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Mekong</a:t>
            </a:r>
            <a:r>
              <a:rPr lang="tr-TR" dirty="0"/>
              <a:t> Nehri, Vietnam</a:t>
            </a:r>
          </a:p>
          <a:p>
            <a:pPr marL="0" indent="0">
              <a:buNone/>
            </a:pPr>
            <a:r>
              <a:rPr lang="tr-TR" dirty="0">
                <a:solidFill>
                  <a:srgbClr val="C00000"/>
                </a:solidFill>
              </a:rPr>
              <a:t>   </a:t>
            </a:r>
            <a:r>
              <a:rPr lang="tr-TR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https://servir.adpc.net/tools</a:t>
            </a:r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21E9D-5A64-A34D-81A9-FA3155F8104E}"/>
              </a:ext>
            </a:extLst>
          </p:cNvPr>
          <p:cNvSpPr txBox="1"/>
          <p:nvPr/>
        </p:nvSpPr>
        <p:spPr>
          <a:xfrm>
            <a:off x="23754" y="6531426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400" dirty="0">
                <a:solidFill>
                  <a:schemeClr val="bg1">
                    <a:lumMod val="50000"/>
                  </a:schemeClr>
                </a:solidFill>
              </a:rPr>
              <a:t>12 / 12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916" y="2396691"/>
            <a:ext cx="5921357" cy="40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027189" y="4905453"/>
            <a:ext cx="8229600" cy="16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ANKARA ÜNİVERSİTESİ</a:t>
            </a:r>
            <a:b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SU YÖNETİMİ ENSTİTÜSÜ</a:t>
            </a:r>
          </a:p>
          <a:p>
            <a:pPr algn="ctr">
              <a:defRPr/>
            </a:pP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ENTEGRE SU YÖNETİMİ ANABİLİM DALI</a:t>
            </a:r>
          </a:p>
          <a:p>
            <a:pPr algn="ctr">
              <a:defRPr/>
            </a:pPr>
            <a:endParaRPr lang="tr-TR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  <a:p>
            <a:pPr algn="ctr">
              <a:defRPr/>
            </a:pP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2020-2021 Güz Yarıyılı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882583" y="4474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Prof. Dr. Yeşim  AHİ</a:t>
            </a:r>
            <a:b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  </a:t>
            </a:r>
            <a:b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endParaRPr lang="tr-TR" sz="32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490" y="2350891"/>
            <a:ext cx="8692998" cy="1524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n-NO" sz="4000" b="1" spc="-1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Havza Karar </a:t>
            </a:r>
            <a:r>
              <a:rPr lang="tr-TR" sz="4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</a:t>
            </a:r>
            <a:r>
              <a:rPr lang="nn-NO" sz="4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estek </a:t>
            </a:r>
            <a:r>
              <a:rPr lang="nn-NO" sz="4000" b="1" spc="-1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Sistemleri </a:t>
            </a:r>
            <a:br>
              <a:rPr lang="nn-NO" sz="4000" b="1" spc="-1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tr-TR" sz="4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CBS</a:t>
            </a:r>
            <a:r>
              <a:rPr lang="nn-NO" sz="4000" b="1" spc="-1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nn-NO" sz="4000" b="1" spc="-1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en-US" sz="4000" b="1" spc="-1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Resim 2" descr="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332656"/>
            <a:ext cx="1578501" cy="166296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404664"/>
            <a:ext cx="18415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559496" y="332657"/>
            <a:ext cx="272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Calibri" pitchFamily="34" charset="0"/>
                <a:ea typeface="+mj-ea"/>
                <a:cs typeface="+mj-cs"/>
              </a:rPr>
              <a:t>HAFTALIK KONULAR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720412"/>
              </p:ext>
            </p:extLst>
          </p:nvPr>
        </p:nvGraphicFramePr>
        <p:xfrm>
          <a:off x="1587500" y="914400"/>
          <a:ext cx="8978900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Çalışma Sayfası" r:id="rId3" imgW="7035849" imgH="4032112" progId="Excel.Sheet.12">
                  <p:embed/>
                </p:oleObj>
              </mc:Choice>
              <mc:Fallback>
                <p:oleObj name="Çalışma Sayfası" r:id="rId3" imgW="7035849" imgH="4032112" progId="Excel.Sheet.12">
                  <p:embed/>
                  <p:pic>
                    <p:nvPicPr>
                      <p:cNvPr id="2" name="Nesne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0" y="914400"/>
                        <a:ext cx="8978900" cy="564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3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75" y="3112655"/>
            <a:ext cx="5838825" cy="382717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33600" y="107610"/>
            <a:ext cx="10058400" cy="1609344"/>
          </a:xfrm>
        </p:spPr>
        <p:txBody>
          <a:bodyPr>
            <a:normAutofit/>
          </a:bodyPr>
          <a:lstStyle/>
          <a:p>
            <a:r>
              <a:rPr lang="tr-TR" sz="4400" dirty="0" smtClean="0"/>
              <a:t>Havza Karar Destek sistemleri</a:t>
            </a:r>
            <a:endParaRPr lang="en-US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4727" y="1613408"/>
            <a:ext cx="7483025" cy="40507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TimesNewRomanPSMT"/>
              </a:rPr>
              <a:t>Havzaya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ait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verilerin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NewRomanPSMT"/>
              </a:rPr>
              <a:t>toplanması</a:t>
            </a:r>
            <a:r>
              <a:rPr lang="en-US" sz="2400" dirty="0">
                <a:latin typeface="TimesNewRomanPSMT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TimesNewRomanPSMT"/>
              </a:rPr>
              <a:t>sayısal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ortamda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NewRomanPSMT"/>
              </a:rPr>
              <a:t>depolanması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ve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konumsal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analizlere</a:t>
            </a:r>
            <a:endParaRPr lang="en-US" sz="2400" dirty="0">
              <a:latin typeface="TimesNewRomanPSM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TimesNewRomanPSMT"/>
              </a:rPr>
              <a:t>olanak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sağlayacak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şekilde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NewRomanPSMT"/>
              </a:rPr>
              <a:t>sorgulanması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için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gerekli</a:t>
            </a:r>
            <a:endParaRPr lang="en-US" sz="2400" dirty="0">
              <a:latin typeface="TimesNewRomanPSM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TimesNewRomanPSMT"/>
              </a:rPr>
              <a:t>ortamların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hazırlanması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gerekmektedir</a:t>
            </a:r>
            <a:r>
              <a:rPr lang="en-US" sz="2400" dirty="0">
                <a:latin typeface="TimesNewRomanPSMT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624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BF85F1-0E5B-A84B-B017-5507BC44D20B}"/>
              </a:ext>
            </a:extLst>
          </p:cNvPr>
          <p:cNvSpPr txBox="1"/>
          <p:nvPr/>
        </p:nvSpPr>
        <p:spPr>
          <a:xfrm>
            <a:off x="23754" y="6531426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400" dirty="0">
                <a:solidFill>
                  <a:schemeClr val="bg1">
                    <a:lumMod val="50000"/>
                  </a:schemeClr>
                </a:solidFill>
              </a:rPr>
              <a:t>7/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ECBE8-ED1E-FA41-A4F3-C38DD3671F0A}"/>
              </a:ext>
            </a:extLst>
          </p:cNvPr>
          <p:cNvSpPr txBox="1"/>
          <p:nvPr/>
        </p:nvSpPr>
        <p:spPr>
          <a:xfrm>
            <a:off x="1824559" y="1341914"/>
            <a:ext cx="484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dirty="0">
                <a:solidFill>
                  <a:srgbClr val="C00000"/>
                </a:solidFill>
              </a:rPr>
              <a:t>Karar destek sistemleri kullanımı, özet şema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758B0-2054-0A4F-9597-A21A614C3922}"/>
              </a:ext>
            </a:extLst>
          </p:cNvPr>
          <p:cNvSpPr/>
          <p:nvPr/>
        </p:nvSpPr>
        <p:spPr>
          <a:xfrm>
            <a:off x="2061640" y="5616722"/>
            <a:ext cx="1125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 err="1"/>
              <a:t>frontiersin.org</a:t>
            </a:r>
            <a:endParaRPr lang="en-TR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3FE7D-BAEA-4547-8F22-B4B7C6CBD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6"/>
          <a:stretch/>
        </p:blipFill>
        <p:spPr>
          <a:xfrm>
            <a:off x="1824559" y="2031750"/>
            <a:ext cx="7097381" cy="33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Havza Karar Destek sistemleri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121408"/>
            <a:ext cx="9090152" cy="25983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NewRomanPSMT"/>
              </a:rPr>
              <a:t>Coğrafi</a:t>
            </a:r>
            <a:r>
              <a:rPr lang="en-US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NewRomanPSMT"/>
              </a:rPr>
              <a:t>Bilgi</a:t>
            </a:r>
            <a:r>
              <a:rPr lang="en-US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NewRomanPSMT"/>
              </a:rPr>
              <a:t>Sistemleri</a:t>
            </a:r>
            <a:r>
              <a:rPr lang="en-US" sz="2800" b="1" dirty="0">
                <a:solidFill>
                  <a:srgbClr val="C00000"/>
                </a:solidFill>
                <a:latin typeface="TimesNewRomanPSMT"/>
              </a:rPr>
              <a:t> (CBS) </a:t>
            </a:r>
            <a:r>
              <a:rPr lang="en-US" sz="2800" dirty="0" err="1">
                <a:latin typeface="TimesNewRomanPSMT"/>
              </a:rPr>
              <a:t>bu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anlamda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kullanılan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en</a:t>
            </a:r>
            <a:r>
              <a:rPr lang="tr-TR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etkili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teknolojik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araç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olarak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görülmektedir</a:t>
            </a:r>
            <a:r>
              <a:rPr lang="en-US" sz="2800" dirty="0" smtClean="0">
                <a:latin typeface="TimesNewRomanPSMT"/>
              </a:rPr>
              <a:t>.</a:t>
            </a:r>
            <a:endParaRPr lang="tr-TR" sz="2800" dirty="0" smtClean="0">
              <a:latin typeface="TimesNewRomanPSMT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Bilgisayar</a:t>
            </a:r>
            <a:r>
              <a:rPr lang="tr-TR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ortamında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oluşturulan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arazi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modelleri</a:t>
            </a:r>
            <a:r>
              <a:rPr lang="en-US" sz="2800" dirty="0">
                <a:latin typeface="TimesNewRomanPSMT"/>
              </a:rPr>
              <a:t>, </a:t>
            </a:r>
            <a:r>
              <a:rPr lang="en-US" sz="2800" dirty="0" err="1">
                <a:latin typeface="TimesNewRomanPSMT"/>
              </a:rPr>
              <a:t>havza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hakkında</a:t>
            </a:r>
            <a:r>
              <a:rPr lang="tr-TR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kullanıcılara</a:t>
            </a:r>
            <a:r>
              <a:rPr lang="en-US" sz="2800" dirty="0" smtClean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çok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yönlü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dinamik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bir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>
                <a:latin typeface="TimesNewRomanPSMT"/>
              </a:rPr>
              <a:t>sorgulama</a:t>
            </a:r>
            <a:r>
              <a:rPr lang="en-US" sz="2800" dirty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ortamı</a:t>
            </a:r>
            <a:r>
              <a:rPr lang="tr-TR" sz="2800" dirty="0" smtClean="0">
                <a:latin typeface="TimesNewRomanPSMT"/>
              </a:rPr>
              <a:t> </a:t>
            </a:r>
            <a:r>
              <a:rPr lang="en-US" sz="2800" dirty="0" err="1" smtClean="0">
                <a:latin typeface="TimesNewRomanPSMT"/>
              </a:rPr>
              <a:t>sunmaktadır</a:t>
            </a:r>
            <a:r>
              <a:rPr lang="en-US" sz="2800" b="1" dirty="0">
                <a:latin typeface="TimesNewRomanPS-BoldMT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830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190B-123C-414E-B58A-0DC646B3F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01" y="1754372"/>
            <a:ext cx="5569527" cy="40507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 err="1"/>
              <a:t>Coğrafi</a:t>
            </a:r>
            <a:r>
              <a:rPr lang="it-IT" dirty="0"/>
              <a:t> </a:t>
            </a:r>
            <a:r>
              <a:rPr lang="it-IT" dirty="0" err="1"/>
              <a:t>Bilgi</a:t>
            </a:r>
            <a:r>
              <a:rPr lang="it-IT" dirty="0"/>
              <a:t> </a:t>
            </a:r>
            <a:r>
              <a:rPr lang="it-IT" dirty="0" err="1"/>
              <a:t>Sistemleri</a:t>
            </a:r>
            <a:r>
              <a:rPr lang="it-IT" dirty="0"/>
              <a:t> (CBS);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yeryüzüne</a:t>
            </a:r>
            <a:r>
              <a:rPr lang="it-IT" dirty="0"/>
              <a:t> </a:t>
            </a:r>
            <a:r>
              <a:rPr lang="it-IT" dirty="0" err="1"/>
              <a:t>ait</a:t>
            </a:r>
            <a:r>
              <a:rPr lang="it-IT" dirty="0"/>
              <a:t> </a:t>
            </a:r>
            <a:r>
              <a:rPr lang="it-IT" dirty="0" err="1"/>
              <a:t>bilgileri</a:t>
            </a:r>
            <a:r>
              <a:rPr lang="it-IT" dirty="0"/>
              <a:t> </a:t>
            </a:r>
            <a:r>
              <a:rPr lang="it-IT" dirty="0" err="1"/>
              <a:t>belirli</a:t>
            </a:r>
            <a:r>
              <a:rPr lang="it-IT" dirty="0"/>
              <a:t> </a:t>
            </a:r>
            <a:r>
              <a:rPr lang="it-IT" dirty="0" err="1"/>
              <a:t>bir</a:t>
            </a:r>
            <a:r>
              <a:rPr lang="it-IT" dirty="0"/>
              <a:t> amaca </a:t>
            </a:r>
            <a:r>
              <a:rPr lang="it-IT" dirty="0" err="1"/>
              <a:t>yönelik</a:t>
            </a:r>
            <a:r>
              <a:rPr lang="it-IT" dirty="0"/>
              <a:t> </a:t>
            </a:r>
            <a:r>
              <a:rPr lang="it-IT" dirty="0" err="1"/>
              <a:t>olarak</a:t>
            </a:r>
            <a:r>
              <a:rPr lang="it-IT" dirty="0"/>
              <a:t> </a:t>
            </a:r>
            <a:r>
              <a:rPr lang="it-IT" dirty="0" err="1"/>
              <a:t>toplama</a:t>
            </a:r>
            <a:r>
              <a:rPr lang="it-IT" dirty="0"/>
              <a:t>, 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bilgisayar</a:t>
            </a:r>
            <a:r>
              <a:rPr lang="it-IT" dirty="0"/>
              <a:t> </a:t>
            </a:r>
            <a:r>
              <a:rPr lang="it-IT" dirty="0" err="1"/>
              <a:t>ortamında</a:t>
            </a:r>
            <a:r>
              <a:rPr lang="it-IT" dirty="0"/>
              <a:t> </a:t>
            </a:r>
            <a:r>
              <a:rPr lang="it-IT" dirty="0" err="1"/>
              <a:t>depolama</a:t>
            </a:r>
            <a:r>
              <a:rPr lang="it-IT" dirty="0"/>
              <a:t>, </a:t>
            </a:r>
            <a:r>
              <a:rPr lang="it-IT" dirty="0" err="1"/>
              <a:t>güncelleştirme</a:t>
            </a:r>
            <a:r>
              <a:rPr lang="it-IT" dirty="0"/>
              <a:t>, </a:t>
            </a:r>
            <a:r>
              <a:rPr lang="it-IT" dirty="0" err="1"/>
              <a:t>kontrol</a:t>
            </a:r>
            <a:r>
              <a:rPr lang="it-IT" dirty="0"/>
              <a:t> </a:t>
            </a:r>
            <a:r>
              <a:rPr lang="it-IT" dirty="0" err="1"/>
              <a:t>etme</a:t>
            </a:r>
            <a:r>
              <a:rPr lang="it-IT" dirty="0"/>
              <a:t>, </a:t>
            </a:r>
            <a:r>
              <a:rPr lang="it-IT" dirty="0" err="1"/>
              <a:t>analiz</a:t>
            </a:r>
            <a:r>
              <a:rPr lang="it-IT" dirty="0"/>
              <a:t> </a:t>
            </a:r>
            <a:r>
              <a:rPr lang="it-IT" dirty="0" err="1"/>
              <a:t>etme</a:t>
            </a:r>
            <a:r>
              <a:rPr lang="it-IT" dirty="0"/>
              <a:t> </a:t>
            </a:r>
          </a:p>
          <a:p>
            <a:pPr>
              <a:lnSpc>
                <a:spcPct val="150000"/>
              </a:lnSpc>
            </a:pPr>
            <a:r>
              <a:rPr lang="it-IT" dirty="0"/>
              <a:t>ve </a:t>
            </a:r>
            <a:r>
              <a:rPr lang="it-IT" dirty="0" err="1"/>
              <a:t>görüntüleme</a:t>
            </a:r>
            <a:r>
              <a:rPr lang="it-IT" dirty="0"/>
              <a:t> </a:t>
            </a:r>
            <a:r>
              <a:rPr lang="it-IT" dirty="0" err="1"/>
              <a:t>gibi</a:t>
            </a:r>
            <a:r>
              <a:rPr lang="it-IT" dirty="0"/>
              <a:t> </a:t>
            </a:r>
            <a:r>
              <a:rPr lang="it-IT" dirty="0" err="1"/>
              <a:t>işlemlere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 </a:t>
            </a:r>
            <a:r>
              <a:rPr lang="it-IT" dirty="0" err="1"/>
              <a:t>olanak</a:t>
            </a:r>
            <a:r>
              <a:rPr lang="it-IT" dirty="0"/>
              <a:t> </a:t>
            </a:r>
            <a:r>
              <a:rPr lang="it-IT" dirty="0" err="1"/>
              <a:t>sağlayan</a:t>
            </a:r>
            <a:r>
              <a:rPr lang="it-IT" dirty="0"/>
              <a:t> </a:t>
            </a:r>
            <a:r>
              <a:rPr lang="it-IT" dirty="0" err="1">
                <a:solidFill>
                  <a:srgbClr val="C00000"/>
                </a:solidFill>
              </a:rPr>
              <a:t>bir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karar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destek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sistemidir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DAC0B-2461-664A-AFA9-40445ADF6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53457"/>
            <a:ext cx="5346700" cy="562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EB5508-2A2D-214C-8DD7-33B561524389}"/>
              </a:ext>
            </a:extLst>
          </p:cNvPr>
          <p:cNvSpPr txBox="1"/>
          <p:nvPr/>
        </p:nvSpPr>
        <p:spPr>
          <a:xfrm>
            <a:off x="629395" y="931116"/>
            <a:ext cx="5343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2400" dirty="0">
                <a:solidFill>
                  <a:srgbClr val="C00000"/>
                </a:solidFill>
              </a:rPr>
              <a:t>Coğrafi Bilgi Sistemleri (CBS) Nedir?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73FCA-7FE8-E247-A892-04BCFAC83DA4}"/>
              </a:ext>
            </a:extLst>
          </p:cNvPr>
          <p:cNvSpPr/>
          <p:nvPr/>
        </p:nvSpPr>
        <p:spPr>
          <a:xfrm>
            <a:off x="8680862" y="6475187"/>
            <a:ext cx="4144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 </a:t>
            </a:r>
            <a:r>
              <a:rPr lang="it-IT" sz="1100" dirty="0" err="1"/>
              <a:t>https</a:t>
            </a:r>
            <a:r>
              <a:rPr lang="it-IT" sz="1100" dirty="0"/>
              <a:t>://</a:t>
            </a:r>
            <a:r>
              <a:rPr lang="it-IT" sz="1100" dirty="0" err="1"/>
              <a:t>www.basarsoft.com.tr</a:t>
            </a:r>
            <a:endParaRPr lang="en-TR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B36AA9-30E4-B640-914A-A0010BB83345}"/>
              </a:ext>
            </a:extLst>
          </p:cNvPr>
          <p:cNvSpPr txBox="1"/>
          <p:nvPr/>
        </p:nvSpPr>
        <p:spPr>
          <a:xfrm>
            <a:off x="23754" y="6531426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400" dirty="0">
                <a:solidFill>
                  <a:schemeClr val="bg1">
                    <a:lumMod val="50000"/>
                  </a:schemeClr>
                </a:solidFill>
              </a:rPr>
              <a:t>2/ 12</a:t>
            </a:r>
          </a:p>
        </p:txBody>
      </p:sp>
    </p:spTree>
    <p:extLst>
      <p:ext uri="{BB962C8B-B14F-4D97-AF65-F5344CB8AC3E}">
        <p14:creationId xmlns:p14="http://schemas.microsoft.com/office/powerpoint/2010/main" val="242342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F012-327A-0B45-B7B8-AAAFC26E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19" y="475010"/>
            <a:ext cx="5462896" cy="631173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sz="1800" dirty="0"/>
              <a:t>CBS alanında yapılmış uygulamaların ve </a:t>
            </a:r>
            <a:r>
              <a:rPr lang="tr-TR" sz="1800" dirty="0">
                <a:solidFill>
                  <a:srgbClr val="FF0000"/>
                </a:solidFill>
              </a:rPr>
              <a:t>CBS başlangıcının ilk olarak, 1832 yılında Charles </a:t>
            </a:r>
            <a:r>
              <a:rPr lang="tr-TR" sz="1800" dirty="0" err="1">
                <a:solidFill>
                  <a:srgbClr val="FF0000"/>
                </a:solidFill>
              </a:rPr>
              <a:t>Picquet’in</a:t>
            </a:r>
            <a:r>
              <a:rPr lang="tr-TR" sz="1800" dirty="0">
                <a:solidFill>
                  <a:srgbClr val="FF0000"/>
                </a:solidFill>
              </a:rPr>
              <a:t> Paris’in 48 ilçesinde kolera salgınını haritalaması</a:t>
            </a:r>
            <a:r>
              <a:rPr lang="tr-TR" sz="1800" dirty="0"/>
              <a:t>, ardından </a:t>
            </a:r>
            <a:r>
              <a:rPr lang="tr-TR" sz="1800" dirty="0">
                <a:solidFill>
                  <a:srgbClr val="FF0000"/>
                </a:solidFill>
              </a:rPr>
              <a:t>1854 yılında İngiliz Doktor John </a:t>
            </a:r>
            <a:r>
              <a:rPr lang="tr-TR" sz="1800" dirty="0" err="1">
                <a:solidFill>
                  <a:srgbClr val="FF0000"/>
                </a:solidFill>
              </a:rPr>
              <a:t>Snow</a:t>
            </a:r>
            <a:r>
              <a:rPr lang="tr-TR" sz="1800" dirty="0" err="1"/>
              <a:t>’un</a:t>
            </a:r>
            <a:r>
              <a:rPr lang="tr-TR" sz="1800" dirty="0"/>
              <a:t> Londra’da kolera nedeniyle artan ölümleri göstermek için aynı prensipte </a:t>
            </a:r>
            <a:r>
              <a:rPr lang="tr-TR" sz="18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harita</a:t>
            </a:r>
            <a:r>
              <a:rPr lang="tr-TR" sz="1800" dirty="0">
                <a:solidFill>
                  <a:srgbClr val="C00000"/>
                </a:solidFill>
              </a:rPr>
              <a:t> </a:t>
            </a:r>
            <a:r>
              <a:rPr lang="tr-TR" sz="1800" dirty="0"/>
              <a:t>oluşturarak mekansal olarak salgının kaynağını tespit edip sorunun önüne geçmesi şeklinde yer almaktadır.</a:t>
            </a:r>
          </a:p>
          <a:p>
            <a:pPr>
              <a:lnSpc>
                <a:spcPct val="120000"/>
              </a:lnSpc>
            </a:pPr>
            <a:endParaRPr lang="tr-TR" sz="900" dirty="0"/>
          </a:p>
          <a:p>
            <a:pPr>
              <a:lnSpc>
                <a:spcPct val="120000"/>
              </a:lnSpc>
            </a:pPr>
            <a:r>
              <a:rPr lang="tr-TR" sz="1800" dirty="0">
                <a:solidFill>
                  <a:srgbClr val="FF0000"/>
                </a:solidFill>
              </a:rPr>
              <a:t>CBS kavramı ilk kez 1960’lı yılların başında tanıtılıp ilerleyen yıllarda yeni bir disiplin olarak araştırıldı ve geliştirildi.</a:t>
            </a:r>
            <a:r>
              <a:rPr lang="tr-TR" sz="1800" dirty="0"/>
              <a:t> </a:t>
            </a:r>
            <a:r>
              <a:rPr lang="tr-TR" sz="1800" dirty="0" err="1"/>
              <a:t>Roger</a:t>
            </a:r>
            <a:r>
              <a:rPr lang="tr-TR" sz="1800" dirty="0"/>
              <a:t> </a:t>
            </a:r>
            <a:r>
              <a:rPr lang="tr-TR" sz="1800" dirty="0" err="1"/>
              <a:t>Tomlinson</a:t>
            </a:r>
            <a:r>
              <a:rPr lang="tr-TR" sz="1800" dirty="0"/>
              <a:t> doğal kaynakların yönetilebilir envanterinin oluşturulması için Kanada hükümeti tarafından </a:t>
            </a:r>
            <a:r>
              <a:rPr lang="tr-TR" sz="1800" dirty="0" smtClean="0"/>
              <a:t>görevlendirildi</a:t>
            </a:r>
            <a:r>
              <a:rPr lang="tr-TR" sz="1800" dirty="0"/>
              <a:t>. Kanada’nın ulusal </a:t>
            </a:r>
            <a:r>
              <a:rPr lang="tr-TR" sz="1800" b="1" dirty="0"/>
              <a:t>arazi kullanım yönetim </a:t>
            </a:r>
            <a:r>
              <a:rPr lang="tr-TR" sz="1800" dirty="0"/>
              <a:t>programına başlamasını sağlayan, büyük boyutlardaki veriyi depolayıp işleyebilmek için otomatik bilgi işlem sistemini yarattı.</a:t>
            </a:r>
          </a:p>
          <a:p>
            <a:pPr>
              <a:lnSpc>
                <a:spcPct val="120000"/>
              </a:lnSpc>
            </a:pPr>
            <a:endParaRPr lang="tr-TR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29CA1-4F20-584A-888E-4A7FCCCFB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66" y="598797"/>
            <a:ext cx="5462897" cy="5422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AC7134-3EAC-7F41-99AB-53D64A53394E}"/>
              </a:ext>
            </a:extLst>
          </p:cNvPr>
          <p:cNvSpPr/>
          <p:nvPr/>
        </p:nvSpPr>
        <p:spPr>
          <a:xfrm>
            <a:off x="8720446" y="6388925"/>
            <a:ext cx="22681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 </a:t>
            </a:r>
            <a:r>
              <a:rPr lang="it-IT" sz="1100" dirty="0" err="1"/>
              <a:t>https</a:t>
            </a:r>
            <a:r>
              <a:rPr lang="it-IT" sz="1100" dirty="0"/>
              <a:t>://</a:t>
            </a:r>
            <a:r>
              <a:rPr lang="it-IT" sz="1100" dirty="0" err="1"/>
              <a:t>www.basarsoft.com.tr</a:t>
            </a:r>
            <a:endParaRPr lang="en-TR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8AA48-EA3C-924B-A029-D35B6F41B1D6}"/>
              </a:ext>
            </a:extLst>
          </p:cNvPr>
          <p:cNvSpPr txBox="1"/>
          <p:nvPr/>
        </p:nvSpPr>
        <p:spPr>
          <a:xfrm>
            <a:off x="0" y="6585043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400" dirty="0">
                <a:solidFill>
                  <a:schemeClr val="bg1">
                    <a:lumMod val="50000"/>
                  </a:schemeClr>
                </a:solidFill>
              </a:rPr>
              <a:t>3/ 12</a:t>
            </a:r>
          </a:p>
        </p:txBody>
      </p:sp>
    </p:spTree>
    <p:extLst>
      <p:ext uri="{BB962C8B-B14F-4D97-AF65-F5344CB8AC3E}">
        <p14:creationId xmlns:p14="http://schemas.microsoft.com/office/powerpoint/2010/main" val="106924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11D3A-4DD0-D34C-A1A7-1B9CB8B5DBCF}"/>
              </a:ext>
            </a:extLst>
          </p:cNvPr>
          <p:cNvSpPr/>
          <p:nvPr/>
        </p:nvSpPr>
        <p:spPr>
          <a:xfrm>
            <a:off x="5755574" y="707435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tr-TR" dirty="0"/>
              <a:t>Bu sistemi </a:t>
            </a:r>
            <a:r>
              <a:rPr lang="tr-TR" dirty="0">
                <a:solidFill>
                  <a:srgbClr val="FF0000"/>
                </a:solidFill>
              </a:rPr>
              <a:t>CBS</a:t>
            </a:r>
            <a:r>
              <a:rPr lang="tr-TR" dirty="0"/>
              <a:t> olarak adlandırdı. </a:t>
            </a:r>
          </a:p>
          <a:p>
            <a:pPr>
              <a:spcAft>
                <a:spcPts val="600"/>
              </a:spcAft>
            </a:pPr>
            <a:endParaRPr lang="tr-TR" dirty="0"/>
          </a:p>
          <a:p>
            <a:pPr>
              <a:spcAft>
                <a:spcPts val="600"/>
              </a:spcAft>
            </a:pPr>
            <a:r>
              <a:rPr lang="tr-TR" dirty="0" err="1"/>
              <a:t>Roger</a:t>
            </a:r>
            <a:r>
              <a:rPr lang="tr-TR" dirty="0"/>
              <a:t> </a:t>
            </a:r>
            <a:r>
              <a:rPr lang="tr-TR" dirty="0" err="1"/>
              <a:t>Tomlinson’ın</a:t>
            </a:r>
            <a:r>
              <a:rPr lang="tr-TR" dirty="0"/>
              <a:t> Kanada Coğrafi Bilgi Sistemleri’ni başlatmak, planlamak ve geliştirmek için yaptığı çalışmalar </a:t>
            </a:r>
            <a:r>
              <a:rPr lang="tr-TR" dirty="0">
                <a:solidFill>
                  <a:srgbClr val="FF0000"/>
                </a:solidFill>
              </a:rPr>
              <a:t>1963’te ilk bilgisayarlı CBS </a:t>
            </a:r>
            <a:r>
              <a:rPr lang="tr-TR" dirty="0"/>
              <a:t>ile sonuçlandı.</a:t>
            </a:r>
          </a:p>
          <a:p>
            <a:pPr>
              <a:spcAft>
                <a:spcPts val="600"/>
              </a:spcAft>
            </a:pPr>
            <a:endParaRPr lang="tr-TR" dirty="0"/>
          </a:p>
          <a:p>
            <a:pPr>
              <a:spcAft>
                <a:spcPts val="600"/>
              </a:spcAft>
            </a:pPr>
            <a:r>
              <a:rPr lang="tr-TR" dirty="0"/>
              <a:t>Bu süreci 80’lerin başından itibaren piyasaya sürülen ticari masaüstü yazılımları izledi. Günümüzde ise özellikle bilgisayar teknolojisinde yaşanan gelişmelere bağlı olarak Coğrafi Bilgi Sistemleri ve </a:t>
            </a:r>
            <a:r>
              <a:rPr lang="tr-TR" dirty="0" err="1"/>
              <a:t>Teknolojileri’nde</a:t>
            </a:r>
            <a:r>
              <a:rPr lang="tr-TR" dirty="0"/>
              <a:t> web ve mobil platformlarda da büyük gelişmeler olmuştur. </a:t>
            </a:r>
          </a:p>
          <a:p>
            <a:pPr>
              <a:spcAft>
                <a:spcPts val="600"/>
              </a:spcAft>
            </a:pPr>
            <a:endParaRPr lang="tr-TR" dirty="0"/>
          </a:p>
          <a:p>
            <a:pPr>
              <a:spcAft>
                <a:spcPts val="600"/>
              </a:spcAft>
            </a:pPr>
            <a:r>
              <a:rPr lang="tr-TR" dirty="0">
                <a:solidFill>
                  <a:srgbClr val="FF0000"/>
                </a:solidFill>
              </a:rPr>
              <a:t>CBS Türkiye pazarında 1990’lı </a:t>
            </a:r>
            <a:r>
              <a:rPr lang="tr-TR" dirty="0"/>
              <a:t>yıllarda özellikle masaüstü CBS programlarıyla yaygınlaşmıştır. 2000 yılı sonrasında kurumsal CBS sistemleri yayılmaya başlanmıştır.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5E3BD0B-8679-DC4A-A903-6E90E42B54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0146" y="575368"/>
            <a:ext cx="5188618" cy="5527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621009-C33F-5141-9E26-9F01A61FB745}"/>
              </a:ext>
            </a:extLst>
          </p:cNvPr>
          <p:cNvSpPr txBox="1"/>
          <p:nvPr/>
        </p:nvSpPr>
        <p:spPr>
          <a:xfrm>
            <a:off x="23754" y="6531426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sz="1400" dirty="0">
                <a:solidFill>
                  <a:schemeClr val="bg1">
                    <a:lumMod val="50000"/>
                  </a:schemeClr>
                </a:solidFill>
              </a:rPr>
              <a:t>4/ 12</a:t>
            </a:r>
          </a:p>
        </p:txBody>
      </p:sp>
    </p:spTree>
    <p:extLst>
      <p:ext uri="{BB962C8B-B14F-4D97-AF65-F5344CB8AC3E}">
        <p14:creationId xmlns:p14="http://schemas.microsoft.com/office/powerpoint/2010/main" val="1818155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172</TotalTime>
  <Words>548</Words>
  <Application>Microsoft Office PowerPoint</Application>
  <PresentationFormat>Geniş ekran</PresentationFormat>
  <Paragraphs>84</Paragraphs>
  <Slides>18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8" baseType="lpstr">
      <vt:lpstr>Calibri</vt:lpstr>
      <vt:lpstr>Maiandra GD</vt:lpstr>
      <vt:lpstr>Rockwell</vt:lpstr>
      <vt:lpstr>Rockwell Condensed</vt:lpstr>
      <vt:lpstr>Rockwell Extra Bold</vt:lpstr>
      <vt:lpstr>TimesNewRomanPS-BoldMT</vt:lpstr>
      <vt:lpstr>TimesNewRomanPSMT</vt:lpstr>
      <vt:lpstr>Wingdings</vt:lpstr>
      <vt:lpstr>Wood Type</vt:lpstr>
      <vt:lpstr>Çalışma Sayfası</vt:lpstr>
      <vt:lpstr>PowerPoint Sunusu</vt:lpstr>
      <vt:lpstr>PowerPoint Sunusu</vt:lpstr>
      <vt:lpstr>PowerPoint Sunusu</vt:lpstr>
      <vt:lpstr>Havza Karar Destek sistemleri</vt:lpstr>
      <vt:lpstr>PowerPoint Sunusu</vt:lpstr>
      <vt:lpstr>Havza Karar Destek sistemleri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Havza Karar destek Sistemleri  cbs 4. hafta</dc:title>
  <dc:creator>.</dc:creator>
  <cp:lastModifiedBy>HP</cp:lastModifiedBy>
  <cp:revision>50</cp:revision>
  <dcterms:created xsi:type="dcterms:W3CDTF">2020-11-12T21:06:48Z</dcterms:created>
  <dcterms:modified xsi:type="dcterms:W3CDTF">2021-10-13T08:25:22Z</dcterms:modified>
</cp:coreProperties>
</file>