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6956" y="285751"/>
            <a:ext cx="8230089" cy="1141413"/>
          </a:xfrm>
        </p:spPr>
        <p:txBody>
          <a:bodyPr/>
          <a:lstStyle/>
          <a:p>
            <a:pPr algn="ctr" eaLnBrk="1" hangingPunct="1"/>
            <a:r>
              <a:rPr lang="tr-TR" altLang="tr-TR" sz="3200" b="1" smtClean="0">
                <a:latin typeface="Times New Roman" pitchFamily="18" charset="0"/>
              </a:rPr>
              <a:t>Ga 68 ile bağlı somatostatin reseptör görüntülemesi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633" y="1700213"/>
            <a:ext cx="8228867" cy="41275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dirty="0" smtClean="0">
                <a:latin typeface="Times New Roman" pitchFamily="18" charset="0"/>
              </a:rPr>
              <a:t>NET in  büyük çoğunluğunda farklı yoğunlukta </a:t>
            </a:r>
            <a:r>
              <a:rPr lang="tr-TR" altLang="tr-TR" sz="2400" dirty="0" err="1" smtClean="0">
                <a:latin typeface="Times New Roman" pitchFamily="18" charset="0"/>
              </a:rPr>
              <a:t>somatostatin</a:t>
            </a:r>
            <a:r>
              <a:rPr lang="tr-TR" altLang="tr-TR" sz="2400" dirty="0" smtClean="0">
                <a:latin typeface="Times New Roman" pitchFamily="18" charset="0"/>
              </a:rPr>
              <a:t> reseptör varlığının  </a:t>
            </a:r>
            <a:r>
              <a:rPr lang="tr-TR" altLang="tr-TR" sz="2400" dirty="0" err="1" smtClean="0">
                <a:latin typeface="Times New Roman" pitchFamily="18" charset="0"/>
              </a:rPr>
              <a:t>invitro</a:t>
            </a:r>
            <a:r>
              <a:rPr lang="tr-TR" altLang="tr-TR" sz="2400" dirty="0" smtClean="0">
                <a:latin typeface="Times New Roman" pitchFamily="18" charset="0"/>
              </a:rPr>
              <a:t> saptanması ile birlikte bu reseptör yoğunluğunun görüntülenmesi amacıyla kullanılmaya başlamıştır.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tr-TR" altLang="tr-TR" sz="2400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altLang="tr-TR" sz="2400" dirty="0" err="1" smtClean="0">
                <a:latin typeface="Times New Roman" pitchFamily="18" charset="0"/>
              </a:rPr>
              <a:t>Somatostatin</a:t>
            </a:r>
            <a:r>
              <a:rPr lang="tr-TR" altLang="tr-TR" sz="2400" dirty="0" smtClean="0">
                <a:latin typeface="Times New Roman" pitchFamily="18" charset="0"/>
              </a:rPr>
              <a:t> reseptörlerine bağlanan </a:t>
            </a:r>
            <a:r>
              <a:rPr lang="tr-TR" altLang="tr-TR" sz="2400" dirty="0" err="1" smtClean="0">
                <a:latin typeface="Times New Roman" pitchFamily="18" charset="0"/>
              </a:rPr>
              <a:t>radyofarmasötiklerin</a:t>
            </a:r>
            <a:r>
              <a:rPr lang="tr-TR" altLang="tr-TR" sz="2400" dirty="0" smtClean="0">
                <a:latin typeface="Times New Roman" pitchFamily="18" charset="0"/>
              </a:rPr>
              <a:t> üretimi ile tümör görüntülemesi yapılmaktadır.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altLang="tr-TR" sz="2400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altLang="tr-TR" sz="2400" dirty="0" smtClean="0">
                <a:latin typeface="Times New Roman" pitchFamily="18" charset="0"/>
              </a:rPr>
              <a:t>Vücudun reseptör haritası çıkarılmaktadır.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456956" y="254000"/>
            <a:ext cx="8230089" cy="1143000"/>
          </a:xfrm>
        </p:spPr>
        <p:txBody>
          <a:bodyPr/>
          <a:lstStyle/>
          <a:p>
            <a:pPr marL="53975"/>
            <a:r>
              <a:rPr lang="tr-TR" altLang="tr-TR" sz="3600" b="1" smtClean="0">
                <a:latin typeface="Times New Roman" pitchFamily="18" charset="0"/>
                <a:cs typeface="Times New Roman" pitchFamily="18" charset="0"/>
              </a:rPr>
              <a:t>Endikasyonlar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13817" y="1573214"/>
            <a:ext cx="8687044" cy="48720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sz="2400" smtClean="0">
                <a:latin typeface="Times New Roman" pitchFamily="18" charset="0"/>
                <a:cs typeface="Times New Roman" pitchFamily="18" charset="0"/>
              </a:rPr>
              <a:t>Primer odağın ve metastazların saptanması (evreleme)</a:t>
            </a:r>
          </a:p>
          <a:p>
            <a:pPr>
              <a:lnSpc>
                <a:spcPct val="150000"/>
              </a:lnSpc>
            </a:pPr>
            <a:r>
              <a:rPr lang="tr-TR" altLang="tr-TR" sz="2400" smtClean="0">
                <a:latin typeface="Times New Roman" pitchFamily="18" charset="0"/>
                <a:cs typeface="Times New Roman" pitchFamily="18" charset="0"/>
              </a:rPr>
              <a:t>Takipte olan hastalarda rezidü-rekürrensin değerlendirilmesi (yeniden evreleme)</a:t>
            </a:r>
          </a:p>
          <a:p>
            <a:pPr>
              <a:lnSpc>
                <a:spcPct val="150000"/>
              </a:lnSpc>
            </a:pPr>
            <a:r>
              <a:rPr lang="tr-TR" altLang="tr-TR" sz="2400" smtClean="0">
                <a:latin typeface="Times New Roman" pitchFamily="18" charset="0"/>
                <a:cs typeface="Times New Roman" pitchFamily="18" charset="0"/>
              </a:rPr>
              <a:t>Tedavi öncesi SST reseptör düzeyinin belirlenmesi</a:t>
            </a:r>
          </a:p>
          <a:p>
            <a:pPr>
              <a:lnSpc>
                <a:spcPct val="150000"/>
              </a:lnSpc>
            </a:pPr>
            <a:r>
              <a:rPr lang="tr-TR" altLang="tr-TR" sz="2400" smtClean="0">
                <a:latin typeface="Times New Roman" pitchFamily="18" charset="0"/>
                <a:cs typeface="Times New Roman" pitchFamily="18" charset="0"/>
              </a:rPr>
              <a:t> PRRT için hasta seçimi</a:t>
            </a:r>
          </a:p>
          <a:p>
            <a:pPr>
              <a:lnSpc>
                <a:spcPct val="150000"/>
              </a:lnSpc>
            </a:pPr>
            <a:r>
              <a:rPr lang="tr-TR" altLang="tr-TR" sz="2400" smtClean="0">
                <a:latin typeface="Times New Roman" pitchFamily="18" charset="0"/>
                <a:cs typeface="Times New Roman" pitchFamily="18" charset="0"/>
              </a:rPr>
              <a:t>Tedavi cevabının değerlendirilmesi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endParaRPr lang="tr-TR" altLang="tr-TR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/>
          <p:nvPr/>
        </p:nvSpPr>
        <p:spPr>
          <a:xfrm>
            <a:off x="1224250" y="6072188"/>
            <a:ext cx="7919750" cy="3540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sz="1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itchFamily="34" charset="-128"/>
              </a:rPr>
              <a:t>			Virgolini et al EJNM;2010;37:2004-2010</a:t>
            </a:r>
            <a:endParaRPr lang="tr-TR" sz="1700" dirty="0">
              <a:latin typeface="+mn-lt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Metin Yer Tutucusu"/>
          <p:cNvSpPr>
            <a:spLocks noGrp="1"/>
          </p:cNvSpPr>
          <p:nvPr>
            <p:ph type="body" idx="1"/>
          </p:nvPr>
        </p:nvSpPr>
        <p:spPr>
          <a:xfrm>
            <a:off x="540039" y="260351"/>
            <a:ext cx="4039292" cy="620713"/>
          </a:xfrm>
        </p:spPr>
        <p:txBody>
          <a:bodyPr/>
          <a:lstStyle/>
          <a:p>
            <a:pPr algn="ctr"/>
            <a:r>
              <a:rPr lang="tr-TR" altLang="tr-TR" smtClean="0"/>
              <a:t>Ga68-DOTATATE</a:t>
            </a:r>
          </a:p>
        </p:txBody>
      </p:sp>
      <p:sp>
        <p:nvSpPr>
          <p:cNvPr id="2355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2865" y="165101"/>
            <a:ext cx="4042958" cy="620713"/>
          </a:xfrm>
        </p:spPr>
        <p:txBody>
          <a:bodyPr/>
          <a:lstStyle/>
          <a:p>
            <a:pPr algn="ctr"/>
            <a:r>
              <a:rPr lang="tr-TR" altLang="tr-TR" smtClean="0"/>
              <a:t>F18-FDG PET-BT</a:t>
            </a:r>
          </a:p>
        </p:txBody>
      </p:sp>
      <p:pic>
        <p:nvPicPr>
          <p:cNvPr id="2355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t="1495"/>
          <a:stretch>
            <a:fillRect/>
          </a:stretch>
        </p:blipFill>
        <p:spPr>
          <a:xfrm>
            <a:off x="467952" y="769938"/>
            <a:ext cx="3166923" cy="6094412"/>
          </a:xfrm>
        </p:spPr>
      </p:pic>
      <p:pic>
        <p:nvPicPr>
          <p:cNvPr id="2355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219557" y="692150"/>
            <a:ext cx="3456491" cy="6165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78</Words>
  <Application>Microsoft Office PowerPoint</Application>
  <PresentationFormat>Ekran Gösterisi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Ga 68 ile bağlı somatostatin reseptör görüntülemesi</vt:lpstr>
      <vt:lpstr>Endikasyonlar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Onkoloji’de Nükleer Tıp</dc:title>
  <dc:creator>user</dc:creator>
  <cp:lastModifiedBy>user</cp:lastModifiedBy>
  <cp:revision>7</cp:revision>
  <dcterms:created xsi:type="dcterms:W3CDTF">2020-11-05T08:26:57Z</dcterms:created>
  <dcterms:modified xsi:type="dcterms:W3CDTF">2020-11-05T08:30:51Z</dcterms:modified>
</cp:coreProperties>
</file>