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29" r:id="rId3"/>
    <p:sldId id="322" r:id="rId4"/>
    <p:sldId id="325" r:id="rId5"/>
    <p:sldId id="304" r:id="rId6"/>
    <p:sldId id="263" r:id="rId7"/>
    <p:sldId id="264" r:id="rId8"/>
    <p:sldId id="320" r:id="rId9"/>
    <p:sldId id="285" r:id="rId10"/>
    <p:sldId id="266" r:id="rId11"/>
    <p:sldId id="267" r:id="rId12"/>
    <p:sldId id="335" r:id="rId13"/>
    <p:sldId id="319" r:id="rId14"/>
    <p:sldId id="268" r:id="rId15"/>
    <p:sldId id="316" r:id="rId16"/>
    <p:sldId id="340" r:id="rId17"/>
    <p:sldId id="360" r:id="rId18"/>
    <p:sldId id="311" r:id="rId19"/>
    <p:sldId id="321" r:id="rId20"/>
    <p:sldId id="284" r:id="rId21"/>
    <p:sldId id="279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6" r:id="rId33"/>
    <p:sldId id="355" r:id="rId34"/>
    <p:sldId id="282" r:id="rId35"/>
    <p:sldId id="337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665EA-9667-4821-89DC-5B6EB05CA72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B8C02F3-5139-4FD6-B995-9B676D52CA5F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Tetikleyici etkenler</a:t>
          </a:r>
          <a:endParaRPr lang="tr-TR" dirty="0">
            <a:solidFill>
              <a:schemeClr val="tx1"/>
            </a:solidFill>
          </a:endParaRPr>
        </a:p>
      </dgm:t>
    </dgm:pt>
    <dgm:pt modelId="{40F60F7F-004E-4A15-889C-84F75D67752B}" type="parTrans" cxnId="{9267F350-06B5-4061-85A5-73CAA22DCF01}">
      <dgm:prSet/>
      <dgm:spPr/>
      <dgm:t>
        <a:bodyPr/>
        <a:lstStyle/>
        <a:p>
          <a:endParaRPr lang="tr-TR"/>
        </a:p>
      </dgm:t>
    </dgm:pt>
    <dgm:pt modelId="{D94C96C5-4632-4C68-A92C-FDED04903CD8}" type="sibTrans" cxnId="{9267F350-06B5-4061-85A5-73CAA22DCF01}">
      <dgm:prSet/>
      <dgm:spPr/>
      <dgm:t>
        <a:bodyPr/>
        <a:lstStyle/>
        <a:p>
          <a:endParaRPr lang="tr-TR"/>
        </a:p>
      </dgm:t>
    </dgm:pt>
    <dgm:pt modelId="{5219D265-CF8F-4B02-BD50-31723B2EFBC7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Yatkınlaştırıcı etkenler</a:t>
          </a:r>
          <a:endParaRPr lang="tr-TR" dirty="0">
            <a:solidFill>
              <a:schemeClr val="tx1"/>
            </a:solidFill>
          </a:endParaRPr>
        </a:p>
      </dgm:t>
    </dgm:pt>
    <dgm:pt modelId="{3FB8CB6D-A41A-4623-81FE-9FFBD71AC014}" type="parTrans" cxnId="{AA524AC6-9A7D-4C4C-8649-7D3DDB31650C}">
      <dgm:prSet/>
      <dgm:spPr/>
      <dgm:t>
        <a:bodyPr/>
        <a:lstStyle/>
        <a:p>
          <a:endParaRPr lang="tr-TR"/>
        </a:p>
      </dgm:t>
    </dgm:pt>
    <dgm:pt modelId="{B9D557DF-3033-4DF7-B1D1-5A31ACCBD9C9}" type="sibTrans" cxnId="{AA524AC6-9A7D-4C4C-8649-7D3DDB31650C}">
      <dgm:prSet/>
      <dgm:spPr/>
      <dgm:t>
        <a:bodyPr/>
        <a:lstStyle/>
        <a:p>
          <a:endParaRPr lang="tr-TR"/>
        </a:p>
      </dgm:t>
    </dgm:pt>
    <dgm:pt modelId="{79B7ADFA-F430-4D99-989A-E85F1196CF4A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Yapısal özellikler</a:t>
          </a:r>
          <a:endParaRPr lang="tr-TR" dirty="0">
            <a:solidFill>
              <a:schemeClr val="tx1"/>
            </a:solidFill>
          </a:endParaRPr>
        </a:p>
      </dgm:t>
    </dgm:pt>
    <dgm:pt modelId="{A32315C3-DB95-4AFB-A80A-C9F81947CA5E}" type="parTrans" cxnId="{712D529F-92E6-49F9-A792-3B7916ACC392}">
      <dgm:prSet/>
      <dgm:spPr/>
      <dgm:t>
        <a:bodyPr/>
        <a:lstStyle/>
        <a:p>
          <a:endParaRPr lang="tr-TR"/>
        </a:p>
      </dgm:t>
    </dgm:pt>
    <dgm:pt modelId="{745BC717-F2FD-4F06-95C5-9A8224FD7EDB}" type="sibTrans" cxnId="{712D529F-92E6-49F9-A792-3B7916ACC392}">
      <dgm:prSet/>
      <dgm:spPr/>
      <dgm:t>
        <a:bodyPr/>
        <a:lstStyle/>
        <a:p>
          <a:endParaRPr lang="tr-TR"/>
        </a:p>
      </dgm:t>
    </dgm:pt>
    <dgm:pt modelId="{E0314279-863A-4797-9980-31D87F9C45AD}">
      <dgm:prSet phldrT="[Metin]"/>
      <dgm:spPr/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Remisyon</a:t>
          </a:r>
          <a:r>
            <a:rPr lang="tr-TR" dirty="0" smtClean="0">
              <a:solidFill>
                <a:schemeClr val="tx1"/>
              </a:solidFill>
            </a:rPr>
            <a:t> / </a:t>
          </a:r>
          <a:r>
            <a:rPr lang="tr-TR" dirty="0" err="1" smtClean="0">
              <a:solidFill>
                <a:schemeClr val="tx1"/>
              </a:solidFill>
            </a:rPr>
            <a:t>kronisite</a:t>
          </a:r>
          <a:endParaRPr lang="tr-TR" dirty="0">
            <a:solidFill>
              <a:schemeClr val="tx1"/>
            </a:solidFill>
          </a:endParaRPr>
        </a:p>
      </dgm:t>
    </dgm:pt>
    <dgm:pt modelId="{CF31E4D1-698E-46AE-A8AE-F23C147A87BA}" type="parTrans" cxnId="{6A84F35B-823A-4C6F-BDD3-B7A9A12A54BA}">
      <dgm:prSet/>
      <dgm:spPr/>
      <dgm:t>
        <a:bodyPr/>
        <a:lstStyle/>
        <a:p>
          <a:endParaRPr lang="tr-TR"/>
        </a:p>
      </dgm:t>
    </dgm:pt>
    <dgm:pt modelId="{E8E89C8F-D98C-4D36-84D4-7AA4481C4E9A}" type="sibTrans" cxnId="{6A84F35B-823A-4C6F-BDD3-B7A9A12A54BA}">
      <dgm:prSet/>
      <dgm:spPr/>
      <dgm:t>
        <a:bodyPr/>
        <a:lstStyle/>
        <a:p>
          <a:endParaRPr lang="tr-TR"/>
        </a:p>
      </dgm:t>
    </dgm:pt>
    <dgm:pt modelId="{EF6A0B1D-8EB7-417F-B59C-8A9712F72387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Hastalık</a:t>
          </a:r>
          <a:endParaRPr lang="tr-TR" dirty="0">
            <a:solidFill>
              <a:schemeClr val="tx1"/>
            </a:solidFill>
          </a:endParaRPr>
        </a:p>
      </dgm:t>
    </dgm:pt>
    <dgm:pt modelId="{348B9064-1C1A-4ADC-ABEA-944B1772F9EC}" type="parTrans" cxnId="{4E71485F-D98B-4430-AA8C-17ACA9F2180A}">
      <dgm:prSet/>
      <dgm:spPr/>
      <dgm:t>
        <a:bodyPr/>
        <a:lstStyle/>
        <a:p>
          <a:endParaRPr lang="tr-TR"/>
        </a:p>
      </dgm:t>
    </dgm:pt>
    <dgm:pt modelId="{E0781915-009B-4C39-8DB3-F0F090543C30}" type="sibTrans" cxnId="{4E71485F-D98B-4430-AA8C-17ACA9F2180A}">
      <dgm:prSet/>
      <dgm:spPr/>
      <dgm:t>
        <a:bodyPr/>
        <a:lstStyle/>
        <a:p>
          <a:endParaRPr lang="tr-TR"/>
        </a:p>
      </dgm:t>
    </dgm:pt>
    <dgm:pt modelId="{BD5BC746-EAB0-40A5-ABE1-AEA115BA9FAF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Sürdürücü etkenler</a:t>
          </a:r>
          <a:endParaRPr lang="tr-TR" dirty="0">
            <a:solidFill>
              <a:schemeClr val="tx1"/>
            </a:solidFill>
          </a:endParaRPr>
        </a:p>
      </dgm:t>
    </dgm:pt>
    <dgm:pt modelId="{D65C3BDD-9257-4D0C-8996-689F61FDF614}" type="parTrans" cxnId="{9A48A42C-0D75-4AA2-BF7E-FB496D09072F}">
      <dgm:prSet/>
      <dgm:spPr/>
      <dgm:t>
        <a:bodyPr/>
        <a:lstStyle/>
        <a:p>
          <a:endParaRPr lang="tr-TR"/>
        </a:p>
      </dgm:t>
    </dgm:pt>
    <dgm:pt modelId="{CB9975D6-7CF1-45BB-BDBB-08665D437352}" type="sibTrans" cxnId="{9A48A42C-0D75-4AA2-BF7E-FB496D09072F}">
      <dgm:prSet custAng="13512495" custFlipHor="1" custScaleX="31272" custLinFactY="200000" custLinFactNeighborX="-1196" custLinFactNeighborY="200775"/>
      <dgm:spPr/>
      <dgm:t>
        <a:bodyPr/>
        <a:lstStyle/>
        <a:p>
          <a:endParaRPr lang="tr-TR"/>
        </a:p>
      </dgm:t>
    </dgm:pt>
    <dgm:pt modelId="{1A53766A-0B6C-420F-8D2E-2A3EB34BB4C2}" type="pres">
      <dgm:prSet presAssocID="{0B2665EA-9667-4821-89DC-5B6EB05CA72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D292965-6B05-461E-9349-C04E36A09C6C}" type="pres">
      <dgm:prSet presAssocID="{BB8C02F3-5139-4FD6-B995-9B676D52CA5F}" presName="node" presStyleLbl="node1" presStyleIdx="0" presStyleCnt="6" custLinFactX="-33958" custLinFactY="200000" custLinFactNeighborX="-100000" custLinFactNeighborY="2690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C166DA-8851-430B-BBB8-685F677FFDD5}" type="pres">
      <dgm:prSet presAssocID="{D94C96C5-4632-4C68-A92C-FDED04903CD8}" presName="sibTrans" presStyleLbl="sibTrans2D1" presStyleIdx="0" presStyleCnt="5" custAng="11931515" custFlipHor="1" custScaleX="31272" custLinFactY="200000" custLinFactNeighborX="-1196" custLinFactNeighborY="200775"/>
      <dgm:spPr/>
      <dgm:t>
        <a:bodyPr/>
        <a:lstStyle/>
        <a:p>
          <a:endParaRPr lang="tr-TR"/>
        </a:p>
      </dgm:t>
    </dgm:pt>
    <dgm:pt modelId="{D0BC5219-A933-42B7-A62D-B4104E32C6AF}" type="pres">
      <dgm:prSet presAssocID="{D94C96C5-4632-4C68-A92C-FDED04903CD8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BB10C333-7FB1-4BB0-B6CB-3FEA5FE51BD6}" type="pres">
      <dgm:prSet presAssocID="{5219D265-CF8F-4B02-BD50-31723B2EFBC7}" presName="node" presStyleLbl="node1" presStyleIdx="1" presStyleCnt="6" custLinFactY="-77677" custLinFactNeighborX="-3104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18A177-B430-4D54-8918-7F51AE93ACED}" type="pres">
      <dgm:prSet presAssocID="{B9D557DF-3033-4DF7-B1D1-5A31ACCBD9C9}" presName="sibTrans" presStyleLbl="sibTrans2D1" presStyleIdx="1" presStyleCnt="5"/>
      <dgm:spPr/>
      <dgm:t>
        <a:bodyPr/>
        <a:lstStyle/>
        <a:p>
          <a:endParaRPr lang="tr-TR"/>
        </a:p>
      </dgm:t>
    </dgm:pt>
    <dgm:pt modelId="{BCAE873C-EB8E-42D8-B7DF-321F479F273D}" type="pres">
      <dgm:prSet presAssocID="{B9D557DF-3033-4DF7-B1D1-5A31ACCBD9C9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D171F4BB-9C1F-4149-B498-9B0CEB218FD7}" type="pres">
      <dgm:prSet presAssocID="{79B7ADFA-F430-4D99-989A-E85F1196CF4A}" presName="node" presStyleLbl="node1" presStyleIdx="2" presStyleCnt="6" custLinFactY="-62573" custLinFactNeighborX="-3104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440D2C-8DCC-4707-9778-077DBCED2F23}" type="pres">
      <dgm:prSet presAssocID="{745BC717-F2FD-4F06-95C5-9A8224FD7EDB}" presName="sibTrans" presStyleLbl="sibTrans2D1" presStyleIdx="2" presStyleCnt="5" custAng="21473302" custFlipHor="1" custScaleX="17915" custLinFactY="-200000" custLinFactNeighborX="2691" custLinFactNeighborY="-220721"/>
      <dgm:spPr/>
      <dgm:t>
        <a:bodyPr/>
        <a:lstStyle/>
        <a:p>
          <a:endParaRPr lang="tr-TR"/>
        </a:p>
      </dgm:t>
    </dgm:pt>
    <dgm:pt modelId="{86DF80ED-4460-48C9-9284-DB925C5EF35B}" type="pres">
      <dgm:prSet presAssocID="{745BC717-F2FD-4F06-95C5-9A8224FD7EDB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B112DBA6-6209-46B5-8454-D21445452EAB}" type="pres">
      <dgm:prSet presAssocID="{E0314279-863A-4797-9980-31D87F9C45AD}" presName="node" presStyleLbl="node1" presStyleIdx="3" presStyleCnt="6" custLinFactY="184164" custLinFactNeighborX="-4865" custLinFactNeighborY="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72446E-B2CD-4439-8C9D-F49B8B04F566}" type="pres">
      <dgm:prSet presAssocID="{E8E89C8F-D98C-4D36-84D4-7AA4481C4E9A}" presName="sibTrans" presStyleLbl="sibTrans2D1" presStyleIdx="3" presStyleCnt="5" custAng="10636442"/>
      <dgm:spPr/>
      <dgm:t>
        <a:bodyPr/>
        <a:lstStyle/>
        <a:p>
          <a:endParaRPr lang="tr-TR"/>
        </a:p>
      </dgm:t>
    </dgm:pt>
    <dgm:pt modelId="{BCF58D89-5465-473F-9137-A02B775798C7}" type="pres">
      <dgm:prSet presAssocID="{E8E89C8F-D98C-4D36-84D4-7AA4481C4E9A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6E8A0AAB-F87F-49B8-8CEE-E8D83E7A3AAD}" type="pres">
      <dgm:prSet presAssocID="{EF6A0B1D-8EB7-417F-B59C-8A9712F72387}" presName="node" presStyleLbl="node1" presStyleIdx="4" presStyleCnt="6" custLinFactY="-133087" custLinFactNeighborX="-1637" custLinFactNeighborY="-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F8F61D-2F98-4C06-BC46-7B7DC0B71BB6}" type="pres">
      <dgm:prSet presAssocID="{E0781915-009B-4C39-8DB3-F0F090543C30}" presName="sibTrans" presStyleLbl="sibTrans2D1" presStyleIdx="4" presStyleCnt="5" custAng="9386483" custLinFactY="100000" custLinFactNeighborX="-31558" custLinFactNeighborY="101334"/>
      <dgm:spPr/>
      <dgm:t>
        <a:bodyPr/>
        <a:lstStyle/>
        <a:p>
          <a:endParaRPr lang="tr-TR"/>
        </a:p>
      </dgm:t>
    </dgm:pt>
    <dgm:pt modelId="{DD39488B-7485-4B4E-AE46-EA0DDA7C3549}" type="pres">
      <dgm:prSet presAssocID="{E0781915-009B-4C39-8DB3-F0F090543C30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7E7BCECE-7DB7-468C-84F1-0587E960B0B4}" type="pres">
      <dgm:prSet presAssocID="{BD5BC746-EAB0-40A5-ABE1-AEA115BA9FAF}" presName="node" presStyleLbl="node1" presStyleIdx="5" presStyleCnt="6" custLinFactX="17774" custLinFactY="-110263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65E896-5037-45F8-BF03-29BD2590C80D}" type="presOf" srcId="{E0781915-009B-4C39-8DB3-F0F090543C30}" destId="{DD39488B-7485-4B4E-AE46-EA0DDA7C3549}" srcOrd="1" destOrd="0" presId="urn:microsoft.com/office/officeart/2005/8/layout/process2"/>
    <dgm:cxn modelId="{712D529F-92E6-49F9-A792-3B7916ACC392}" srcId="{0B2665EA-9667-4821-89DC-5B6EB05CA72C}" destId="{79B7ADFA-F430-4D99-989A-E85F1196CF4A}" srcOrd="2" destOrd="0" parTransId="{A32315C3-DB95-4AFB-A80A-C9F81947CA5E}" sibTransId="{745BC717-F2FD-4F06-95C5-9A8224FD7EDB}"/>
    <dgm:cxn modelId="{CAEE00C4-FF4A-4E4B-BA5E-34BD65B2FC63}" type="presOf" srcId="{E8E89C8F-D98C-4D36-84D4-7AA4481C4E9A}" destId="{BCF58D89-5465-473F-9137-A02B775798C7}" srcOrd="1" destOrd="0" presId="urn:microsoft.com/office/officeart/2005/8/layout/process2"/>
    <dgm:cxn modelId="{AA524AC6-9A7D-4C4C-8649-7D3DDB31650C}" srcId="{0B2665EA-9667-4821-89DC-5B6EB05CA72C}" destId="{5219D265-CF8F-4B02-BD50-31723B2EFBC7}" srcOrd="1" destOrd="0" parTransId="{3FB8CB6D-A41A-4623-81FE-9FFBD71AC014}" sibTransId="{B9D557DF-3033-4DF7-B1D1-5A31ACCBD9C9}"/>
    <dgm:cxn modelId="{41BF4C05-8DF8-43B7-BEA2-8B9AD451E851}" type="presOf" srcId="{745BC717-F2FD-4F06-95C5-9A8224FD7EDB}" destId="{5C440D2C-8DCC-4707-9778-077DBCED2F23}" srcOrd="0" destOrd="0" presId="urn:microsoft.com/office/officeart/2005/8/layout/process2"/>
    <dgm:cxn modelId="{3928965C-E418-4B70-8FDE-B956548A4A00}" type="presOf" srcId="{BB8C02F3-5139-4FD6-B995-9B676D52CA5F}" destId="{1D292965-6B05-461E-9349-C04E36A09C6C}" srcOrd="0" destOrd="0" presId="urn:microsoft.com/office/officeart/2005/8/layout/process2"/>
    <dgm:cxn modelId="{6A84F35B-823A-4C6F-BDD3-B7A9A12A54BA}" srcId="{0B2665EA-9667-4821-89DC-5B6EB05CA72C}" destId="{E0314279-863A-4797-9980-31D87F9C45AD}" srcOrd="3" destOrd="0" parTransId="{CF31E4D1-698E-46AE-A8AE-F23C147A87BA}" sibTransId="{E8E89C8F-D98C-4D36-84D4-7AA4481C4E9A}"/>
    <dgm:cxn modelId="{9A48A42C-0D75-4AA2-BF7E-FB496D09072F}" srcId="{0B2665EA-9667-4821-89DC-5B6EB05CA72C}" destId="{BD5BC746-EAB0-40A5-ABE1-AEA115BA9FAF}" srcOrd="5" destOrd="0" parTransId="{D65C3BDD-9257-4D0C-8996-689F61FDF614}" sibTransId="{CB9975D6-7CF1-45BB-BDBB-08665D437352}"/>
    <dgm:cxn modelId="{31074D6C-C599-45D6-9F6A-4239F6063028}" type="presOf" srcId="{E0781915-009B-4C39-8DB3-F0F090543C30}" destId="{8BF8F61D-2F98-4C06-BC46-7B7DC0B71BB6}" srcOrd="0" destOrd="0" presId="urn:microsoft.com/office/officeart/2005/8/layout/process2"/>
    <dgm:cxn modelId="{0F314222-705C-439F-A1CE-26CF47DD81CF}" type="presOf" srcId="{79B7ADFA-F430-4D99-989A-E85F1196CF4A}" destId="{D171F4BB-9C1F-4149-B498-9B0CEB218FD7}" srcOrd="0" destOrd="0" presId="urn:microsoft.com/office/officeart/2005/8/layout/process2"/>
    <dgm:cxn modelId="{EBB2E30A-9720-4CC5-926B-B0DAF4EBD73C}" type="presOf" srcId="{0B2665EA-9667-4821-89DC-5B6EB05CA72C}" destId="{1A53766A-0B6C-420F-8D2E-2A3EB34BB4C2}" srcOrd="0" destOrd="0" presId="urn:microsoft.com/office/officeart/2005/8/layout/process2"/>
    <dgm:cxn modelId="{B5F2B3D8-27BE-422A-9A75-0914E3D422A9}" type="presOf" srcId="{B9D557DF-3033-4DF7-B1D1-5A31ACCBD9C9}" destId="{BCAE873C-EB8E-42D8-B7DF-321F479F273D}" srcOrd="1" destOrd="0" presId="urn:microsoft.com/office/officeart/2005/8/layout/process2"/>
    <dgm:cxn modelId="{B21C13D5-DF67-4212-BBDD-A12D078ED910}" type="presOf" srcId="{5219D265-CF8F-4B02-BD50-31723B2EFBC7}" destId="{BB10C333-7FB1-4BB0-B6CB-3FEA5FE51BD6}" srcOrd="0" destOrd="0" presId="urn:microsoft.com/office/officeart/2005/8/layout/process2"/>
    <dgm:cxn modelId="{A60FCE4C-3A8F-4FCB-9F4E-4BE4E787A323}" type="presOf" srcId="{D94C96C5-4632-4C68-A92C-FDED04903CD8}" destId="{F2C166DA-8851-430B-BBB8-685F677FFDD5}" srcOrd="0" destOrd="0" presId="urn:microsoft.com/office/officeart/2005/8/layout/process2"/>
    <dgm:cxn modelId="{58986A50-BEE9-4BA4-91C3-D52467D3EB3F}" type="presOf" srcId="{EF6A0B1D-8EB7-417F-B59C-8A9712F72387}" destId="{6E8A0AAB-F87F-49B8-8CEE-E8D83E7A3AAD}" srcOrd="0" destOrd="0" presId="urn:microsoft.com/office/officeart/2005/8/layout/process2"/>
    <dgm:cxn modelId="{4AB28B11-6615-4F1D-85DA-3FE24A54169A}" type="presOf" srcId="{E8E89C8F-D98C-4D36-84D4-7AA4481C4E9A}" destId="{7372446E-B2CD-4439-8C9D-F49B8B04F566}" srcOrd="0" destOrd="0" presId="urn:microsoft.com/office/officeart/2005/8/layout/process2"/>
    <dgm:cxn modelId="{538AE582-F7C9-48A2-A395-425A138692CE}" type="presOf" srcId="{BD5BC746-EAB0-40A5-ABE1-AEA115BA9FAF}" destId="{7E7BCECE-7DB7-468C-84F1-0587E960B0B4}" srcOrd="0" destOrd="0" presId="urn:microsoft.com/office/officeart/2005/8/layout/process2"/>
    <dgm:cxn modelId="{4E71485F-D98B-4430-AA8C-17ACA9F2180A}" srcId="{0B2665EA-9667-4821-89DC-5B6EB05CA72C}" destId="{EF6A0B1D-8EB7-417F-B59C-8A9712F72387}" srcOrd="4" destOrd="0" parTransId="{348B9064-1C1A-4ADC-ABEA-944B1772F9EC}" sibTransId="{E0781915-009B-4C39-8DB3-F0F090543C30}"/>
    <dgm:cxn modelId="{4981A12B-1206-4A31-B54B-2BB7B5910F11}" type="presOf" srcId="{E0314279-863A-4797-9980-31D87F9C45AD}" destId="{B112DBA6-6209-46B5-8454-D21445452EAB}" srcOrd="0" destOrd="0" presId="urn:microsoft.com/office/officeart/2005/8/layout/process2"/>
    <dgm:cxn modelId="{8056BC42-6B8A-4E3B-BEB6-CCF747BCD70D}" type="presOf" srcId="{D94C96C5-4632-4C68-A92C-FDED04903CD8}" destId="{D0BC5219-A933-42B7-A62D-B4104E32C6AF}" srcOrd="1" destOrd="0" presId="urn:microsoft.com/office/officeart/2005/8/layout/process2"/>
    <dgm:cxn modelId="{57CA2C12-060A-4070-9382-18EA753AB768}" type="presOf" srcId="{B9D557DF-3033-4DF7-B1D1-5A31ACCBD9C9}" destId="{2C18A177-B430-4D54-8918-7F51AE93ACED}" srcOrd="0" destOrd="0" presId="urn:microsoft.com/office/officeart/2005/8/layout/process2"/>
    <dgm:cxn modelId="{0F49A822-E053-4D81-A7C4-365C874F85FD}" type="presOf" srcId="{745BC717-F2FD-4F06-95C5-9A8224FD7EDB}" destId="{86DF80ED-4460-48C9-9284-DB925C5EF35B}" srcOrd="1" destOrd="0" presId="urn:microsoft.com/office/officeart/2005/8/layout/process2"/>
    <dgm:cxn modelId="{9267F350-06B5-4061-85A5-73CAA22DCF01}" srcId="{0B2665EA-9667-4821-89DC-5B6EB05CA72C}" destId="{BB8C02F3-5139-4FD6-B995-9B676D52CA5F}" srcOrd="0" destOrd="0" parTransId="{40F60F7F-004E-4A15-889C-84F75D67752B}" sibTransId="{D94C96C5-4632-4C68-A92C-FDED04903CD8}"/>
    <dgm:cxn modelId="{3F5DE4D7-8E78-40B5-9FAE-B65C4D5C00AD}" type="presParOf" srcId="{1A53766A-0B6C-420F-8D2E-2A3EB34BB4C2}" destId="{1D292965-6B05-461E-9349-C04E36A09C6C}" srcOrd="0" destOrd="0" presId="urn:microsoft.com/office/officeart/2005/8/layout/process2"/>
    <dgm:cxn modelId="{4C12FCA8-0D3F-44B2-B039-01FA800EF4E2}" type="presParOf" srcId="{1A53766A-0B6C-420F-8D2E-2A3EB34BB4C2}" destId="{F2C166DA-8851-430B-BBB8-685F677FFDD5}" srcOrd="1" destOrd="0" presId="urn:microsoft.com/office/officeart/2005/8/layout/process2"/>
    <dgm:cxn modelId="{A923C936-5F36-474B-99E9-1D99E0D9B6DD}" type="presParOf" srcId="{F2C166DA-8851-430B-BBB8-685F677FFDD5}" destId="{D0BC5219-A933-42B7-A62D-B4104E32C6AF}" srcOrd="0" destOrd="0" presId="urn:microsoft.com/office/officeart/2005/8/layout/process2"/>
    <dgm:cxn modelId="{0266AAD0-C372-4AED-B992-19B50B6FB636}" type="presParOf" srcId="{1A53766A-0B6C-420F-8D2E-2A3EB34BB4C2}" destId="{BB10C333-7FB1-4BB0-B6CB-3FEA5FE51BD6}" srcOrd="2" destOrd="0" presId="urn:microsoft.com/office/officeart/2005/8/layout/process2"/>
    <dgm:cxn modelId="{71A9A77F-3AF9-4335-A427-FBE31649221B}" type="presParOf" srcId="{1A53766A-0B6C-420F-8D2E-2A3EB34BB4C2}" destId="{2C18A177-B430-4D54-8918-7F51AE93ACED}" srcOrd="3" destOrd="0" presId="urn:microsoft.com/office/officeart/2005/8/layout/process2"/>
    <dgm:cxn modelId="{D6C897B1-A14F-460B-AEC6-B967112F751E}" type="presParOf" srcId="{2C18A177-B430-4D54-8918-7F51AE93ACED}" destId="{BCAE873C-EB8E-42D8-B7DF-321F479F273D}" srcOrd="0" destOrd="0" presId="urn:microsoft.com/office/officeart/2005/8/layout/process2"/>
    <dgm:cxn modelId="{CBB5DD13-A833-474F-B2C4-3CA4F25725B2}" type="presParOf" srcId="{1A53766A-0B6C-420F-8D2E-2A3EB34BB4C2}" destId="{D171F4BB-9C1F-4149-B498-9B0CEB218FD7}" srcOrd="4" destOrd="0" presId="urn:microsoft.com/office/officeart/2005/8/layout/process2"/>
    <dgm:cxn modelId="{6B0F5D22-123C-4416-84BC-6E71BA55F00C}" type="presParOf" srcId="{1A53766A-0B6C-420F-8D2E-2A3EB34BB4C2}" destId="{5C440D2C-8DCC-4707-9778-077DBCED2F23}" srcOrd="5" destOrd="0" presId="urn:microsoft.com/office/officeart/2005/8/layout/process2"/>
    <dgm:cxn modelId="{C4B3C68C-EFC5-47C4-AA88-835157DCA3E5}" type="presParOf" srcId="{5C440D2C-8DCC-4707-9778-077DBCED2F23}" destId="{86DF80ED-4460-48C9-9284-DB925C5EF35B}" srcOrd="0" destOrd="0" presId="urn:microsoft.com/office/officeart/2005/8/layout/process2"/>
    <dgm:cxn modelId="{8420FB2E-E380-45A4-932C-48AFD1F0ED56}" type="presParOf" srcId="{1A53766A-0B6C-420F-8D2E-2A3EB34BB4C2}" destId="{B112DBA6-6209-46B5-8454-D21445452EAB}" srcOrd="6" destOrd="0" presId="urn:microsoft.com/office/officeart/2005/8/layout/process2"/>
    <dgm:cxn modelId="{2498D79B-06E1-4543-9445-ECDFA0628648}" type="presParOf" srcId="{1A53766A-0B6C-420F-8D2E-2A3EB34BB4C2}" destId="{7372446E-B2CD-4439-8C9D-F49B8B04F566}" srcOrd="7" destOrd="0" presId="urn:microsoft.com/office/officeart/2005/8/layout/process2"/>
    <dgm:cxn modelId="{D4368A81-90F1-46E8-9F87-95CEE4B220F1}" type="presParOf" srcId="{7372446E-B2CD-4439-8C9D-F49B8B04F566}" destId="{BCF58D89-5465-473F-9137-A02B775798C7}" srcOrd="0" destOrd="0" presId="urn:microsoft.com/office/officeart/2005/8/layout/process2"/>
    <dgm:cxn modelId="{14F93A3D-3976-4114-9C0D-94D4EF368F77}" type="presParOf" srcId="{1A53766A-0B6C-420F-8D2E-2A3EB34BB4C2}" destId="{6E8A0AAB-F87F-49B8-8CEE-E8D83E7A3AAD}" srcOrd="8" destOrd="0" presId="urn:microsoft.com/office/officeart/2005/8/layout/process2"/>
    <dgm:cxn modelId="{6E309819-3B46-4876-9603-D68A2A90E990}" type="presParOf" srcId="{1A53766A-0B6C-420F-8D2E-2A3EB34BB4C2}" destId="{8BF8F61D-2F98-4C06-BC46-7B7DC0B71BB6}" srcOrd="9" destOrd="0" presId="urn:microsoft.com/office/officeart/2005/8/layout/process2"/>
    <dgm:cxn modelId="{EC5EAD27-627E-49DF-B1EE-B61B9BD07D43}" type="presParOf" srcId="{8BF8F61D-2F98-4C06-BC46-7B7DC0B71BB6}" destId="{DD39488B-7485-4B4E-AE46-EA0DDA7C3549}" srcOrd="0" destOrd="0" presId="urn:microsoft.com/office/officeart/2005/8/layout/process2"/>
    <dgm:cxn modelId="{A4C4336C-18DD-44E7-9E1D-1682C0DC1629}" type="presParOf" srcId="{1A53766A-0B6C-420F-8D2E-2A3EB34BB4C2}" destId="{7E7BCECE-7DB7-468C-84F1-0587E960B0B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92965-6B05-461E-9349-C04E36A09C6C}">
      <dsp:nvSpPr>
        <dsp:cNvPr id="0" name=""/>
        <dsp:cNvSpPr/>
      </dsp:nvSpPr>
      <dsp:spPr>
        <a:xfrm>
          <a:off x="42839" y="2214578"/>
          <a:ext cx="2213527" cy="661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Tetikleyici etkenler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2210" y="2233949"/>
        <a:ext cx="2174785" cy="622629"/>
      </dsp:txXfrm>
    </dsp:sp>
    <dsp:sp modelId="{F2C166DA-8851-430B-BBB8-685F677FFDD5}">
      <dsp:nvSpPr>
        <dsp:cNvPr id="0" name=""/>
        <dsp:cNvSpPr/>
      </dsp:nvSpPr>
      <dsp:spPr>
        <a:xfrm rot="11797433" flipH="1">
          <a:off x="2292642" y="2556876"/>
          <a:ext cx="567036" cy="297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294508" y="2603627"/>
        <a:ext cx="477751" cy="178571"/>
      </dsp:txXfrm>
    </dsp:sp>
    <dsp:sp modelId="{BB10C333-7FB1-4BB0-B6CB-3FEA5FE51BD6}">
      <dsp:nvSpPr>
        <dsp:cNvPr id="0" name=""/>
        <dsp:cNvSpPr/>
      </dsp:nvSpPr>
      <dsp:spPr>
        <a:xfrm>
          <a:off x="2939328" y="149869"/>
          <a:ext cx="2213527" cy="661371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Yatkınlaştırıcı etkenler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958699" y="169240"/>
        <a:ext cx="2174785" cy="622629"/>
      </dsp:txXfrm>
    </dsp:sp>
    <dsp:sp modelId="{2C18A177-B430-4D54-8918-7F51AE93ACED}">
      <dsp:nvSpPr>
        <dsp:cNvPr id="0" name=""/>
        <dsp:cNvSpPr/>
      </dsp:nvSpPr>
      <dsp:spPr>
        <a:xfrm rot="5400000">
          <a:off x="3884624" y="877722"/>
          <a:ext cx="322934" cy="297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3956806" y="865064"/>
        <a:ext cx="178571" cy="233649"/>
      </dsp:txXfrm>
    </dsp:sp>
    <dsp:sp modelId="{D171F4BB-9C1F-4149-B498-9B0CEB218FD7}">
      <dsp:nvSpPr>
        <dsp:cNvPr id="0" name=""/>
        <dsp:cNvSpPr/>
      </dsp:nvSpPr>
      <dsp:spPr>
        <a:xfrm>
          <a:off x="2939328" y="1241820"/>
          <a:ext cx="2213527" cy="661371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Yapısal özellikler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958699" y="1261191"/>
        <a:ext cx="2174785" cy="622629"/>
      </dsp:txXfrm>
    </dsp:sp>
    <dsp:sp modelId="{5C440D2C-8DCC-4707-9778-077DBCED2F23}">
      <dsp:nvSpPr>
        <dsp:cNvPr id="0" name=""/>
        <dsp:cNvSpPr/>
      </dsp:nvSpPr>
      <dsp:spPr>
        <a:xfrm rot="16289640" flipH="1">
          <a:off x="3887731" y="1979541"/>
          <a:ext cx="397009" cy="297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3998113" y="1929861"/>
        <a:ext cx="178571" cy="307724"/>
      </dsp:txXfrm>
    </dsp:sp>
    <dsp:sp modelId="{B112DBA6-6209-46B5-8454-D21445452EAB}">
      <dsp:nvSpPr>
        <dsp:cNvPr id="0" name=""/>
        <dsp:cNvSpPr/>
      </dsp:nvSpPr>
      <dsp:spPr>
        <a:xfrm>
          <a:off x="2900348" y="4857782"/>
          <a:ext cx="2213527" cy="661371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solidFill>
                <a:schemeClr val="tx1"/>
              </a:solidFill>
            </a:rPr>
            <a:t>Remisyon</a:t>
          </a:r>
          <a:r>
            <a:rPr lang="tr-TR" sz="1800" kern="1200" dirty="0" smtClean="0">
              <a:solidFill>
                <a:schemeClr val="tx1"/>
              </a:solidFill>
            </a:rPr>
            <a:t> / </a:t>
          </a:r>
          <a:r>
            <a:rPr lang="tr-TR" sz="1800" kern="1200" dirty="0" err="1" smtClean="0">
              <a:solidFill>
                <a:schemeClr val="tx1"/>
              </a:solidFill>
            </a:rPr>
            <a:t>kronisite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919719" y="4877153"/>
        <a:ext cx="2174785" cy="622629"/>
      </dsp:txXfrm>
    </dsp:sp>
    <dsp:sp modelId="{7372446E-B2CD-4439-8C9D-F49B8B04F566}">
      <dsp:nvSpPr>
        <dsp:cNvPr id="0" name=""/>
        <dsp:cNvSpPr/>
      </dsp:nvSpPr>
      <dsp:spPr>
        <a:xfrm rot="5337544">
          <a:off x="3379730" y="3825213"/>
          <a:ext cx="1326214" cy="297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5400000">
        <a:off x="3952740" y="3310922"/>
        <a:ext cx="178571" cy="1236929"/>
      </dsp:txXfrm>
    </dsp:sp>
    <dsp:sp modelId="{6E8A0AAB-F87F-49B8-8CEE-E8D83E7A3AAD}">
      <dsp:nvSpPr>
        <dsp:cNvPr id="0" name=""/>
        <dsp:cNvSpPr/>
      </dsp:nvSpPr>
      <dsp:spPr>
        <a:xfrm>
          <a:off x="2971800" y="2428889"/>
          <a:ext cx="2213527" cy="661371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Hastalık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991171" y="2448260"/>
        <a:ext cx="2174785" cy="622629"/>
      </dsp:txXfrm>
    </dsp:sp>
    <dsp:sp modelId="{8BF8F61D-2F98-4C06-BC46-7B7DC0B71BB6}">
      <dsp:nvSpPr>
        <dsp:cNvPr id="0" name=""/>
        <dsp:cNvSpPr/>
      </dsp:nvSpPr>
      <dsp:spPr>
        <a:xfrm rot="10789602">
          <a:off x="4657907" y="3781475"/>
          <a:ext cx="910093" cy="297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747192" y="3840863"/>
        <a:ext cx="820808" cy="178571"/>
      </dsp:txXfrm>
    </dsp:sp>
    <dsp:sp modelId="{7E7BCECE-7DB7-468C-84F1-0587E960B0B4}">
      <dsp:nvSpPr>
        <dsp:cNvPr id="0" name=""/>
        <dsp:cNvSpPr/>
      </dsp:nvSpPr>
      <dsp:spPr>
        <a:xfrm>
          <a:off x="5614996" y="3571898"/>
          <a:ext cx="2213527" cy="66137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Sürdürücü etkenler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5634367" y="3591269"/>
        <a:ext cx="2174785" cy="622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56DB-3FA2-4513-9B98-BCF8E07AA08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7C490-63B0-45A6-8884-5036A7C5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921B-C054-494F-B925-AD8FF31C9C48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7AE0-F4AC-4EEA-8FBC-6748364457A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sz="6000" dirty="0"/>
              <a:t>Psikiyatriye giriş, tarihçe, etiyoloji, sınıflandırma</a:t>
            </a:r>
            <a:endParaRPr lang="tr-TR" sz="6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10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Dr. Meram Can Saka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Philippe Pin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52"/>
            <a:ext cx="26431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17. ve 18. yy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Pinel: </a:t>
            </a:r>
          </a:p>
          <a:p>
            <a:pPr lvl="1" eaLnBrk="1" hangingPunct="1"/>
            <a:r>
              <a:rPr lang="tr-TR" dirty="0" smtClean="0"/>
              <a:t>Fransız ihtilali</a:t>
            </a:r>
          </a:p>
          <a:p>
            <a:pPr lvl="1"/>
            <a:r>
              <a:rPr lang="tr-TR" dirty="0" smtClean="0"/>
              <a:t>1793: </a:t>
            </a:r>
            <a:r>
              <a:rPr lang="tr-TR" dirty="0" err="1"/>
              <a:t>Bicê</a:t>
            </a:r>
            <a:r>
              <a:rPr lang="tr-TR" dirty="0" err="1" smtClean="0"/>
              <a:t>tre</a:t>
            </a:r>
            <a:r>
              <a:rPr lang="tr-TR" dirty="0" smtClean="0"/>
              <a:t>, hastaları zincirlerden kurtarıyor</a:t>
            </a:r>
          </a:p>
          <a:p>
            <a:pPr lvl="1" eaLnBrk="1" hangingPunct="1"/>
            <a:r>
              <a:rPr lang="tr-TR" dirty="0" smtClean="0"/>
              <a:t>epidemiyoloji, takip çalışmaları, </a:t>
            </a:r>
            <a:r>
              <a:rPr lang="tr-TR" dirty="0" err="1" smtClean="0"/>
              <a:t>patofizyoloji</a:t>
            </a:r>
            <a:endParaRPr lang="tr-TR" dirty="0" smtClean="0"/>
          </a:p>
          <a:p>
            <a:pPr lvl="1" eaLnBrk="1" hangingPunct="1"/>
            <a:r>
              <a:rPr lang="tr-TR" dirty="0" smtClean="0"/>
              <a:t>modern psikiyatrinin kurucusu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13152"/>
            <a:ext cx="2901643" cy="2544848"/>
          </a:xfrm>
          <a:prstGeom prst="rect">
            <a:avLst/>
          </a:prstGeom>
        </p:spPr>
      </p:pic>
      <p:pic>
        <p:nvPicPr>
          <p:cNvPr id="1026" name="Picture 2" descr="C:\Users\user\Downloads\Philippe_Pinel_à_la_Salpêtrière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82464"/>
            <a:ext cx="3857620" cy="2675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17. ve 18. yy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/>
              <a:t>Kraepelin</a:t>
            </a:r>
            <a:r>
              <a:rPr lang="tr-TR" sz="2800" dirty="0" smtClean="0"/>
              <a:t>:</a:t>
            </a:r>
          </a:p>
          <a:p>
            <a:pPr lvl="1" eaLnBrk="1" hangingPunct="1"/>
            <a:r>
              <a:rPr lang="tr-TR" sz="2400" dirty="0" smtClean="0"/>
              <a:t>Münih Psikiyatri </a:t>
            </a:r>
            <a:r>
              <a:rPr lang="tr-TR" sz="2400" dirty="0" err="1" smtClean="0"/>
              <a:t>Bl</a:t>
            </a:r>
            <a:r>
              <a:rPr lang="tr-TR" sz="2400" dirty="0" smtClean="0"/>
              <a:t> 1900: </a:t>
            </a:r>
            <a:r>
              <a:rPr lang="tr-TR" sz="2400" dirty="0" err="1" smtClean="0"/>
              <a:t>Broadman</a:t>
            </a:r>
            <a:r>
              <a:rPr lang="tr-TR" sz="2400" dirty="0" smtClean="0"/>
              <a:t>, Alzheimer, </a:t>
            </a:r>
            <a:r>
              <a:rPr lang="tr-TR" sz="2400" dirty="0" err="1" smtClean="0"/>
              <a:t>Nissl</a:t>
            </a:r>
            <a:endParaRPr lang="tr-TR" sz="2400" dirty="0" smtClean="0"/>
          </a:p>
          <a:p>
            <a:pPr lvl="1" eaLnBrk="1" hangingPunct="1"/>
            <a:r>
              <a:rPr lang="tr-TR" sz="2400" dirty="0" smtClean="0"/>
              <a:t>Halen kullandığımız şizofreni, BAB tanımları</a:t>
            </a:r>
          </a:p>
        </p:txBody>
      </p:sp>
      <p:pic>
        <p:nvPicPr>
          <p:cNvPr id="4" name="Resim 7"/>
          <p:cNvPicPr>
            <a:picLocks noChangeAspect="1"/>
          </p:cNvPicPr>
          <p:nvPr/>
        </p:nvPicPr>
        <p:blipFill>
          <a:blip r:embed="rId2" cstate="print"/>
          <a:srcRect b="4253"/>
          <a:stretch>
            <a:fillRect/>
          </a:stretch>
        </p:blipFill>
        <p:spPr>
          <a:xfrm>
            <a:off x="0" y="3641658"/>
            <a:ext cx="3465134" cy="321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Psikanaliz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51222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Freud (1856-1939) hastaların farklı belirtilerinin bastırılmış iç çatışmalar ve duygular bilinçli farkındalığa çıkarıldığında iyiye gittiğini </a:t>
            </a:r>
            <a:r>
              <a:rPr lang="tr-TR" dirty="0" err="1" smtClean="0"/>
              <a:t>farketti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Psikanaliz: bastırmanın yarattığı gerilimi gidermeye ve bilinçdışı çatışmaları çözmeye yönelik yöntemler </a:t>
            </a:r>
          </a:p>
          <a:p>
            <a:pPr>
              <a:buNone/>
            </a:pPr>
            <a:r>
              <a:rPr lang="tr-TR" dirty="0" smtClean="0"/>
              <a:t>		- serbest çağrışım</a:t>
            </a:r>
          </a:p>
          <a:p>
            <a:pPr>
              <a:buNone/>
            </a:pPr>
            <a:r>
              <a:rPr lang="tr-TR" dirty="0" smtClean="0"/>
              <a:t>		- yorumlama: direnç, transferans, rüya</a:t>
            </a:r>
            <a:endParaRPr lang="en-US" dirty="0"/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56075" cy="24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</a:t>
            </a:r>
            <a:r>
              <a:rPr lang="en-US" dirty="0"/>
              <a:t>YY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yarısı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50ler</a:t>
            </a:r>
            <a:endParaRPr lang="tr-TR" b="1" dirty="0" smtClean="0">
              <a:solidFill>
                <a:srgbClr val="00B050"/>
              </a:solidFill>
            </a:endParaRPr>
          </a:p>
          <a:p>
            <a:r>
              <a:rPr lang="en-US" dirty="0" err="1" smtClean="0"/>
              <a:t>psikanaliz</a:t>
            </a:r>
            <a:endParaRPr lang="en-US" dirty="0"/>
          </a:p>
          <a:p>
            <a:r>
              <a:rPr lang="en-US" dirty="0" smtClean="0"/>
              <a:t>1952 </a:t>
            </a:r>
            <a:r>
              <a:rPr lang="en-US" dirty="0"/>
              <a:t>Delay, Deniker – </a:t>
            </a:r>
            <a:r>
              <a:rPr lang="en-US" dirty="0" err="1"/>
              <a:t>Chlorpromazin</a:t>
            </a:r>
            <a:endParaRPr lang="en-US" dirty="0"/>
          </a:p>
          <a:p>
            <a:r>
              <a:rPr lang="en-US" dirty="0" smtClean="0"/>
              <a:t>1958 </a:t>
            </a:r>
            <a:r>
              <a:rPr lang="en-US" dirty="0"/>
              <a:t>Kuhn – </a:t>
            </a:r>
            <a:r>
              <a:rPr lang="en-US" dirty="0" err="1"/>
              <a:t>Imipramin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60lar </a:t>
            </a:r>
            <a:r>
              <a:rPr lang="tr-TR" b="1" dirty="0" smtClean="0">
                <a:solidFill>
                  <a:srgbClr val="00B050"/>
                </a:solidFill>
              </a:rPr>
              <a:t>- </a:t>
            </a:r>
            <a:r>
              <a:rPr lang="en-US" b="1" dirty="0" smtClean="0">
                <a:solidFill>
                  <a:srgbClr val="00B050"/>
                </a:solidFill>
              </a:rPr>
              <a:t>80ler </a:t>
            </a:r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dirty="0" smtClean="0"/>
              <a:t>s</a:t>
            </a:r>
            <a:r>
              <a:rPr lang="en-US" dirty="0" err="1" smtClean="0"/>
              <a:t>osyal</a:t>
            </a:r>
            <a:r>
              <a:rPr lang="en-US" dirty="0" smtClean="0"/>
              <a:t> </a:t>
            </a:r>
            <a:r>
              <a:rPr lang="en-US" dirty="0" err="1"/>
              <a:t>psikiyatri</a:t>
            </a:r>
            <a:r>
              <a:rPr lang="en-US" dirty="0"/>
              <a:t>, </a:t>
            </a:r>
            <a:r>
              <a:rPr lang="tr-TR" dirty="0" err="1" smtClean="0"/>
              <a:t>t</a:t>
            </a:r>
            <a:r>
              <a:rPr lang="en-US" dirty="0" err="1" smtClean="0"/>
              <a:t>oplum</a:t>
            </a:r>
            <a:r>
              <a:rPr lang="en-US" dirty="0" smtClean="0"/>
              <a:t> </a:t>
            </a:r>
            <a:r>
              <a:rPr lang="en-US" dirty="0" err="1" smtClean="0"/>
              <a:t>psikiyatrisi</a:t>
            </a:r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dirty="0" err="1" smtClean="0"/>
              <a:t>bi</a:t>
            </a:r>
            <a:r>
              <a:rPr lang="en-US" dirty="0" err="1" smtClean="0"/>
              <a:t>yolojik</a:t>
            </a:r>
            <a:r>
              <a:rPr lang="en-US" dirty="0" smtClean="0"/>
              <a:t> </a:t>
            </a:r>
            <a:r>
              <a:rPr lang="en-US" dirty="0" err="1"/>
              <a:t>psikiyatri</a:t>
            </a:r>
            <a:r>
              <a:rPr lang="en-US" dirty="0"/>
              <a:t>, </a:t>
            </a:r>
            <a:r>
              <a:rPr lang="en-US" dirty="0" err="1"/>
              <a:t>sinirbilim</a:t>
            </a:r>
            <a:r>
              <a:rPr lang="en-US" dirty="0"/>
              <a:t>, </a:t>
            </a:r>
            <a:r>
              <a:rPr lang="en-US" dirty="0" err="1"/>
              <a:t>sınıflamada</a:t>
            </a:r>
            <a:r>
              <a:rPr lang="en-US" dirty="0"/>
              <a:t> </a:t>
            </a:r>
            <a:r>
              <a:rPr lang="en-US" dirty="0" err="1"/>
              <a:t>yenilikler</a:t>
            </a:r>
            <a:r>
              <a:rPr lang="en-US" dirty="0"/>
              <a:t>: DSM-III, </a:t>
            </a:r>
            <a:r>
              <a:rPr lang="en-US" dirty="0" smtClean="0"/>
              <a:t>ICD-10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Sinirbilim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2000 </a:t>
            </a:r>
            <a:endParaRPr lang="tr-TR" dirty="0" smtClean="0"/>
          </a:p>
          <a:p>
            <a:pPr lvl="1">
              <a:defRPr/>
            </a:pPr>
            <a:r>
              <a:rPr lang="tr-TR" dirty="0" err="1" smtClean="0"/>
              <a:t>Carlsson</a:t>
            </a:r>
            <a:r>
              <a:rPr lang="tr-TR" dirty="0" smtClean="0"/>
              <a:t>, </a:t>
            </a:r>
            <a:r>
              <a:rPr lang="tr-TR" dirty="0" err="1" smtClean="0"/>
              <a:t>Greengard</a:t>
            </a:r>
            <a:r>
              <a:rPr lang="tr-TR" dirty="0" smtClean="0"/>
              <a:t>, </a:t>
            </a:r>
            <a:r>
              <a:rPr lang="tr-TR" dirty="0" err="1" smtClean="0"/>
              <a:t>Kandel</a:t>
            </a:r>
            <a:r>
              <a:rPr lang="tr-TR" dirty="0" smtClean="0"/>
              <a:t> : sinir iletimi, hafıza oluşumu  </a:t>
            </a: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029" name="Picture 5" descr="kandell psychiatr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43380"/>
            <a:ext cx="1724013" cy="2383054"/>
          </a:xfrm>
          <a:prstGeom prst="rect">
            <a:avLst/>
          </a:prstGeom>
          <a:noFill/>
        </p:spPr>
      </p:pic>
      <p:pic>
        <p:nvPicPr>
          <p:cNvPr id="1031" name="Picture 7" descr="kandell psychiatr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857628"/>
            <a:ext cx="19050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Klinik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Laboratuar test yok</a:t>
            </a:r>
          </a:p>
          <a:p>
            <a:pPr eaLnBrk="1" hangingPunct="1">
              <a:defRPr/>
            </a:pPr>
            <a:r>
              <a:rPr lang="tr-TR" dirty="0" smtClean="0"/>
              <a:t>Tanı muayene ile </a:t>
            </a: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AD, AP, SH, DDD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191500" cy="4381500"/>
          </a:xfrm>
        </p:spPr>
      </p:pic>
      <p:sp>
        <p:nvSpPr>
          <p:cNvPr id="5" name="TextBox 4"/>
          <p:cNvSpPr txBox="1"/>
          <p:nvPr/>
        </p:nvSpPr>
        <p:spPr>
          <a:xfrm>
            <a:off x="683568" y="494116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100 milyar nöron</a:t>
            </a:r>
          </a:p>
          <a:p>
            <a:r>
              <a:rPr lang="tr-TR" sz="3200" dirty="0"/>
              <a:t>	</a:t>
            </a:r>
            <a:r>
              <a:rPr lang="tr-TR" sz="3200" dirty="0" smtClean="0"/>
              <a:t>10 bin diğer nöronla bağlantı</a:t>
            </a:r>
          </a:p>
          <a:p>
            <a:r>
              <a:rPr lang="tr-TR" sz="3200" dirty="0"/>
              <a:t>	</a:t>
            </a:r>
            <a:r>
              <a:rPr lang="tr-TR" sz="3200" dirty="0" smtClean="0"/>
              <a:t>	1000 trilyon sinaptik bağlantı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4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Psikodinamik</a:t>
            </a:r>
            <a:r>
              <a:rPr lang="tr-TR" dirty="0" smtClean="0"/>
              <a:t> model</a:t>
            </a:r>
          </a:p>
          <a:p>
            <a:r>
              <a:rPr lang="tr-TR" dirty="0" smtClean="0"/>
              <a:t>Medikal model</a:t>
            </a:r>
          </a:p>
          <a:p>
            <a:r>
              <a:rPr lang="tr-TR" dirty="0" err="1" smtClean="0"/>
              <a:t>Biyopsikososyal</a:t>
            </a:r>
            <a:r>
              <a:rPr lang="tr-TR" dirty="0" smtClean="0"/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98012"/>
              </p:ext>
            </p:extLst>
          </p:nvPr>
        </p:nvGraphicFramePr>
        <p:xfrm>
          <a:off x="611560" y="462280"/>
          <a:ext cx="82296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Yatkınlık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etkenleri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Genetik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Intrauterin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ortam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Doğum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travması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Enfeksiyonlar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Büyüme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çağında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psikososyal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etkenler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Tetikleyici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etkenler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Hastalıklar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ilaçlar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madde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kazalar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Psikolojik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zorluklar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Sosyal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değişiklikler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Sürdürücü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etkenler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Bozuklukla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bağlantılı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düşünce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bzk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Tedaviye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uyum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bozukluğu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Alkol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madde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Sosyal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çekilme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</a:t>
                      </a:r>
                      <a:r>
                        <a:rPr lang="en-US" dirty="0" err="1" smtClean="0"/>
                        <a:t>görevlerine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devam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etmeme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Ruh sağlığı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Bireyin kendi potansiyelini ortaya koyabildiği, gündelik yaşamın stresleri ile başa çıkabildiği, üretken ve verimli bir şekilde çalışabildiği ve toplumuna katkıda bulunabildiği iyilik hali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Psikiyatrik görüşme</a:t>
            </a:r>
          </a:p>
          <a:p>
            <a:pPr lvl="1"/>
            <a:r>
              <a:rPr lang="tr-TR" dirty="0" err="1" smtClean="0"/>
              <a:t>Anamnez</a:t>
            </a:r>
            <a:endParaRPr lang="tr-TR" dirty="0" smtClean="0"/>
          </a:p>
          <a:p>
            <a:pPr lvl="1"/>
            <a:r>
              <a:rPr lang="tr-TR" dirty="0" smtClean="0"/>
              <a:t>Psikiyatrik muayene</a:t>
            </a:r>
          </a:p>
          <a:p>
            <a:pPr lvl="2"/>
            <a:r>
              <a:rPr lang="tr-TR" dirty="0" smtClean="0"/>
              <a:t>Empati</a:t>
            </a:r>
          </a:p>
          <a:p>
            <a:pPr lvl="2"/>
            <a:r>
              <a:rPr lang="tr-TR" dirty="0" smtClean="0"/>
              <a:t>Davranışlarının nedenleri hakkında yargıda bulunma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3898776" cy="6669360"/>
          </a:xfrm>
        </p:spPr>
        <p:txBody>
          <a:bodyPr>
            <a:normAutofit fontScale="47500" lnSpcReduction="20000"/>
          </a:bodyPr>
          <a:lstStyle/>
          <a:p>
            <a:r>
              <a:rPr lang="tr-TR" dirty="0" err="1" smtClean="0"/>
              <a:t>Nörogelişimsel</a:t>
            </a:r>
            <a:r>
              <a:rPr lang="tr-TR" dirty="0" smtClean="0"/>
              <a:t> bozukluklar</a:t>
            </a:r>
          </a:p>
          <a:p>
            <a:endParaRPr lang="tr-TR" dirty="0" smtClean="0"/>
          </a:p>
          <a:p>
            <a:r>
              <a:rPr lang="tr-TR" dirty="0" smtClean="0"/>
              <a:t>Şizofreni grubu ve diğer </a:t>
            </a:r>
            <a:r>
              <a:rPr lang="tr-TR" dirty="0" err="1" smtClean="0"/>
              <a:t>psikotik</a:t>
            </a:r>
            <a:r>
              <a:rPr lang="tr-TR" dirty="0" smtClean="0"/>
              <a:t> bozukluklar</a:t>
            </a:r>
          </a:p>
          <a:p>
            <a:endParaRPr lang="tr-TR" dirty="0" smtClean="0"/>
          </a:p>
          <a:p>
            <a:r>
              <a:rPr lang="tr-TR" dirty="0" err="1" smtClean="0"/>
              <a:t>Bipolar</a:t>
            </a:r>
            <a:r>
              <a:rPr lang="tr-TR" dirty="0" smtClean="0"/>
              <a:t> ve ilgili bozukluklar</a:t>
            </a:r>
          </a:p>
          <a:p>
            <a:endParaRPr lang="tr-TR" dirty="0" smtClean="0"/>
          </a:p>
          <a:p>
            <a:r>
              <a:rPr lang="tr-TR" dirty="0" err="1" smtClean="0"/>
              <a:t>Depresif</a:t>
            </a:r>
            <a:r>
              <a:rPr lang="tr-TR" dirty="0" smtClean="0"/>
              <a:t> bozukluklar</a:t>
            </a:r>
          </a:p>
          <a:p>
            <a:endParaRPr lang="tr-TR" dirty="0" smtClean="0"/>
          </a:p>
          <a:p>
            <a:r>
              <a:rPr lang="tr-TR" dirty="0" smtClean="0"/>
              <a:t>Bunaltı bozuklukları</a:t>
            </a:r>
          </a:p>
          <a:p>
            <a:endParaRPr lang="tr-TR" dirty="0" smtClean="0"/>
          </a:p>
          <a:p>
            <a:r>
              <a:rPr lang="tr-TR" dirty="0" smtClean="0"/>
              <a:t>Obsesif </a:t>
            </a:r>
            <a:r>
              <a:rPr lang="tr-TR" dirty="0" err="1" smtClean="0"/>
              <a:t>kompulsif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r>
              <a:rPr lang="tr-TR" dirty="0" smtClean="0"/>
              <a:t> ve ilgili bozukluklar</a:t>
            </a:r>
          </a:p>
          <a:p>
            <a:endParaRPr lang="tr-TR" dirty="0" smtClean="0"/>
          </a:p>
          <a:p>
            <a:r>
              <a:rPr lang="tr-TR" dirty="0" smtClean="0"/>
              <a:t>Travma ve gerginlikle ilgili bozukluklar</a:t>
            </a:r>
          </a:p>
          <a:p>
            <a:endParaRPr lang="tr-TR" dirty="0" smtClean="0"/>
          </a:p>
          <a:p>
            <a:r>
              <a:rPr lang="tr-TR" dirty="0" err="1" smtClean="0"/>
              <a:t>Dissosiyatif</a:t>
            </a:r>
            <a:r>
              <a:rPr lang="tr-TR" dirty="0" smtClean="0"/>
              <a:t> bozukluklar</a:t>
            </a:r>
          </a:p>
          <a:p>
            <a:endParaRPr lang="tr-TR" dirty="0" smtClean="0"/>
          </a:p>
          <a:p>
            <a:r>
              <a:rPr lang="tr-TR" dirty="0" smtClean="0"/>
              <a:t>Somatik belirti ve ilgili bozukluklar</a:t>
            </a:r>
          </a:p>
          <a:p>
            <a:endParaRPr lang="tr-TR" dirty="0" smtClean="0"/>
          </a:p>
          <a:p>
            <a:r>
              <a:rPr lang="tr-TR" dirty="0" smtClean="0"/>
              <a:t>Yeme bozuklukları</a:t>
            </a:r>
          </a:p>
          <a:p>
            <a:endParaRPr lang="tr-TR" dirty="0" smtClean="0"/>
          </a:p>
          <a:p>
            <a:r>
              <a:rPr lang="tr-TR" dirty="0" smtClean="0"/>
              <a:t>Madde kullanım bozuklukları</a:t>
            </a:r>
          </a:p>
          <a:p>
            <a:endParaRPr lang="tr-TR" dirty="0" smtClean="0"/>
          </a:p>
          <a:p>
            <a:r>
              <a:rPr lang="tr-TR" dirty="0" err="1" smtClean="0"/>
              <a:t>Nörobilişsel</a:t>
            </a:r>
            <a:r>
              <a:rPr lang="tr-TR" dirty="0" smtClean="0"/>
              <a:t> bozukluklar</a:t>
            </a:r>
          </a:p>
          <a:p>
            <a:endParaRPr lang="tr-TR" dirty="0" smtClean="0"/>
          </a:p>
          <a:p>
            <a:r>
              <a:rPr lang="tr-TR" dirty="0" smtClean="0"/>
              <a:t>Kişilik bozuklukları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Nörogelişimsel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Gelişim döneminde başlarlar</a:t>
            </a:r>
          </a:p>
          <a:p>
            <a:r>
              <a:rPr lang="tr-TR" dirty="0" smtClean="0"/>
              <a:t>Kişisel, sosyal, akademik işlevlerde gelişim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Entelektüel yetersizlik</a:t>
            </a:r>
          </a:p>
          <a:p>
            <a:r>
              <a:rPr lang="tr-TR" dirty="0" smtClean="0"/>
              <a:t>İletişim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Otizm spektrum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Dikkat eksikliği </a:t>
            </a:r>
            <a:r>
              <a:rPr lang="tr-TR" dirty="0" err="1" smtClean="0"/>
              <a:t>hiperaktivite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Özel öğrenme bozuklukları</a:t>
            </a:r>
          </a:p>
          <a:p>
            <a:r>
              <a:rPr lang="tr-TR" dirty="0" smtClean="0"/>
              <a:t>Motor bozukluklar</a:t>
            </a:r>
          </a:p>
          <a:p>
            <a:pPr lvl="1"/>
            <a:r>
              <a:rPr lang="tr-TR" dirty="0" smtClean="0"/>
              <a:t>Tik </a:t>
            </a:r>
            <a:r>
              <a:rPr lang="tr-TR" dirty="0" err="1" smtClean="0"/>
              <a:t>bzk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Şizofreni spektrumu ve diğer </a:t>
            </a:r>
            <a:r>
              <a:rPr lang="tr-TR" dirty="0" err="1" smtClean="0"/>
              <a:t>psikotik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Psikoz: gerçeği değerlendirmenin bozulması</a:t>
            </a:r>
          </a:p>
          <a:p>
            <a:r>
              <a:rPr lang="tr-TR" dirty="0" smtClean="0"/>
              <a:t>Sanrılar, </a:t>
            </a:r>
            <a:r>
              <a:rPr lang="tr-TR" dirty="0" err="1" smtClean="0"/>
              <a:t>varsanılar</a:t>
            </a:r>
            <a:r>
              <a:rPr lang="tr-TR" dirty="0" smtClean="0"/>
              <a:t>, dağınıklık, negatif belirtiler</a:t>
            </a:r>
          </a:p>
          <a:p>
            <a:endParaRPr lang="tr-TR" dirty="0" smtClean="0"/>
          </a:p>
          <a:p>
            <a:r>
              <a:rPr lang="tr-TR" dirty="0" smtClean="0"/>
              <a:t>Şizofreni</a:t>
            </a:r>
          </a:p>
          <a:p>
            <a:r>
              <a:rPr lang="tr-TR" dirty="0" err="1" smtClean="0"/>
              <a:t>Şizofreniform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Şizoaffektif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Sanrısal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Kısa </a:t>
            </a:r>
            <a:r>
              <a:rPr lang="tr-TR" dirty="0" err="1" smtClean="0"/>
              <a:t>psikotik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Madde kullanımına bağlı </a:t>
            </a:r>
            <a:r>
              <a:rPr lang="tr-TR" dirty="0" err="1" smtClean="0"/>
              <a:t>psikotik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Tıbbi duruma bağlı </a:t>
            </a:r>
            <a:r>
              <a:rPr lang="tr-TR" dirty="0" err="1" smtClean="0"/>
              <a:t>psikotik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Şizotipal</a:t>
            </a:r>
            <a:r>
              <a:rPr lang="tr-TR" dirty="0" smtClean="0"/>
              <a:t> kişilik </a:t>
            </a:r>
            <a:r>
              <a:rPr lang="tr-TR" dirty="0" err="1" smtClean="0"/>
              <a:t>bzk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Bipolar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Bipolar</a:t>
            </a:r>
            <a:r>
              <a:rPr lang="tr-TR" dirty="0" smtClean="0"/>
              <a:t> I</a:t>
            </a:r>
          </a:p>
          <a:p>
            <a:r>
              <a:rPr lang="tr-TR" dirty="0" err="1" smtClean="0"/>
              <a:t>Bipolar</a:t>
            </a:r>
            <a:r>
              <a:rPr lang="tr-TR" dirty="0" smtClean="0"/>
              <a:t> II</a:t>
            </a:r>
          </a:p>
          <a:p>
            <a:r>
              <a:rPr lang="tr-TR" dirty="0" err="1" smtClean="0"/>
              <a:t>Siklotimik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Madde kullanımına bağlı</a:t>
            </a:r>
          </a:p>
          <a:p>
            <a:r>
              <a:rPr lang="tr-TR" dirty="0" smtClean="0"/>
              <a:t>Genel tıbbi durum bağlı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Depresif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Duygudurum</a:t>
            </a:r>
            <a:r>
              <a:rPr lang="tr-TR" dirty="0" smtClean="0"/>
              <a:t> regülasyon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depresif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Sürekli </a:t>
            </a:r>
            <a:r>
              <a:rPr lang="tr-TR" dirty="0" err="1" smtClean="0"/>
              <a:t>depresif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Premenstrüel</a:t>
            </a:r>
            <a:r>
              <a:rPr lang="tr-TR" dirty="0" smtClean="0"/>
              <a:t> </a:t>
            </a:r>
            <a:r>
              <a:rPr lang="tr-TR" dirty="0" err="1" smtClean="0"/>
              <a:t>disforik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Anksiyete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Ayrılma </a:t>
            </a:r>
            <a:r>
              <a:rPr lang="tr-TR" dirty="0" err="1" smtClean="0"/>
              <a:t>anksiyetesi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mutizm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Öznel fobi</a:t>
            </a:r>
          </a:p>
          <a:p>
            <a:r>
              <a:rPr lang="tr-TR" dirty="0" smtClean="0"/>
              <a:t>Sosyal </a:t>
            </a:r>
            <a:r>
              <a:rPr lang="tr-TR" dirty="0" err="1" smtClean="0"/>
              <a:t>anksiyete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Panik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Agorafobi</a:t>
            </a:r>
          </a:p>
          <a:p>
            <a:r>
              <a:rPr lang="tr-TR" dirty="0" smtClean="0"/>
              <a:t>Yaygın </a:t>
            </a:r>
            <a:r>
              <a:rPr lang="tr-TR" dirty="0" err="1" smtClean="0"/>
              <a:t>anksiyete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Obsesif </a:t>
            </a:r>
            <a:r>
              <a:rPr lang="tr-TR" dirty="0" err="1" smtClean="0"/>
              <a:t>kompulsif</a:t>
            </a:r>
            <a:r>
              <a:rPr lang="tr-TR" dirty="0" smtClean="0"/>
              <a:t> ve ilişkili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OKB</a:t>
            </a:r>
          </a:p>
          <a:p>
            <a:r>
              <a:rPr lang="tr-TR" dirty="0" smtClean="0"/>
              <a:t>İstifleme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Vücut </a:t>
            </a:r>
            <a:r>
              <a:rPr lang="tr-TR" dirty="0" err="1" smtClean="0"/>
              <a:t>dismorfik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Trikotillomani</a:t>
            </a:r>
            <a:endParaRPr lang="tr-TR" dirty="0" smtClean="0"/>
          </a:p>
          <a:p>
            <a:r>
              <a:rPr lang="tr-TR" dirty="0" smtClean="0"/>
              <a:t>Cilt yolma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Travma ve stresle bağlantılı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Akut stres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Travma sonrası stres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Uyum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Dissosiyatif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Dissosiyatif</a:t>
            </a:r>
            <a:r>
              <a:rPr lang="tr-TR" dirty="0" smtClean="0"/>
              <a:t> kimlik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Dissosiyatif</a:t>
            </a:r>
            <a:r>
              <a:rPr lang="tr-TR" dirty="0" smtClean="0"/>
              <a:t> amnezi</a:t>
            </a:r>
          </a:p>
          <a:p>
            <a:r>
              <a:rPr lang="tr-TR" dirty="0" err="1" smtClean="0"/>
              <a:t>Depersonalizasyon</a:t>
            </a:r>
            <a:r>
              <a:rPr lang="tr-TR" dirty="0" smtClean="0"/>
              <a:t> </a:t>
            </a:r>
            <a:r>
              <a:rPr lang="tr-TR" dirty="0" err="1" smtClean="0"/>
              <a:t>derealizasyon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Psikiyatri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‘</a:t>
            </a:r>
            <a:r>
              <a:rPr lang="tr-TR" dirty="0" err="1" smtClean="0"/>
              <a:t>Psyche</a:t>
            </a:r>
            <a:r>
              <a:rPr lang="tr-TR" dirty="0" smtClean="0"/>
              <a:t>’ Yunanca zihin (</a:t>
            </a:r>
            <a:r>
              <a:rPr lang="tr-TR" dirty="0" err="1" smtClean="0"/>
              <a:t>mind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Beyin işlevlerinde duygu, düşünce ve/veya davranış değişikliklerine yol açacak bozulmalar görülen hastalıklar</a:t>
            </a:r>
          </a:p>
          <a:p>
            <a:endParaRPr lang="tr-TR" dirty="0" smtClean="0"/>
          </a:p>
          <a:p>
            <a:r>
              <a:rPr lang="tr-TR" dirty="0" smtClean="0"/>
              <a:t>Ruhsal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Somatik belirti ve ilgili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Somatik belirti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Hastalık </a:t>
            </a:r>
            <a:r>
              <a:rPr lang="tr-TR" dirty="0" err="1" smtClean="0"/>
              <a:t>anksiyetesi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Konversiyon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Yapma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Beslenme ve yeme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Anoreksiya</a:t>
            </a:r>
            <a:r>
              <a:rPr lang="tr-TR" dirty="0" smtClean="0"/>
              <a:t> </a:t>
            </a:r>
            <a:r>
              <a:rPr lang="tr-TR" dirty="0" err="1" smtClean="0"/>
              <a:t>nervoza</a:t>
            </a:r>
            <a:endParaRPr lang="tr-TR" dirty="0" smtClean="0"/>
          </a:p>
          <a:p>
            <a:r>
              <a:rPr lang="tr-TR" dirty="0" err="1" smtClean="0"/>
              <a:t>Bulimiya</a:t>
            </a:r>
            <a:r>
              <a:rPr lang="tr-TR" dirty="0" smtClean="0"/>
              <a:t> </a:t>
            </a:r>
            <a:r>
              <a:rPr lang="tr-TR" dirty="0" err="1" smtClean="0"/>
              <a:t>nervoza</a:t>
            </a:r>
            <a:endParaRPr lang="tr-TR" dirty="0" smtClean="0"/>
          </a:p>
          <a:p>
            <a:r>
              <a:rPr lang="tr-TR" dirty="0" smtClean="0"/>
              <a:t>Yeme atakları yeme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Pika</a:t>
            </a:r>
            <a:endParaRPr lang="tr-TR" dirty="0" smtClean="0"/>
          </a:p>
          <a:p>
            <a:r>
              <a:rPr lang="tr-TR" dirty="0" smtClean="0"/>
              <a:t>Geviş getirme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Kaçıngan/kısıtlayıcı yeme </a:t>
            </a:r>
            <a:r>
              <a:rPr lang="tr-TR" dirty="0" err="1" smtClean="0"/>
              <a:t>bzk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Nörobilişsel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Deliryum</a:t>
            </a:r>
            <a:endParaRPr lang="tr-TR" dirty="0" smtClean="0"/>
          </a:p>
          <a:p>
            <a:r>
              <a:rPr lang="tr-TR" dirty="0" err="1" smtClean="0"/>
              <a:t>Minor</a:t>
            </a:r>
            <a:r>
              <a:rPr lang="tr-TR" dirty="0" smtClean="0"/>
              <a:t> </a:t>
            </a:r>
            <a:r>
              <a:rPr lang="tr-TR" dirty="0" err="1" smtClean="0"/>
              <a:t>kognitif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nörobilişsel</a:t>
            </a:r>
            <a:r>
              <a:rPr lang="tr-TR" dirty="0" smtClean="0"/>
              <a:t> </a:t>
            </a:r>
            <a:r>
              <a:rPr lang="tr-TR" dirty="0" err="1" smtClean="0"/>
              <a:t>bzk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Cinsel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Cinsiyet </a:t>
            </a:r>
            <a:r>
              <a:rPr lang="tr-TR" dirty="0" err="1" smtClean="0"/>
              <a:t>disforisi</a:t>
            </a:r>
            <a:endParaRPr lang="tr-TR" dirty="0" smtClean="0"/>
          </a:p>
          <a:p>
            <a:r>
              <a:rPr lang="tr-TR" dirty="0" smtClean="0"/>
              <a:t>Bozucu, </a:t>
            </a:r>
            <a:r>
              <a:rPr lang="tr-TR" dirty="0" err="1" smtClean="0"/>
              <a:t>impuls</a:t>
            </a:r>
            <a:r>
              <a:rPr lang="tr-TR" dirty="0" smtClean="0"/>
              <a:t> kontrol, davranım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Madde bağlantılı, bağımlılık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smtClean="0"/>
              <a:t>Kişilik </a:t>
            </a:r>
            <a:r>
              <a:rPr lang="tr-TR" dirty="0" err="1" smtClean="0"/>
              <a:t>bzk</a:t>
            </a:r>
            <a:endParaRPr lang="tr-TR" dirty="0" smtClean="0"/>
          </a:p>
          <a:p>
            <a:r>
              <a:rPr lang="tr-TR" dirty="0" err="1" smtClean="0"/>
              <a:t>Parafililer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Psikofarmakoloji</a:t>
            </a:r>
          </a:p>
          <a:p>
            <a:pPr lvl="1"/>
            <a:r>
              <a:rPr lang="tr-TR" dirty="0" smtClean="0"/>
              <a:t>AD, AP, DDD, BZD …</a:t>
            </a:r>
          </a:p>
        </p:txBody>
      </p:sp>
    </p:spTree>
    <p:extLst>
      <p:ext uri="{BB962C8B-B14F-4D97-AF65-F5344CB8AC3E}">
        <p14:creationId xmlns:p14="http://schemas.microsoft.com/office/powerpoint/2010/main" val="1852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Psikofarmakoloji</a:t>
            </a:r>
          </a:p>
          <a:p>
            <a:pPr lvl="1"/>
            <a:r>
              <a:rPr lang="tr-TR" dirty="0" smtClean="0"/>
              <a:t>AD, AP, DDD, BZD ...</a:t>
            </a:r>
          </a:p>
          <a:p>
            <a:r>
              <a:rPr lang="tr-TR" dirty="0" smtClean="0"/>
              <a:t>Psikoterapiler</a:t>
            </a:r>
          </a:p>
          <a:p>
            <a:pPr lvl="1"/>
            <a:r>
              <a:rPr lang="tr-TR" dirty="0" smtClean="0"/>
              <a:t>Dinamik psikoterapiler</a:t>
            </a:r>
          </a:p>
          <a:p>
            <a:pPr lvl="1"/>
            <a:r>
              <a:rPr lang="tr-TR" smtClean="0"/>
              <a:t>BDT...</a:t>
            </a:r>
            <a:endParaRPr lang="tr-TR" dirty="0" smtClean="0"/>
          </a:p>
          <a:p>
            <a:r>
              <a:rPr lang="tr-TR" dirty="0" smtClean="0"/>
              <a:t>Diğer</a:t>
            </a:r>
          </a:p>
          <a:p>
            <a:pPr lvl="1"/>
            <a:r>
              <a:rPr lang="tr-TR" dirty="0" smtClean="0"/>
              <a:t>EKT, TMS, VSS...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2" y="0"/>
            <a:ext cx="912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Kimlerde</a:t>
            </a:r>
            <a:r>
              <a:rPr lang="en-US" dirty="0" smtClean="0"/>
              <a:t> </a:t>
            </a:r>
            <a:r>
              <a:rPr lang="en-US" dirty="0" err="1" smtClean="0"/>
              <a:t>psikiyatik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görülür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Tembel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Zayıf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terbiyesi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? </a:t>
            </a:r>
            <a:r>
              <a:rPr lang="en-US" dirty="0" err="1" smtClean="0"/>
              <a:t>İmansız</a:t>
            </a:r>
            <a:r>
              <a:rPr lang="en-US" dirty="0" smtClean="0"/>
              <a:t>, </a:t>
            </a:r>
            <a:r>
              <a:rPr lang="en-US" dirty="0" err="1" smtClean="0"/>
              <a:t>ahlaksız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Ne </a:t>
            </a:r>
            <a:r>
              <a:rPr lang="en-US" dirty="0" err="1"/>
              <a:t>yapacakları</a:t>
            </a:r>
            <a:r>
              <a:rPr lang="en-US" dirty="0"/>
              <a:t> belli </a:t>
            </a:r>
            <a:r>
              <a:rPr lang="en-US" dirty="0" err="1"/>
              <a:t>olmaz</a:t>
            </a:r>
            <a:endParaRPr lang="en-US" dirty="0"/>
          </a:p>
          <a:p>
            <a:r>
              <a:rPr lang="en-US" dirty="0" err="1"/>
              <a:t>Tehlikelidirler</a:t>
            </a:r>
            <a:endParaRPr lang="en-US" dirty="0"/>
          </a:p>
          <a:p>
            <a:r>
              <a:rPr lang="en-US" dirty="0" err="1"/>
              <a:t>Düzelmezler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3291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Psikiyatrik</a:t>
            </a:r>
            <a:r>
              <a:rPr lang="en-US" sz="4000" dirty="0" smtClean="0"/>
              <a:t> </a:t>
            </a:r>
            <a:r>
              <a:rPr lang="en-US" sz="4000" dirty="0" err="1" smtClean="0"/>
              <a:t>hastaları</a:t>
            </a:r>
            <a:r>
              <a:rPr lang="en-US" sz="4000" dirty="0" smtClean="0"/>
              <a:t> </a:t>
            </a:r>
            <a:r>
              <a:rPr lang="en-US" sz="4000" dirty="0" err="1" smtClean="0"/>
              <a:t>nasıl</a:t>
            </a:r>
            <a:r>
              <a:rPr lang="en-US" sz="4000" dirty="0" smtClean="0"/>
              <a:t> </a:t>
            </a:r>
            <a:r>
              <a:rPr lang="en-US" sz="4000" dirty="0" err="1" smtClean="0"/>
              <a:t>görülür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26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Hipokrat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/>
              <a:t>MÖ 300</a:t>
            </a:r>
          </a:p>
          <a:p>
            <a:pPr eaLnBrk="1" hangingPunct="1">
              <a:defRPr/>
            </a:pPr>
            <a:r>
              <a:rPr lang="tr-TR" dirty="0" smtClean="0"/>
              <a:t>Duygusal ve düşünsel bozukluklar </a:t>
            </a:r>
            <a:r>
              <a:rPr lang="tr-TR" b="1" dirty="0" smtClean="0"/>
              <a:t>beyin</a:t>
            </a:r>
            <a:r>
              <a:rPr lang="tr-TR" dirty="0" smtClean="0"/>
              <a:t>den kaynaklanır</a:t>
            </a:r>
          </a:p>
          <a:p>
            <a:pPr eaLnBrk="1" hangingPunct="1">
              <a:defRPr/>
            </a:pPr>
            <a:r>
              <a:rPr lang="tr-TR" dirty="0" smtClean="0"/>
              <a:t>Vücut sıvılarındaki dengesizlik</a:t>
            </a:r>
          </a:p>
          <a:p>
            <a:pPr lvl="1" eaLnBrk="1" hangingPunct="1">
              <a:defRPr/>
            </a:pPr>
            <a:r>
              <a:rPr lang="tr-TR" b="1" dirty="0" smtClean="0"/>
              <a:t>kara safra</a:t>
            </a:r>
            <a:r>
              <a:rPr lang="tr-TR" dirty="0" smtClean="0"/>
              <a:t>:	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melankoli</a:t>
            </a:r>
            <a:r>
              <a:rPr lang="tr-TR" dirty="0" smtClean="0"/>
              <a:t>	</a:t>
            </a:r>
            <a:r>
              <a:rPr lang="tr-TR" dirty="0" smtClean="0">
                <a:solidFill>
                  <a:srgbClr val="FF0000"/>
                </a:solidFill>
              </a:rPr>
              <a:t>depresyon</a:t>
            </a:r>
          </a:p>
          <a:p>
            <a:pPr lvl="1" eaLnBrk="1" hangingPunct="1">
              <a:defRPr/>
            </a:pPr>
            <a:r>
              <a:rPr lang="tr-TR" b="1" dirty="0" smtClean="0"/>
              <a:t>sarı safra</a:t>
            </a:r>
            <a:r>
              <a:rPr lang="tr-TR" dirty="0" smtClean="0"/>
              <a:t>:	</a:t>
            </a:r>
            <a:r>
              <a:rPr lang="tr-T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agresyon</a:t>
            </a:r>
            <a:r>
              <a:rPr lang="tr-TR" dirty="0" smtClean="0"/>
              <a:t>	</a:t>
            </a:r>
            <a:r>
              <a:rPr lang="tr-TR" dirty="0" smtClean="0">
                <a:solidFill>
                  <a:srgbClr val="FF0000"/>
                </a:solidFill>
              </a:rPr>
              <a:t>mani</a:t>
            </a:r>
          </a:p>
          <a:p>
            <a:pPr lvl="1" eaLnBrk="1" hangingPunct="1">
              <a:defRPr/>
            </a:pPr>
            <a:r>
              <a:rPr lang="tr-TR" b="1" dirty="0" smtClean="0"/>
              <a:t>balgam</a:t>
            </a:r>
            <a:r>
              <a:rPr lang="tr-TR" dirty="0" smtClean="0"/>
              <a:t>:	</a:t>
            </a:r>
            <a:r>
              <a:rPr lang="tr-T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apati</a:t>
            </a:r>
            <a:r>
              <a:rPr lang="tr-TR" dirty="0" smtClean="0"/>
              <a:t>		</a:t>
            </a:r>
            <a:r>
              <a:rPr lang="tr-TR" dirty="0" err="1" smtClean="0">
                <a:solidFill>
                  <a:srgbClr val="FF0000"/>
                </a:solidFill>
              </a:rPr>
              <a:t>demans</a:t>
            </a:r>
            <a:endParaRPr lang="tr-TR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tr-TR" b="1" dirty="0" smtClean="0"/>
              <a:t>kan</a:t>
            </a:r>
            <a:r>
              <a:rPr lang="tr-TR" dirty="0" smtClean="0"/>
              <a:t>:		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keyifli</a:t>
            </a:r>
          </a:p>
          <a:p>
            <a:pPr lvl="1" eaLnBrk="1" hangingPunct="1">
              <a:defRPr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Psikiyatri Tarihi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/>
              <a:t>MS 300: Bizans’ta psikiyatri hastanesi</a:t>
            </a:r>
          </a:p>
          <a:p>
            <a:pPr eaLnBrk="1" hangingPunct="1">
              <a:defRPr/>
            </a:pPr>
            <a:r>
              <a:rPr lang="tr-TR" dirty="0" smtClean="0"/>
              <a:t>MS 705: Bağdat psikiyatri hastanesi</a:t>
            </a:r>
          </a:p>
          <a:p>
            <a:pPr>
              <a:buNone/>
              <a:defRPr/>
            </a:pPr>
            <a:endParaRPr lang="tr-TR" dirty="0" smtClean="0"/>
          </a:p>
          <a:p>
            <a:pPr>
              <a:buNone/>
              <a:defRPr/>
            </a:pPr>
            <a:endParaRPr lang="tr-TR" dirty="0" smtClean="0"/>
          </a:p>
          <a:p>
            <a:pPr>
              <a:buNone/>
              <a:defRPr/>
            </a:pPr>
            <a:endParaRPr lang="tr-TR" dirty="0" smtClean="0"/>
          </a:p>
        </p:txBody>
      </p:sp>
      <p:pic>
        <p:nvPicPr>
          <p:cNvPr id="22530" name="Picture 2" descr="https://upload.wikimedia.org/wikipedia/commons/e/ea/St._Francis_Borgia_Helping_a_Dying_Impenitent_by_Go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928934"/>
            <a:ext cx="2585479" cy="364333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28596" y="3143248"/>
            <a:ext cx="53578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r-TR" sz="3200" dirty="0" smtClean="0"/>
              <a:t>  Ortaçağ: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3200" dirty="0" smtClean="0"/>
              <a:t> Astroloji,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3200" dirty="0" smtClean="0"/>
              <a:t> Vücuda giren, ruhu ele geçiren şeytanlar</a:t>
            </a:r>
          </a:p>
          <a:p>
            <a:pPr>
              <a:buFont typeface="Arial" pitchFamily="34" charset="0"/>
              <a:buChar char="•"/>
              <a:defRPr/>
            </a:pPr>
            <a:endParaRPr lang="tr-TR" sz="32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Ortaçağ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 1400 </a:t>
            </a:r>
            <a:r>
              <a:rPr lang="tr-TR" dirty="0" err="1" smtClean="0"/>
              <a:t>Bedlam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 1400 İspanya</a:t>
            </a:r>
          </a:p>
          <a:p>
            <a:endParaRPr lang="tr-TR" dirty="0" smtClean="0"/>
          </a:p>
          <a:p>
            <a:r>
              <a:rPr lang="tr-TR" dirty="0" smtClean="0"/>
              <a:t>1486: </a:t>
            </a:r>
            <a:r>
              <a:rPr lang="tr-TR" i="1" dirty="0" err="1" smtClean="0"/>
              <a:t>Malleus</a:t>
            </a:r>
            <a:r>
              <a:rPr lang="tr-TR" i="1" dirty="0" smtClean="0"/>
              <a:t> </a:t>
            </a:r>
            <a:r>
              <a:rPr lang="tr-TR" i="1" dirty="0" err="1" smtClean="0"/>
              <a:t>maleficarum</a:t>
            </a:r>
            <a:r>
              <a:rPr lang="tr-TR" dirty="0" smtClean="0"/>
              <a:t> </a:t>
            </a:r>
          </a:p>
          <a:p>
            <a:r>
              <a:rPr lang="tr-TR" dirty="0" smtClean="0"/>
              <a:t>İşkence ve yakma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17. ve 18. yy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 </a:t>
            </a:r>
            <a:r>
              <a:rPr lang="tr-TR" dirty="0" err="1" smtClean="0"/>
              <a:t>tırmahaneler</a:t>
            </a:r>
            <a:r>
              <a:rPr lang="tr-TR" dirty="0" smtClean="0"/>
              <a:t> – çalışma evleri</a:t>
            </a:r>
          </a:p>
          <a:p>
            <a:endParaRPr lang="tr-TR" dirty="0" smtClean="0"/>
          </a:p>
          <a:p>
            <a:r>
              <a:rPr lang="tr-TR" dirty="0" err="1" smtClean="0"/>
              <a:t>King</a:t>
            </a:r>
            <a:r>
              <a:rPr lang="tr-TR" dirty="0" smtClean="0"/>
              <a:t> </a:t>
            </a:r>
            <a:r>
              <a:rPr lang="tr-TR" dirty="0"/>
              <a:t>George </a:t>
            </a:r>
            <a:r>
              <a:rPr lang="tr-TR" dirty="0" smtClean="0"/>
              <a:t>III, </a:t>
            </a:r>
            <a:r>
              <a:rPr lang="tr-TR" dirty="0" err="1" smtClean="0"/>
              <a:t>Bedlam</a:t>
            </a:r>
            <a:r>
              <a:rPr lang="tr-TR" dirty="0" smtClean="0"/>
              <a:t>, York (</a:t>
            </a:r>
            <a:r>
              <a:rPr lang="tr-TR" dirty="0" err="1" smtClean="0"/>
              <a:t>Tuke</a:t>
            </a:r>
            <a:r>
              <a:rPr lang="tr-TR" dirty="0" smtClean="0"/>
              <a:t> ailesi)</a:t>
            </a:r>
          </a:p>
          <a:p>
            <a:r>
              <a:rPr lang="tr-TR" dirty="0" smtClean="0"/>
              <a:t>İtalya: </a:t>
            </a:r>
            <a:r>
              <a:rPr lang="tr-TR" dirty="0" err="1" smtClean="0"/>
              <a:t>Vincenzo</a:t>
            </a:r>
            <a:r>
              <a:rPr lang="tr-TR" dirty="0" smtClean="0"/>
              <a:t> </a:t>
            </a:r>
            <a:r>
              <a:rPr lang="tr-TR" dirty="0" err="1" smtClean="0"/>
              <a:t>Chiarugi</a:t>
            </a:r>
            <a:endParaRPr lang="tr-TR" dirty="0" smtClean="0"/>
          </a:p>
          <a:p>
            <a:r>
              <a:rPr lang="tr-TR" dirty="0" err="1" smtClean="0"/>
              <a:t>Bicêtre</a:t>
            </a:r>
            <a:r>
              <a:rPr lang="tr-TR" dirty="0" smtClean="0"/>
              <a:t>, </a:t>
            </a:r>
            <a:r>
              <a:rPr lang="tr-TR" dirty="0" err="1" smtClean="0"/>
              <a:t>Salpêtrière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Tımarhaneler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15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8638</TotalTime>
  <Words>758</Words>
  <Application>Microsoft Office PowerPoint</Application>
  <PresentationFormat>Ekran Gösterisi (4:3)</PresentationFormat>
  <Paragraphs>239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Ofis Teması</vt:lpstr>
      <vt:lpstr>Psikiyatriye giriş, tarihçe, etiyoloji, sınıflandırma</vt:lpstr>
      <vt:lpstr>Ruh sağlığı</vt:lpstr>
      <vt:lpstr>Psikiyatri</vt:lpstr>
      <vt:lpstr>PowerPoint Sunusu</vt:lpstr>
      <vt:lpstr>Kimlerde psikiyatik hastalık görülür?</vt:lpstr>
      <vt:lpstr>Hipokrat</vt:lpstr>
      <vt:lpstr>Psikiyatri Tarihi</vt:lpstr>
      <vt:lpstr>Ortaçağ</vt:lpstr>
      <vt:lpstr>17. ve 18. yy</vt:lpstr>
      <vt:lpstr>17. ve 18. yy</vt:lpstr>
      <vt:lpstr>17. ve 18. yy</vt:lpstr>
      <vt:lpstr>Psikanaliz</vt:lpstr>
      <vt:lpstr>20 YY ikinci yarısı</vt:lpstr>
      <vt:lpstr>Sinirbilim</vt:lpstr>
      <vt:lpstr>Klinik</vt:lpstr>
      <vt:lpstr>PowerPoint Sunusu</vt:lpstr>
      <vt:lpstr>Etiyoloji</vt:lpstr>
      <vt:lpstr>PowerPoint Sunusu</vt:lpstr>
      <vt:lpstr>PowerPoint Sunusu</vt:lpstr>
      <vt:lpstr>Tanı</vt:lpstr>
      <vt:lpstr>PowerPoint Sunusu</vt:lpstr>
      <vt:lpstr>Nörogelişimsel bzk</vt:lpstr>
      <vt:lpstr>Şizofreni spektrumu ve diğer psikotik bzk</vt:lpstr>
      <vt:lpstr>Bipolar bzk</vt:lpstr>
      <vt:lpstr>Depresif bzk</vt:lpstr>
      <vt:lpstr>Anksiyete bzk</vt:lpstr>
      <vt:lpstr>Obsesif kompulsif ve ilişkili bzk</vt:lpstr>
      <vt:lpstr>Travma ve stresle bağlantılı bzk</vt:lpstr>
      <vt:lpstr>Dissosiyatif bzk</vt:lpstr>
      <vt:lpstr>Somatik belirti ve ilgili bzk</vt:lpstr>
      <vt:lpstr>Beslenme ve yeme bzk</vt:lpstr>
      <vt:lpstr>Nörobilişsel bzk</vt:lpstr>
      <vt:lpstr>Diğer</vt:lpstr>
      <vt:lpstr>Tedavi</vt:lpstr>
      <vt:lpstr>Tedavi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Psikiyatrik Semptomlar,  Normal – Anormal,  Psikiyatrik Bozukluklarda Semptomdan Tanıya</dc:title>
  <dc:creator>user</dc:creator>
  <cp:lastModifiedBy>user</cp:lastModifiedBy>
  <cp:revision>143</cp:revision>
  <dcterms:created xsi:type="dcterms:W3CDTF">2015-12-25T15:52:29Z</dcterms:created>
  <dcterms:modified xsi:type="dcterms:W3CDTF">2020-03-23T11:10:49Z</dcterms:modified>
</cp:coreProperties>
</file>