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8" r:id="rId3"/>
    <p:sldId id="264" r:id="rId4"/>
    <p:sldId id="265" r:id="rId5"/>
    <p:sldId id="266" r:id="rId6"/>
    <p:sldId id="267" r:id="rId7"/>
    <p:sldId id="268" r:id="rId8"/>
    <p:sldId id="261" r:id="rId9"/>
    <p:sldId id="269" r:id="rId10"/>
    <p:sldId id="270" r:id="rId11"/>
    <p:sldId id="271" r:id="rId12"/>
    <p:sldId id="272" r:id="rId13"/>
    <p:sldId id="273" r:id="rId14"/>
    <p:sldId id="27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56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DDDF1-437E-4820-A411-1B9B44832AA4}" type="datetimeFigureOut">
              <a:rPr lang="tr-TR" smtClean="0"/>
              <a:t>8.12.2019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4DD8C-A4CB-4F97-A8CE-1C270318B3A2}" type="slidenum">
              <a:rPr lang="tr-TR" smtClean="0"/>
              <a:t>‹#›</a:t>
            </a:fld>
            <a:endParaRPr lang="tr-TR"/>
          </a:p>
        </p:txBody>
      </p:sp>
    </p:spTree>
    <p:extLst>
      <p:ext uri="{BB962C8B-B14F-4D97-AF65-F5344CB8AC3E}">
        <p14:creationId xmlns:p14="http://schemas.microsoft.com/office/powerpoint/2010/main" val="3385487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0C4DD8C-A4CB-4F97-A8CE-1C270318B3A2}" type="slidenum">
              <a:rPr lang="tr-TR" smtClean="0"/>
              <a:t>5</a:t>
            </a:fld>
            <a:endParaRPr lang="tr-TR"/>
          </a:p>
        </p:txBody>
      </p:sp>
    </p:spTree>
    <p:extLst>
      <p:ext uri="{BB962C8B-B14F-4D97-AF65-F5344CB8AC3E}">
        <p14:creationId xmlns:p14="http://schemas.microsoft.com/office/powerpoint/2010/main" val="2668586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0C4DD8C-A4CB-4F97-A8CE-1C270318B3A2}" type="slidenum">
              <a:rPr lang="tr-TR" smtClean="0"/>
              <a:t>8</a:t>
            </a:fld>
            <a:endParaRPr lang="tr-TR"/>
          </a:p>
        </p:txBody>
      </p:sp>
    </p:spTree>
    <p:extLst>
      <p:ext uri="{BB962C8B-B14F-4D97-AF65-F5344CB8AC3E}">
        <p14:creationId xmlns:p14="http://schemas.microsoft.com/office/powerpoint/2010/main" val="191571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0C4DD8C-A4CB-4F97-A8CE-1C270318B3A2}" type="slidenum">
              <a:rPr lang="tr-TR" smtClean="0"/>
              <a:t>13</a:t>
            </a:fld>
            <a:endParaRPr lang="tr-TR"/>
          </a:p>
        </p:txBody>
      </p:sp>
    </p:spTree>
    <p:extLst>
      <p:ext uri="{BB962C8B-B14F-4D97-AF65-F5344CB8AC3E}">
        <p14:creationId xmlns:p14="http://schemas.microsoft.com/office/powerpoint/2010/main" val="2601195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12/8/2019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702024" y="2747030"/>
            <a:ext cx="6979636" cy="1515533"/>
          </a:xfrm>
        </p:spPr>
        <p:txBody>
          <a:bodyPr/>
          <a:lstStyle/>
          <a:p>
            <a:r>
              <a:rPr lang="tr-TR" b="1" dirty="0" smtClean="0"/>
              <a:t>ACID-BASE REACTIONS</a:t>
            </a:r>
            <a:endParaRPr lang="tr-TR" b="1" dirty="0"/>
          </a:p>
        </p:txBody>
      </p:sp>
    </p:spTree>
    <p:extLst>
      <p:ext uri="{BB962C8B-B14F-4D97-AF65-F5344CB8AC3E}">
        <p14:creationId xmlns:p14="http://schemas.microsoft.com/office/powerpoint/2010/main" val="3589148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45407" y="1215537"/>
            <a:ext cx="9962147" cy="3831818"/>
          </a:xfrm>
          <a:prstGeom prst="rect">
            <a:avLst/>
          </a:prstGeom>
        </p:spPr>
        <p:txBody>
          <a:bodyPr wrap="square">
            <a:spAutoFit/>
          </a:bodyPr>
          <a:lstStyle/>
          <a:p>
            <a:pPr algn="just">
              <a:lnSpc>
                <a:spcPct val="150000"/>
              </a:lnSpc>
            </a:pPr>
            <a:r>
              <a:rPr lang="tr-TR" dirty="0" err="1">
                <a:latin typeface="Arial" panose="020B0604020202020204" pitchFamily="34" charset="0"/>
                <a:cs typeface="Arial" panose="020B0604020202020204" pitchFamily="34" charset="0"/>
              </a:rPr>
              <a:t>Approximately</a:t>
            </a:r>
            <a:r>
              <a:rPr lang="tr-TR" dirty="0">
                <a:latin typeface="Arial" panose="020B0604020202020204" pitchFamily="34" charset="0"/>
                <a:cs typeface="Arial" panose="020B0604020202020204" pitchFamily="34" charset="0"/>
              </a:rPr>
              <a:t> 0.1 N </a:t>
            </a:r>
            <a:r>
              <a:rPr lang="tr-TR" dirty="0" err="1">
                <a:latin typeface="Arial" panose="020B0604020202020204" pitchFamily="34" charset="0"/>
                <a:cs typeface="Arial" panose="020B0604020202020204" pitchFamily="34" charset="0"/>
              </a:rPr>
              <a:t>HCl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solution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was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added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to</a:t>
            </a:r>
            <a:r>
              <a:rPr lang="tr-TR" dirty="0">
                <a:latin typeface="Arial" panose="020B0604020202020204" pitchFamily="34" charset="0"/>
                <a:cs typeface="Arial" panose="020B0604020202020204" pitchFamily="34" charset="0"/>
              </a:rPr>
              <a:t> 10 </a:t>
            </a:r>
            <a:r>
              <a:rPr lang="tr-TR" dirty="0" err="1">
                <a:latin typeface="Arial" panose="020B0604020202020204" pitchFamily="34" charset="0"/>
                <a:cs typeface="Arial" panose="020B0604020202020204" pitchFamily="34" charset="0"/>
              </a:rPr>
              <a:t>mL</a:t>
            </a:r>
            <a:r>
              <a:rPr lang="tr-TR" dirty="0">
                <a:latin typeface="Arial" panose="020B0604020202020204" pitchFamily="34" charset="0"/>
                <a:cs typeface="Arial" panose="020B0604020202020204" pitchFamily="34" charset="0"/>
              </a:rPr>
              <a:t> of </a:t>
            </a:r>
            <a:r>
              <a:rPr lang="tr-TR" dirty="0" err="1">
                <a:latin typeface="Arial" panose="020B0604020202020204" pitchFamily="34" charset="0"/>
                <a:cs typeface="Arial" panose="020B0604020202020204" pitchFamily="34" charset="0"/>
              </a:rPr>
              <a:t>concentrated</a:t>
            </a:r>
            <a:r>
              <a:rPr lang="tr-TR" dirty="0">
                <a:latin typeface="Arial" panose="020B0604020202020204" pitchFamily="34" charset="0"/>
                <a:cs typeface="Arial" panose="020B0604020202020204" pitchFamily="34" charset="0"/>
              </a:rPr>
              <a:t> (12 N) </a:t>
            </a:r>
            <a:r>
              <a:rPr lang="tr-TR" dirty="0" err="1">
                <a:latin typeface="Arial" panose="020B0604020202020204" pitchFamily="34" charset="0"/>
                <a:cs typeface="Arial" panose="020B0604020202020204" pitchFamily="34" charset="0"/>
              </a:rPr>
              <a:t>hydrochloric</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acid</a:t>
            </a:r>
            <a:r>
              <a:rPr lang="tr-TR"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It is obtained by completing 1 liter. The carbonate dissolved in the flask is titrated with approximately 0.1N </a:t>
            </a:r>
            <a:r>
              <a:rPr lang="en-US" dirty="0" err="1">
                <a:latin typeface="Arial" panose="020B0604020202020204" pitchFamily="34" charset="0"/>
                <a:cs typeface="Arial" panose="020B0604020202020204" pitchFamily="34" charset="0"/>
              </a:rPr>
              <a:t>HCl</a:t>
            </a:r>
            <a:r>
              <a:rPr lang="en-US" dirty="0">
                <a:latin typeface="Arial" panose="020B0604020202020204" pitchFamily="34" charset="0"/>
                <a:cs typeface="Arial" panose="020B0604020202020204" pitchFamily="34" charset="0"/>
              </a:rPr>
              <a:t> acid solution, which is placed in the set burette. During the titration, the tip of the burette should enter as far as possible from the mouth of the conglomerate and the faucet should be held with the left hand and the conglomerate with the right hand in such a way that the martyr finger is searched with the thumb. Titration is carried out by shaking the contents of the container continuously and transferring the solution dropwise from the burette. </a:t>
            </a:r>
            <a:r>
              <a:rPr lang="en-US" dirty="0" smtClean="0">
                <a:latin typeface="Arial" panose="020B0604020202020204" pitchFamily="34" charset="0"/>
                <a:cs typeface="Arial" panose="020B0604020202020204" pitchFamily="34" charset="0"/>
              </a:rPr>
              <a:t>This</a:t>
            </a:r>
            <a:r>
              <a:rPr lang="tr-TR"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is </a:t>
            </a:r>
            <a:r>
              <a:rPr lang="en-US" dirty="0">
                <a:latin typeface="Arial" panose="020B0604020202020204" pitchFamily="34" charset="0"/>
                <a:cs typeface="Arial" panose="020B0604020202020204" pitchFamily="34" charset="0"/>
              </a:rPr>
              <a:t>a process that requires quite attention. Care should be taken that the solution does not splash and does not disperse too much in the inner wall of the container</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4579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22921" y="1928590"/>
            <a:ext cx="9134375" cy="1754326"/>
          </a:xfrm>
          <a:prstGeom prst="rect">
            <a:avLst/>
          </a:prstGeom>
        </p:spPr>
        <p:txBody>
          <a:bodyPr wrap="square">
            <a:spAutoFit/>
          </a:bodyPr>
          <a:lstStyle/>
          <a:p>
            <a:pPr algn="just">
              <a:lnSpc>
                <a:spcPct val="150000"/>
              </a:lnSpc>
            </a:pPr>
            <a:r>
              <a:rPr lang="en-US" dirty="0">
                <a:latin typeface="Arial" panose="020B0604020202020204" pitchFamily="34" charset="0"/>
                <a:cs typeface="Arial" panose="020B0604020202020204" pitchFamily="34" charset="0"/>
              </a:rPr>
              <a:t>Titration is continued until the color of the solution is slightly red. The solution is then heated to remove </a:t>
            </a:r>
            <a:r>
              <a:rPr lang="en-US" dirty="0" smtClean="0">
                <a:latin typeface="Arial" panose="020B0604020202020204" pitchFamily="34" charset="0"/>
                <a:cs typeface="Arial" panose="020B0604020202020204" pitchFamily="34" charset="0"/>
              </a:rPr>
              <a:t>CO</a:t>
            </a:r>
            <a:r>
              <a:rPr lang="en-US" baseline="-25000" dirty="0" smtClean="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Meanwhile, the solution should be shaken. Thus, the removal of CO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is facilitated. Since CO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is an acid, it is inaccurate to be present in the environment. The acid is then added to the cooled solution until its color is slightly red again.</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9774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494071" y="1896427"/>
            <a:ext cx="4895850" cy="504825"/>
          </a:xfrm>
          <a:prstGeom prst="rect">
            <a:avLst/>
          </a:prstGeom>
        </p:spPr>
      </p:pic>
      <p:pic>
        <p:nvPicPr>
          <p:cNvPr id="3" name="Resim 2"/>
          <p:cNvPicPr>
            <a:picLocks noChangeAspect="1"/>
          </p:cNvPicPr>
          <p:nvPr/>
        </p:nvPicPr>
        <p:blipFill>
          <a:blip r:embed="rId3"/>
          <a:stretch>
            <a:fillRect/>
          </a:stretch>
        </p:blipFill>
        <p:spPr>
          <a:xfrm>
            <a:off x="4304848" y="2664393"/>
            <a:ext cx="2581275" cy="1028700"/>
          </a:xfrm>
          <a:prstGeom prst="rect">
            <a:avLst/>
          </a:prstGeom>
        </p:spPr>
      </p:pic>
      <p:sp>
        <p:nvSpPr>
          <p:cNvPr id="4" name="Metin kutusu 3"/>
          <p:cNvSpPr txBox="1"/>
          <p:nvPr/>
        </p:nvSpPr>
        <p:spPr>
          <a:xfrm>
            <a:off x="2550394" y="4292868"/>
            <a:ext cx="739220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With this equation, the normality of the acid is calculated.</a:t>
            </a:r>
            <a:endParaRPr lang="tr-TR" b="1"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4"/>
          <a:stretch>
            <a:fillRect/>
          </a:stretch>
        </p:blipFill>
        <p:spPr>
          <a:xfrm>
            <a:off x="7447046" y="2664393"/>
            <a:ext cx="2495550" cy="704850"/>
          </a:xfrm>
          <a:prstGeom prst="rect">
            <a:avLst/>
          </a:prstGeom>
        </p:spPr>
      </p:pic>
    </p:spTree>
    <p:extLst>
      <p:ext uri="{BB962C8B-B14F-4D97-AF65-F5344CB8AC3E}">
        <p14:creationId xmlns:p14="http://schemas.microsoft.com/office/powerpoint/2010/main" val="634831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72665" y="1997839"/>
            <a:ext cx="9606013" cy="3000821"/>
          </a:xfrm>
          <a:prstGeom prst="rect">
            <a:avLst/>
          </a:prstGeom>
        </p:spPr>
        <p:txBody>
          <a:bodyPr wrap="square">
            <a:spAutoFit/>
          </a:bodyPr>
          <a:lstStyle/>
          <a:p>
            <a:pPr algn="just">
              <a:lnSpc>
                <a:spcPct val="150000"/>
              </a:lnSpc>
            </a:pPr>
            <a:r>
              <a:rPr lang="tr-TR" b="1" dirty="0" err="1">
                <a:latin typeface="Arial" panose="020B0604020202020204" pitchFamily="34" charset="0"/>
                <a:cs typeface="Arial" panose="020B0604020202020204" pitchFamily="34" charset="0"/>
              </a:rPr>
              <a:t>Adjustment</a:t>
            </a:r>
            <a:r>
              <a:rPr lang="tr-TR" b="1" dirty="0">
                <a:latin typeface="Arial" panose="020B0604020202020204" pitchFamily="34" charset="0"/>
                <a:cs typeface="Arial" panose="020B0604020202020204" pitchFamily="34" charset="0"/>
              </a:rPr>
              <a:t> of </a:t>
            </a:r>
            <a:r>
              <a:rPr lang="tr-TR" b="1" dirty="0" err="1">
                <a:latin typeface="Arial" panose="020B0604020202020204" pitchFamily="34" charset="0"/>
                <a:cs typeface="Arial" panose="020B0604020202020204" pitchFamily="34" charset="0"/>
              </a:rPr>
              <a:t>NaOH</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solution</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with</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adjusted</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HCl</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solution</a:t>
            </a:r>
            <a:endParaRPr lang="tr-TR" b="1" dirty="0">
              <a:latin typeface="Arial" panose="020B0604020202020204" pitchFamily="34" charset="0"/>
              <a:cs typeface="Arial" panose="020B0604020202020204" pitchFamily="34" charset="0"/>
            </a:endParaRPr>
          </a:p>
          <a:p>
            <a:pPr algn="just">
              <a:lnSpc>
                <a:spcPct val="150000"/>
              </a:lnSpc>
            </a:pPr>
            <a:r>
              <a:rPr lang="tr-TR" dirty="0" err="1" smtClean="0">
                <a:latin typeface="Arial" panose="020B0604020202020204" pitchFamily="34" charset="0"/>
                <a:cs typeface="Arial" panose="020B0604020202020204" pitchFamily="34" charset="0"/>
              </a:rPr>
              <a:t>About</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4 g of </a:t>
            </a:r>
            <a:r>
              <a:rPr lang="tr-TR" dirty="0" err="1">
                <a:latin typeface="Arial" panose="020B0604020202020204" pitchFamily="34" charset="0"/>
                <a:cs typeface="Arial" panose="020B0604020202020204" pitchFamily="34" charset="0"/>
              </a:rPr>
              <a:t>solid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NaOH</a:t>
            </a:r>
            <a:r>
              <a:rPr lang="tr-TR" dirty="0">
                <a:latin typeface="Arial" panose="020B0604020202020204" pitchFamily="34" charset="0"/>
                <a:cs typeface="Arial" panose="020B0604020202020204" pitchFamily="34" charset="0"/>
              </a:rPr>
              <a:t> is </a:t>
            </a:r>
            <a:r>
              <a:rPr lang="tr-TR" dirty="0" err="1">
                <a:latin typeface="Arial" panose="020B0604020202020204" pitchFamily="34" charset="0"/>
                <a:cs typeface="Arial" panose="020B0604020202020204" pitchFamily="34" charset="0"/>
              </a:rPr>
              <a:t>added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to</a:t>
            </a:r>
            <a:r>
              <a:rPr lang="tr-TR" dirty="0">
                <a:latin typeface="Arial" panose="020B0604020202020204" pitchFamily="34" charset="0"/>
                <a:cs typeface="Arial" panose="020B0604020202020204" pitchFamily="34" charset="0"/>
              </a:rPr>
              <a:t> a 250 </a:t>
            </a:r>
            <a:r>
              <a:rPr lang="tr-TR" dirty="0" err="1">
                <a:latin typeface="Arial" panose="020B0604020202020204" pitchFamily="34" charset="0"/>
                <a:cs typeface="Arial" panose="020B0604020202020204" pitchFamily="34" charset="0"/>
              </a:rPr>
              <a:t>mL</a:t>
            </a:r>
            <a:r>
              <a:rPr lang="tr-TR" dirty="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beaker</a:t>
            </a:r>
            <a:r>
              <a:rPr lang="tr-TR" dirty="0" smtClean="0">
                <a:latin typeface="Arial" panose="020B0604020202020204" pitchFamily="34" charset="0"/>
                <a:cs typeface="Arial" panose="020B0604020202020204" pitchFamily="34" charset="0"/>
              </a:rPr>
              <a:t>. 1 </a:t>
            </a:r>
            <a:r>
              <a:rPr lang="tr-TR" dirty="0" err="1" smtClean="0">
                <a:latin typeface="Arial" panose="020B0604020202020204" pitchFamily="34" charset="0"/>
                <a:cs typeface="Arial" panose="020B0604020202020204" pitchFamily="34" charset="0"/>
              </a:rPr>
              <a:t>mL</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of </a:t>
            </a:r>
            <a:r>
              <a:rPr lang="tr-TR" dirty="0" err="1">
                <a:latin typeface="Arial" panose="020B0604020202020204" pitchFamily="34" charset="0"/>
                <a:cs typeface="Arial" panose="020B0604020202020204" pitchFamily="34" charset="0"/>
              </a:rPr>
              <a:t>distilled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water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and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transferred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to</a:t>
            </a:r>
            <a:r>
              <a:rPr lang="tr-TR" dirty="0">
                <a:latin typeface="Arial" panose="020B0604020202020204" pitchFamily="34" charset="0"/>
                <a:cs typeface="Arial" panose="020B0604020202020204" pitchFamily="34" charset="0"/>
              </a:rPr>
              <a:t> a 1 L </a:t>
            </a:r>
            <a:r>
              <a:rPr lang="tr-TR" dirty="0" err="1">
                <a:latin typeface="Arial" panose="020B0604020202020204" pitchFamily="34" charset="0"/>
                <a:cs typeface="Arial" panose="020B0604020202020204" pitchFamily="34" charset="0"/>
              </a:rPr>
              <a:t>flask</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This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base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solution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prepared</a:t>
            </a:r>
            <a:r>
              <a:rPr lang="tr-TR" dirty="0">
                <a:latin typeface="Arial" panose="020B0604020202020204" pitchFamily="34" charset="0"/>
                <a:cs typeface="Arial" panose="020B0604020202020204" pitchFamily="34" charset="0"/>
              </a:rPr>
              <a:t> as </a:t>
            </a:r>
            <a:r>
              <a:rPr lang="tr-TR" dirty="0" err="1">
                <a:latin typeface="Arial" panose="020B0604020202020204" pitchFamily="34" charset="0"/>
                <a:cs typeface="Arial" panose="020B0604020202020204" pitchFamily="34" charset="0"/>
              </a:rPr>
              <a:t>approximately</a:t>
            </a:r>
            <a:r>
              <a:rPr lang="tr-TR" dirty="0">
                <a:latin typeface="Arial" panose="020B0604020202020204" pitchFamily="34" charset="0"/>
                <a:cs typeface="Arial" panose="020B0604020202020204" pitchFamily="34" charset="0"/>
              </a:rPr>
              <a:t> 0.1 N, is </a:t>
            </a:r>
            <a:r>
              <a:rPr lang="tr-TR" dirty="0" err="1">
                <a:latin typeface="Arial" panose="020B0604020202020204" pitchFamily="34" charset="0"/>
                <a:cs typeface="Arial" panose="020B0604020202020204" pitchFamily="34" charset="0"/>
              </a:rPr>
              <a:t>filled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into</a:t>
            </a:r>
            <a:r>
              <a:rPr lang="tr-TR" dirty="0">
                <a:latin typeface="Arial" panose="020B0604020202020204" pitchFamily="34" charset="0"/>
                <a:cs typeface="Arial" panose="020B0604020202020204" pitchFamily="34" charset="0"/>
              </a:rPr>
              <a:t> a </a:t>
            </a:r>
            <a:r>
              <a:rPr lang="tr-TR" dirty="0" err="1">
                <a:latin typeface="Arial" panose="020B0604020202020204" pitchFamily="34" charset="0"/>
                <a:cs typeface="Arial" panose="020B0604020202020204" pitchFamily="34" charset="0"/>
              </a:rPr>
              <a:t>titration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burette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paying</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attention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to</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zero</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adjustment</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line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addition</a:t>
            </a:r>
            <a:r>
              <a:rPr lang="tr-TR" dirty="0">
                <a:latin typeface="Arial" panose="020B0604020202020204" pitchFamily="34" charset="0"/>
                <a:cs typeface="Arial" panose="020B0604020202020204" pitchFamily="34" charset="0"/>
              </a:rPr>
              <a:t>, 1-2 </a:t>
            </a:r>
            <a:r>
              <a:rPr lang="tr-TR" dirty="0" err="1" smtClean="0">
                <a:latin typeface="Arial" panose="020B0604020202020204" pitchFamily="34" charset="0"/>
                <a:cs typeface="Arial" panose="020B0604020202020204" pitchFamily="34" charset="0"/>
              </a:rPr>
              <a:t>mL</a:t>
            </a:r>
            <a:r>
              <a:rPr lang="tr-TR" dirty="0" smtClean="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of </a:t>
            </a:r>
            <a:r>
              <a:rPr lang="tr-TR" dirty="0" err="1">
                <a:latin typeface="Arial" panose="020B0604020202020204" pitchFamily="34" charset="0"/>
                <a:cs typeface="Arial" panose="020B0604020202020204" pitchFamily="34" charset="0"/>
              </a:rPr>
              <a:t>methyl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red</a:t>
            </a:r>
            <a:r>
              <a:rPr lang="tr-TR" dirty="0">
                <a:latin typeface="Arial" panose="020B0604020202020204" pitchFamily="34" charset="0"/>
                <a:cs typeface="Arial" panose="020B0604020202020204" pitchFamily="34" charset="0"/>
              </a:rPr>
              <a:t> is </a:t>
            </a:r>
            <a:r>
              <a:rPr lang="tr-TR" dirty="0" err="1">
                <a:latin typeface="Arial" panose="020B0604020202020204" pitchFamily="34" charset="0"/>
                <a:cs typeface="Arial" panose="020B0604020202020204" pitchFamily="34" charset="0"/>
              </a:rPr>
              <a:t>added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to</a:t>
            </a:r>
            <a:r>
              <a:rPr lang="tr-TR" dirty="0">
                <a:latin typeface="Arial" panose="020B0604020202020204" pitchFamily="34" charset="0"/>
                <a:cs typeface="Arial" panose="020B0604020202020204" pitchFamily="34" charset="0"/>
              </a:rPr>
              <a:t> a </a:t>
            </a:r>
            <a:r>
              <a:rPr lang="tr-TR" dirty="0" err="1">
                <a:latin typeface="Arial" panose="020B0604020202020204" pitchFamily="34" charset="0"/>
                <a:cs typeface="Arial" panose="020B0604020202020204" pitchFamily="34" charset="0"/>
              </a:rPr>
              <a:t>clean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sandy</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flask</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with</a:t>
            </a:r>
            <a:r>
              <a:rPr lang="tr-TR" dirty="0">
                <a:latin typeface="Arial" panose="020B0604020202020204" pitchFamily="34" charset="0"/>
                <a:cs typeface="Arial" panose="020B0604020202020204" pitchFamily="34" charset="0"/>
              </a:rPr>
              <a:t> a </a:t>
            </a:r>
            <a:r>
              <a:rPr lang="tr-TR" dirty="0" err="1">
                <a:latin typeface="Arial" panose="020B0604020202020204" pitchFamily="34" charset="0"/>
                <a:cs typeface="Arial" panose="020B0604020202020204" pitchFamily="34" charset="0"/>
              </a:rPr>
              <a:t>well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known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volume</a:t>
            </a:r>
            <a:r>
              <a:rPr lang="tr-TR" dirty="0">
                <a:latin typeface="Arial" panose="020B0604020202020204" pitchFamily="34" charset="0"/>
                <a:cs typeface="Arial" panose="020B0604020202020204" pitchFamily="34" charset="0"/>
              </a:rPr>
              <a:t> of </a:t>
            </a:r>
            <a:r>
              <a:rPr lang="tr-TR" dirty="0" err="1">
                <a:latin typeface="Arial" panose="020B0604020202020204" pitchFamily="34" charset="0"/>
                <a:cs typeface="Arial" panose="020B0604020202020204" pitchFamily="34" charset="0"/>
              </a:rPr>
              <a:t>approximately</a:t>
            </a:r>
            <a:r>
              <a:rPr lang="tr-TR" dirty="0">
                <a:latin typeface="Arial" panose="020B0604020202020204" pitchFamily="34" charset="0"/>
                <a:cs typeface="Arial" panose="020B0604020202020204" pitchFamily="34" charset="0"/>
              </a:rPr>
              <a:t> 12 mL-13 </a:t>
            </a:r>
            <a:r>
              <a:rPr lang="tr-TR" dirty="0" err="1">
                <a:latin typeface="Arial" panose="020B0604020202020204" pitchFamily="34" charset="0"/>
                <a:cs typeface="Arial" panose="020B0604020202020204" pitchFamily="34" charset="0"/>
              </a:rPr>
              <a:t>mL</a:t>
            </a:r>
            <a:r>
              <a:rPr lang="tr-TR" dirty="0">
                <a:latin typeface="Arial" panose="020B0604020202020204" pitchFamily="34" charset="0"/>
                <a:cs typeface="Arial" panose="020B0604020202020204" pitchFamily="34" charset="0"/>
              </a:rPr>
              <a:t> of </a:t>
            </a:r>
            <a:r>
              <a:rPr lang="tr-TR" dirty="0" err="1">
                <a:latin typeface="Arial" panose="020B0604020202020204" pitchFamily="34" charset="0"/>
                <a:cs typeface="Arial" panose="020B0604020202020204" pitchFamily="34" charset="0"/>
              </a:rPr>
              <a:t>adjusted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HCl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solution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and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titrated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with</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base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solution</a:t>
            </a:r>
            <a:r>
              <a:rPr lang="tr-TR" dirty="0">
                <a:latin typeface="Arial" panose="020B0604020202020204" pitchFamily="34" charset="0"/>
                <a:cs typeface="Arial" panose="020B0604020202020204" pitchFamily="34" charset="0"/>
              </a:rPr>
              <a:t> as </a:t>
            </a:r>
            <a:r>
              <a:rPr lang="tr-TR" dirty="0" err="1">
                <a:latin typeface="Arial" panose="020B0604020202020204" pitchFamily="34" charset="0"/>
                <a:cs typeface="Arial" panose="020B0604020202020204" pitchFamily="34" charset="0"/>
              </a:rPr>
              <a:t>described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previously</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until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color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becomes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slightly</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red</a:t>
            </a:r>
            <a:r>
              <a:rPr lang="tr-TR" dirty="0">
                <a:latin typeface="Arial" panose="020B0604020202020204" pitchFamily="34" charset="0"/>
                <a:cs typeface="Arial" panose="020B0604020202020204" pitchFamily="34" charset="0"/>
              </a:rPr>
              <a:t>.</a:t>
            </a:r>
          </a:p>
        </p:txBody>
      </p:sp>
      <p:sp>
        <p:nvSpPr>
          <p:cNvPr id="3" name="Metin kutusu 2"/>
          <p:cNvSpPr txBox="1"/>
          <p:nvPr/>
        </p:nvSpPr>
        <p:spPr>
          <a:xfrm>
            <a:off x="1347537" y="1183907"/>
            <a:ext cx="3426594" cy="461665"/>
          </a:xfrm>
          <a:prstGeom prst="rect">
            <a:avLst/>
          </a:prstGeom>
          <a:noFill/>
        </p:spPr>
        <p:txBody>
          <a:bodyPr wrap="square" rtlCol="0">
            <a:spAutoFit/>
          </a:bodyPr>
          <a:lstStyle/>
          <a:p>
            <a:r>
              <a:rPr lang="tr-TR" sz="2400" b="1" dirty="0" smtClean="0">
                <a:solidFill>
                  <a:srgbClr val="0070C0"/>
                </a:solidFill>
                <a:latin typeface="Arial" panose="020B0604020202020204" pitchFamily="34" charset="0"/>
                <a:cs typeface="Arial" panose="020B0604020202020204" pitchFamily="34" charset="0"/>
              </a:rPr>
              <a:t>Experiment 2</a:t>
            </a:r>
            <a:endParaRPr lang="tr-TR"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2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322770" y="1709588"/>
            <a:ext cx="4352925" cy="666750"/>
          </a:xfrm>
          <a:prstGeom prst="rect">
            <a:avLst/>
          </a:prstGeom>
        </p:spPr>
      </p:pic>
      <p:pic>
        <p:nvPicPr>
          <p:cNvPr id="3" name="Resim 2"/>
          <p:cNvPicPr>
            <a:picLocks noChangeAspect="1"/>
          </p:cNvPicPr>
          <p:nvPr/>
        </p:nvPicPr>
        <p:blipFill>
          <a:blip r:embed="rId3"/>
          <a:stretch>
            <a:fillRect/>
          </a:stretch>
        </p:blipFill>
        <p:spPr>
          <a:xfrm>
            <a:off x="3673943" y="2989947"/>
            <a:ext cx="2495550" cy="704850"/>
          </a:xfrm>
          <a:prstGeom prst="rect">
            <a:avLst/>
          </a:prstGeom>
        </p:spPr>
      </p:pic>
      <p:sp>
        <p:nvSpPr>
          <p:cNvPr id="4" name="Metin kutusu 3"/>
          <p:cNvSpPr txBox="1"/>
          <p:nvPr/>
        </p:nvSpPr>
        <p:spPr>
          <a:xfrm>
            <a:off x="2338638" y="4308406"/>
            <a:ext cx="7661709"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With this equation, the normality of the </a:t>
            </a:r>
            <a:r>
              <a:rPr lang="tr-TR" b="1" dirty="0" err="1" smtClean="0">
                <a:latin typeface="Arial" panose="020B0604020202020204" pitchFamily="34" charset="0"/>
                <a:cs typeface="Arial" panose="020B0604020202020204" pitchFamily="34" charset="0"/>
              </a:rPr>
              <a:t>base</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is calculated.</a:t>
            </a:r>
            <a:endParaRPr lang="tr-T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31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357049" y="1810169"/>
            <a:ext cx="7446013" cy="2554545"/>
          </a:xfrm>
          <a:prstGeom prst="rect">
            <a:avLst/>
          </a:prstGeom>
        </p:spPr>
        <p:txBody>
          <a:bodyPr wrap="none">
            <a:spAutoFit/>
          </a:bodyPr>
          <a:lstStyle/>
          <a:p>
            <a:r>
              <a:rPr lang="tr-TR" sz="2000" dirty="0" err="1" smtClean="0">
                <a:latin typeface="Arial Black" panose="020B0A04020102020204" pitchFamily="34" charset="0"/>
              </a:rPr>
              <a:t>The</a:t>
            </a:r>
            <a:r>
              <a:rPr lang="tr-TR" sz="2000" dirty="0" smtClean="0">
                <a:latin typeface="Arial Black" panose="020B0A04020102020204" pitchFamily="34" charset="0"/>
              </a:rPr>
              <a:t> </a:t>
            </a:r>
            <a:r>
              <a:rPr lang="tr-TR" sz="2000" dirty="0" err="1">
                <a:latin typeface="Arial Black" panose="020B0A04020102020204" pitchFamily="34" charset="0"/>
              </a:rPr>
              <a:t>most</a:t>
            </a:r>
            <a:r>
              <a:rPr lang="tr-TR" sz="2000" dirty="0">
                <a:latin typeface="Arial Black" panose="020B0A04020102020204" pitchFamily="34" charset="0"/>
              </a:rPr>
              <a:t> </a:t>
            </a:r>
            <a:r>
              <a:rPr lang="tr-TR" sz="2000" dirty="0" err="1">
                <a:latin typeface="Arial Black" panose="020B0A04020102020204" pitchFamily="34" charset="0"/>
              </a:rPr>
              <a:t>used</a:t>
            </a:r>
            <a:r>
              <a:rPr lang="tr-TR" sz="2000" dirty="0">
                <a:latin typeface="Arial Black" panose="020B0A04020102020204" pitchFamily="34" charset="0"/>
              </a:rPr>
              <a:t> </a:t>
            </a:r>
            <a:r>
              <a:rPr lang="tr-TR" sz="2000" dirty="0" smtClean="0">
                <a:latin typeface="Arial Black" panose="020B0A04020102020204" pitchFamily="34" charset="0"/>
              </a:rPr>
              <a:t>3 </a:t>
            </a:r>
            <a:r>
              <a:rPr lang="tr-TR" sz="2000" dirty="0" err="1" smtClean="0">
                <a:latin typeface="Arial Black" panose="020B0A04020102020204" pitchFamily="34" charset="0"/>
              </a:rPr>
              <a:t>acid-base</a:t>
            </a:r>
            <a:r>
              <a:rPr lang="tr-TR" sz="2000" dirty="0" smtClean="0">
                <a:latin typeface="Arial Black" panose="020B0A04020102020204" pitchFamily="34" charset="0"/>
              </a:rPr>
              <a:t> </a:t>
            </a:r>
            <a:r>
              <a:rPr lang="tr-TR" sz="2000" dirty="0" err="1">
                <a:latin typeface="Arial Black" panose="020B0A04020102020204" pitchFamily="34" charset="0"/>
              </a:rPr>
              <a:t>definitions</a:t>
            </a:r>
            <a:r>
              <a:rPr lang="tr-TR" sz="2000" dirty="0">
                <a:latin typeface="Arial Black" panose="020B0A04020102020204" pitchFamily="34" charset="0"/>
              </a:rPr>
              <a:t> in </a:t>
            </a:r>
            <a:r>
              <a:rPr lang="tr-TR" sz="2000" dirty="0" err="1" smtClean="0">
                <a:latin typeface="Arial Black" panose="020B0A04020102020204" pitchFamily="34" charset="0"/>
              </a:rPr>
              <a:t>chemistry</a:t>
            </a:r>
            <a:r>
              <a:rPr lang="tr-TR" sz="2000" dirty="0" smtClean="0">
                <a:latin typeface="Arial Black" panose="020B0A04020102020204" pitchFamily="34" charset="0"/>
              </a:rPr>
              <a:t>;</a:t>
            </a:r>
          </a:p>
          <a:p>
            <a:endParaRPr lang="tr-TR" sz="2000" dirty="0">
              <a:latin typeface="Arial Black" panose="020B0A04020102020204" pitchFamily="34" charset="0"/>
            </a:endParaRPr>
          </a:p>
          <a:p>
            <a:endParaRPr lang="tr-TR" sz="2000" dirty="0" smtClean="0">
              <a:latin typeface="Arial Black" panose="020B0A04020102020204" pitchFamily="34" charset="0"/>
            </a:endParaRPr>
          </a:p>
          <a:p>
            <a:pPr marL="457200" indent="-457200">
              <a:buAutoNum type="arabicPeriod"/>
            </a:pPr>
            <a:r>
              <a:rPr lang="tr-TR" sz="2000" dirty="0" err="1" smtClean="0">
                <a:latin typeface="Arial Black" panose="020B0A04020102020204" pitchFamily="34" charset="0"/>
              </a:rPr>
              <a:t>Arrhenius</a:t>
            </a:r>
            <a:endParaRPr lang="tr-TR" sz="2000" dirty="0" smtClean="0">
              <a:latin typeface="Arial Black" panose="020B0A04020102020204" pitchFamily="34" charset="0"/>
            </a:endParaRPr>
          </a:p>
          <a:p>
            <a:pPr marL="457200" indent="-457200">
              <a:buAutoNum type="arabicPeriod"/>
            </a:pPr>
            <a:endParaRPr lang="tr-TR" sz="2000" dirty="0" smtClean="0">
              <a:latin typeface="Arial Black" panose="020B0A04020102020204" pitchFamily="34" charset="0"/>
            </a:endParaRPr>
          </a:p>
          <a:p>
            <a:pPr marL="457200" indent="-457200">
              <a:buAutoNum type="arabicPeriod"/>
            </a:pPr>
            <a:r>
              <a:rPr lang="tr-TR" sz="2000" dirty="0" err="1" smtClean="0">
                <a:latin typeface="Arial Black" panose="020B0A04020102020204" pitchFamily="34" charset="0"/>
              </a:rPr>
              <a:t>Bronsted-Lowry</a:t>
            </a:r>
            <a:endParaRPr lang="tr-TR" sz="2000" dirty="0" smtClean="0">
              <a:latin typeface="Arial Black" panose="020B0A04020102020204" pitchFamily="34" charset="0"/>
            </a:endParaRPr>
          </a:p>
          <a:p>
            <a:pPr marL="457200" indent="-457200">
              <a:buAutoNum type="arabicPeriod"/>
            </a:pPr>
            <a:endParaRPr lang="tr-TR" sz="2000" dirty="0">
              <a:latin typeface="Arial Black" panose="020B0A04020102020204" pitchFamily="34" charset="0"/>
            </a:endParaRPr>
          </a:p>
          <a:p>
            <a:pPr marL="457200" indent="-457200">
              <a:buAutoNum type="arabicPeriod"/>
            </a:pPr>
            <a:r>
              <a:rPr lang="tr-TR" sz="2000" dirty="0" err="1" smtClean="0">
                <a:latin typeface="Arial Black" panose="020B0A04020102020204" pitchFamily="34" charset="0"/>
              </a:rPr>
              <a:t>Lewis</a:t>
            </a:r>
            <a:endParaRPr lang="tr-TR" sz="2000" dirty="0">
              <a:latin typeface="Arial Black" panose="020B0A04020102020204" pitchFamily="34" charset="0"/>
            </a:endParaRPr>
          </a:p>
        </p:txBody>
      </p:sp>
    </p:spTree>
    <p:extLst>
      <p:ext uri="{BB962C8B-B14F-4D97-AF65-F5344CB8AC3E}">
        <p14:creationId xmlns:p14="http://schemas.microsoft.com/office/powerpoint/2010/main" val="107681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00977" y="1585043"/>
            <a:ext cx="7992176" cy="3416320"/>
          </a:xfrm>
          <a:prstGeom prst="rect">
            <a:avLst/>
          </a:prstGeom>
        </p:spPr>
        <p:txBody>
          <a:bodyPr wrap="square">
            <a:spAutoFit/>
          </a:bodyPr>
          <a:lstStyle/>
          <a:p>
            <a:pPr algn="just">
              <a:lnSpc>
                <a:spcPct val="150000"/>
              </a:lnSpc>
            </a:pPr>
            <a:r>
              <a:rPr lang="tr-TR" b="1" dirty="0" err="1" smtClean="0">
                <a:latin typeface="Arial" panose="020B0604020202020204" pitchFamily="34" charset="0"/>
                <a:cs typeface="Arial" panose="020B0604020202020204" pitchFamily="34" charset="0"/>
              </a:rPr>
              <a:t>Arrhenius</a:t>
            </a:r>
            <a:r>
              <a:rPr lang="tr-TR" b="1" dirty="0" smtClean="0">
                <a:latin typeface="Arial" panose="020B0604020202020204" pitchFamily="34" charset="0"/>
                <a:cs typeface="Arial" panose="020B0604020202020204" pitchFamily="34" charset="0"/>
              </a:rPr>
              <a:t> </a:t>
            </a:r>
            <a:r>
              <a:rPr lang="tr-TR" b="1" dirty="0" err="1" smtClean="0">
                <a:latin typeface="Arial" panose="020B0604020202020204" pitchFamily="34" charset="0"/>
                <a:cs typeface="Arial" panose="020B0604020202020204" pitchFamily="34" charset="0"/>
              </a:rPr>
              <a:t>Acid</a:t>
            </a:r>
            <a:r>
              <a:rPr lang="tr-TR" b="1" dirty="0" smtClean="0">
                <a:latin typeface="Arial" panose="020B0604020202020204" pitchFamily="34" charset="0"/>
                <a:cs typeface="Arial" panose="020B0604020202020204" pitchFamily="34" charset="0"/>
              </a:rPr>
              <a:t>-Base:</a:t>
            </a:r>
          </a:p>
          <a:p>
            <a:pPr algn="just">
              <a:lnSpc>
                <a:spcPct val="150000"/>
              </a:lnSpc>
            </a:pPr>
            <a:endParaRPr lang="tr-TR" b="1" dirty="0">
              <a:latin typeface="Arial" panose="020B0604020202020204" pitchFamily="34" charset="0"/>
              <a:cs typeface="Arial" panose="020B0604020202020204" pitchFamily="34" charset="0"/>
            </a:endParaRPr>
          </a:p>
          <a:p>
            <a:pPr algn="just">
              <a:lnSpc>
                <a:spcPct val="150000"/>
              </a:lnSpc>
            </a:pPr>
            <a:r>
              <a:rPr lang="tr-TR" b="1" dirty="0" smtClean="0">
                <a:latin typeface="Arial" panose="020B0604020202020204" pitchFamily="34" charset="0"/>
                <a:cs typeface="Arial" panose="020B0604020202020204" pitchFamily="34" charset="0"/>
              </a:rPr>
              <a:t>An </a:t>
            </a:r>
            <a:r>
              <a:rPr lang="tr-TR" b="1" dirty="0" err="1">
                <a:latin typeface="Arial" panose="020B0604020202020204" pitchFamily="34" charset="0"/>
                <a:cs typeface="Arial" panose="020B0604020202020204" pitchFamily="34" charset="0"/>
              </a:rPr>
              <a:t>acid</a:t>
            </a:r>
            <a:r>
              <a:rPr lang="tr-TR" b="1" dirty="0">
                <a:latin typeface="Arial" panose="020B0604020202020204" pitchFamily="34" charset="0"/>
                <a:cs typeface="Arial" panose="020B0604020202020204" pitchFamily="34" charset="0"/>
              </a:rPr>
              <a:t> is a </a:t>
            </a:r>
            <a:r>
              <a:rPr lang="tr-TR" b="1" dirty="0" err="1">
                <a:latin typeface="Arial" panose="020B0604020202020204" pitchFamily="34" charset="0"/>
                <a:cs typeface="Arial" panose="020B0604020202020204" pitchFamily="34" charset="0"/>
              </a:rPr>
              <a:t>molecule</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or</a:t>
            </a:r>
            <a:r>
              <a:rPr lang="tr-TR" b="1" dirty="0">
                <a:latin typeface="Arial" panose="020B0604020202020204" pitchFamily="34" charset="0"/>
                <a:cs typeface="Arial" panose="020B0604020202020204" pitchFamily="34" charset="0"/>
              </a:rPr>
              <a:t> a </a:t>
            </a:r>
            <a:r>
              <a:rPr lang="tr-TR" b="1" dirty="0" err="1">
                <a:latin typeface="Arial" panose="020B0604020202020204" pitchFamily="34" charset="0"/>
                <a:cs typeface="Arial" panose="020B0604020202020204" pitchFamily="34" charset="0"/>
              </a:rPr>
              <a:t>multiatomic</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ion</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that</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contains</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hydrogen</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and</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forms</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hydroium</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ions</a:t>
            </a:r>
            <a:r>
              <a:rPr lang="tr-TR" b="1" dirty="0">
                <a:latin typeface="Arial" panose="020B0604020202020204" pitchFamily="34" charset="0"/>
                <a:cs typeface="Arial" panose="020B0604020202020204" pitchFamily="34" charset="0"/>
              </a:rPr>
              <a:t> in </a:t>
            </a:r>
            <a:r>
              <a:rPr lang="tr-TR" b="1" dirty="0" err="1">
                <a:latin typeface="Arial" panose="020B0604020202020204" pitchFamily="34" charset="0"/>
                <a:cs typeface="Arial" panose="020B0604020202020204" pitchFamily="34" charset="0"/>
              </a:rPr>
              <a:t>its</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reaction</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with</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water</a:t>
            </a:r>
            <a:r>
              <a:rPr lang="tr-TR" b="1" dirty="0" smtClean="0">
                <a:latin typeface="Arial" panose="020B0604020202020204" pitchFamily="34" charset="0"/>
                <a:cs typeface="Arial" panose="020B0604020202020204" pitchFamily="34" charset="0"/>
              </a:rPr>
              <a:t>.</a:t>
            </a:r>
          </a:p>
          <a:p>
            <a:pPr algn="just">
              <a:lnSpc>
                <a:spcPct val="150000"/>
              </a:lnSpc>
            </a:pPr>
            <a:endParaRPr lang="tr-TR" b="1" dirty="0" smtClean="0">
              <a:latin typeface="Arial" panose="020B0604020202020204" pitchFamily="34" charset="0"/>
              <a:cs typeface="Arial" panose="020B0604020202020204" pitchFamily="34" charset="0"/>
            </a:endParaRPr>
          </a:p>
          <a:p>
            <a:pPr algn="ctr">
              <a:lnSpc>
                <a:spcPct val="150000"/>
              </a:lnSpc>
            </a:pPr>
            <a:r>
              <a:rPr lang="tr-TR" b="1" dirty="0" err="1" smtClean="0">
                <a:latin typeface="Arial" panose="020B0604020202020204" pitchFamily="34" charset="0"/>
                <a:cs typeface="Arial" panose="020B0604020202020204" pitchFamily="34" charset="0"/>
              </a:rPr>
              <a:t>HCl</a:t>
            </a:r>
            <a:r>
              <a:rPr lang="tr-TR" b="1" dirty="0" smtClean="0">
                <a:latin typeface="Arial" panose="020B0604020202020204" pitchFamily="34" charset="0"/>
                <a:cs typeface="Arial" panose="020B0604020202020204" pitchFamily="34" charset="0"/>
              </a:rPr>
              <a:t>(</a:t>
            </a:r>
            <a:r>
              <a:rPr lang="tr-TR" b="1" dirty="0" err="1" smtClean="0">
                <a:latin typeface="Arial" panose="020B0604020202020204" pitchFamily="34" charset="0"/>
                <a:cs typeface="Arial" panose="020B0604020202020204" pitchFamily="34" charset="0"/>
              </a:rPr>
              <a:t>aq</a:t>
            </a:r>
            <a:r>
              <a:rPr lang="tr-TR" b="1" dirty="0">
                <a:latin typeface="Arial" panose="020B0604020202020204" pitchFamily="34" charset="0"/>
                <a:cs typeface="Arial" panose="020B0604020202020204" pitchFamily="34" charset="0"/>
              </a:rPr>
              <a:t>) + H</a:t>
            </a:r>
            <a:r>
              <a:rPr lang="tr-TR" b="1" baseline="-25000" dirty="0">
                <a:latin typeface="Arial" panose="020B0604020202020204" pitchFamily="34" charset="0"/>
                <a:cs typeface="Arial" panose="020B0604020202020204" pitchFamily="34" charset="0"/>
              </a:rPr>
              <a:t>2</a:t>
            </a:r>
            <a:r>
              <a:rPr lang="tr-TR" b="1" dirty="0">
                <a:latin typeface="Arial" panose="020B0604020202020204" pitchFamily="34" charset="0"/>
                <a:cs typeface="Arial" panose="020B0604020202020204" pitchFamily="34" charset="0"/>
              </a:rPr>
              <a:t>O(s)       </a:t>
            </a:r>
            <a:r>
              <a:rPr lang="tr-TR" b="1" dirty="0" smtClean="0">
                <a:latin typeface="Arial" panose="020B0604020202020204" pitchFamily="34" charset="0"/>
                <a:cs typeface="Arial" panose="020B0604020202020204" pitchFamily="34" charset="0"/>
              </a:rPr>
              <a:t>H</a:t>
            </a:r>
            <a:r>
              <a:rPr lang="tr-TR" b="1" baseline="-25000" dirty="0" smtClean="0">
                <a:latin typeface="Arial" panose="020B0604020202020204" pitchFamily="34" charset="0"/>
                <a:cs typeface="Arial" panose="020B0604020202020204" pitchFamily="34" charset="0"/>
              </a:rPr>
              <a:t>3</a:t>
            </a:r>
            <a:r>
              <a:rPr lang="tr-TR" b="1" dirty="0" smtClean="0">
                <a:latin typeface="Arial" panose="020B0604020202020204" pitchFamily="34" charset="0"/>
                <a:cs typeface="Arial" panose="020B0604020202020204" pitchFamily="34" charset="0"/>
              </a:rPr>
              <a:t>O</a:t>
            </a:r>
            <a:r>
              <a:rPr lang="tr-TR" b="1" baseline="30000" dirty="0" smtClean="0">
                <a:latin typeface="Arial" panose="020B0604020202020204" pitchFamily="34" charset="0"/>
                <a:cs typeface="Arial" panose="020B0604020202020204" pitchFamily="34" charset="0"/>
              </a:rPr>
              <a:t>+</a:t>
            </a:r>
            <a:r>
              <a:rPr lang="tr-TR" b="1" dirty="0" smtClean="0">
                <a:latin typeface="Arial" panose="020B0604020202020204" pitchFamily="34" charset="0"/>
                <a:cs typeface="Arial" panose="020B0604020202020204" pitchFamily="34" charset="0"/>
              </a:rPr>
              <a:t>(</a:t>
            </a:r>
            <a:r>
              <a:rPr lang="tr-TR" b="1" dirty="0" err="1">
                <a:latin typeface="Arial" panose="020B0604020202020204" pitchFamily="34" charset="0"/>
                <a:cs typeface="Arial" panose="020B0604020202020204" pitchFamily="34" charset="0"/>
              </a:rPr>
              <a:t>aq</a:t>
            </a:r>
            <a:r>
              <a:rPr lang="tr-TR" b="1" dirty="0">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+Cl</a:t>
            </a:r>
            <a:r>
              <a:rPr lang="tr-TR" b="1" baseline="30000" dirty="0" smtClean="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a:t>
            </a:r>
            <a:r>
              <a:rPr lang="tr-TR" b="1" dirty="0" err="1">
                <a:latin typeface="Arial" panose="020B0604020202020204" pitchFamily="34" charset="0"/>
                <a:cs typeface="Arial" panose="020B0604020202020204" pitchFamily="34" charset="0"/>
              </a:rPr>
              <a:t>aq</a:t>
            </a:r>
            <a:r>
              <a:rPr lang="tr-TR" b="1" dirty="0">
                <a:latin typeface="Arial" panose="020B0604020202020204" pitchFamily="34" charset="0"/>
                <a:cs typeface="Arial" panose="020B0604020202020204" pitchFamily="34" charset="0"/>
              </a:rPr>
              <a:t>)   </a:t>
            </a:r>
            <a:endParaRPr lang="tr-TR" b="1" dirty="0" smtClean="0">
              <a:latin typeface="Arial" panose="020B0604020202020204" pitchFamily="34" charset="0"/>
              <a:cs typeface="Arial" panose="020B0604020202020204" pitchFamily="34" charset="0"/>
            </a:endParaRPr>
          </a:p>
          <a:p>
            <a:pPr algn="ctr">
              <a:lnSpc>
                <a:spcPct val="150000"/>
              </a:lnSpc>
            </a:pPr>
            <a:r>
              <a:rPr lang="tr-TR" b="1" dirty="0" err="1" smtClean="0">
                <a:latin typeface="Arial" panose="020B0604020202020204" pitchFamily="34" charset="0"/>
                <a:cs typeface="Arial" panose="020B0604020202020204" pitchFamily="34" charset="0"/>
              </a:rPr>
              <a:t>HCl</a:t>
            </a:r>
            <a:r>
              <a:rPr lang="tr-TR" b="1" dirty="0" smtClean="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is a </a:t>
            </a:r>
            <a:r>
              <a:rPr lang="tr-TR" b="1" dirty="0" err="1" smtClean="0">
                <a:latin typeface="Arial" panose="020B0604020202020204" pitchFamily="34" charset="0"/>
                <a:cs typeface="Arial" panose="020B0604020202020204" pitchFamily="34" charset="0"/>
              </a:rPr>
              <a:t>acid</a:t>
            </a:r>
            <a:endParaRPr lang="tr-TR" b="1" dirty="0">
              <a:latin typeface="Arial" panose="020B0604020202020204" pitchFamily="34" charset="0"/>
              <a:cs typeface="Arial" panose="020B0604020202020204" pitchFamily="34" charset="0"/>
            </a:endParaRPr>
          </a:p>
          <a:p>
            <a:pPr algn="ctr">
              <a:lnSpc>
                <a:spcPct val="150000"/>
              </a:lnSpc>
            </a:pPr>
            <a:endParaRPr lang="tr-TR" b="1" dirty="0">
              <a:latin typeface="Arial" panose="020B0604020202020204" pitchFamily="34" charset="0"/>
              <a:cs typeface="Arial" panose="020B0604020202020204" pitchFamily="34" charset="0"/>
            </a:endParaRPr>
          </a:p>
        </p:txBody>
      </p:sp>
      <p:cxnSp>
        <p:nvCxnSpPr>
          <p:cNvPr id="5" name="Düz Ok Bağlayıcısı 4"/>
          <p:cNvCxnSpPr/>
          <p:nvPr/>
        </p:nvCxnSpPr>
        <p:spPr>
          <a:xfrm>
            <a:off x="5961927" y="3927107"/>
            <a:ext cx="39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607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94047" y="2432066"/>
            <a:ext cx="9346130" cy="507831"/>
          </a:xfrm>
          <a:prstGeom prst="rect">
            <a:avLst/>
          </a:prstGeom>
        </p:spPr>
        <p:txBody>
          <a:bodyPr wrap="square">
            <a:spAutoFit/>
          </a:bodyPr>
          <a:lstStyle/>
          <a:p>
            <a:pPr algn="just">
              <a:lnSpc>
                <a:spcPct val="150000"/>
              </a:lnSpc>
            </a:pPr>
            <a:r>
              <a:rPr lang="tr-TR" b="1" dirty="0" err="1">
                <a:latin typeface="Arial" panose="020B0604020202020204" pitchFamily="34" charset="0"/>
                <a:cs typeface="Arial" panose="020B0604020202020204" pitchFamily="34" charset="0"/>
              </a:rPr>
              <a:t>The</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base</a:t>
            </a:r>
            <a:r>
              <a:rPr lang="tr-TR" b="1" dirty="0">
                <a:latin typeface="Arial" panose="020B0604020202020204" pitchFamily="34" charset="0"/>
                <a:cs typeface="Arial" panose="020B0604020202020204" pitchFamily="34" charset="0"/>
              </a:rPr>
              <a:t> is a </a:t>
            </a:r>
            <a:r>
              <a:rPr lang="tr-TR" b="1" dirty="0" err="1">
                <a:latin typeface="Arial" panose="020B0604020202020204" pitchFamily="34" charset="0"/>
                <a:cs typeface="Arial" panose="020B0604020202020204" pitchFamily="34" charset="0"/>
              </a:rPr>
              <a:t>molecule</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or</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ion</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that</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leads</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to</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the</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formation</a:t>
            </a:r>
            <a:r>
              <a:rPr lang="tr-TR" b="1" dirty="0">
                <a:latin typeface="Arial" panose="020B0604020202020204" pitchFamily="34" charset="0"/>
                <a:cs typeface="Arial" panose="020B0604020202020204" pitchFamily="34" charset="0"/>
              </a:rPr>
              <a:t> of </a:t>
            </a:r>
            <a:r>
              <a:rPr lang="tr-TR" b="1" dirty="0" err="1">
                <a:latin typeface="Arial" panose="020B0604020202020204" pitchFamily="34" charset="0"/>
                <a:cs typeface="Arial" panose="020B0604020202020204" pitchFamily="34" charset="0"/>
              </a:rPr>
              <a:t>hydroxide</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ions</a:t>
            </a:r>
            <a:r>
              <a:rPr lang="tr-TR" b="1" dirty="0">
                <a:latin typeface="Arial" panose="020B0604020202020204" pitchFamily="34" charset="0"/>
                <a:cs typeface="Arial" panose="020B0604020202020204" pitchFamily="34" charset="0"/>
              </a:rPr>
              <a:t> in </a:t>
            </a:r>
            <a:r>
              <a:rPr lang="tr-TR" b="1" dirty="0" err="1">
                <a:latin typeface="Arial" panose="020B0604020202020204" pitchFamily="34" charset="0"/>
                <a:cs typeface="Arial" panose="020B0604020202020204" pitchFamily="34" charset="0"/>
              </a:rPr>
              <a:t>water</a:t>
            </a:r>
            <a:r>
              <a:rPr lang="tr-TR" b="1" dirty="0">
                <a:latin typeface="Arial" panose="020B0604020202020204" pitchFamily="34" charset="0"/>
                <a:cs typeface="Arial" panose="020B0604020202020204" pitchFamily="34" charset="0"/>
              </a:rPr>
              <a:t>.</a:t>
            </a:r>
          </a:p>
        </p:txBody>
      </p:sp>
      <p:sp>
        <p:nvSpPr>
          <p:cNvPr id="3" name="Dikdörtgen 2"/>
          <p:cNvSpPr/>
          <p:nvPr/>
        </p:nvSpPr>
        <p:spPr>
          <a:xfrm>
            <a:off x="3004685" y="3515975"/>
            <a:ext cx="6355882" cy="923330"/>
          </a:xfrm>
          <a:prstGeom prst="rect">
            <a:avLst/>
          </a:prstGeom>
        </p:spPr>
        <p:txBody>
          <a:bodyPr wrap="square">
            <a:spAutoFit/>
          </a:bodyPr>
          <a:lstStyle/>
          <a:p>
            <a:pPr algn="ctr">
              <a:lnSpc>
                <a:spcPct val="150000"/>
              </a:lnSpc>
            </a:pPr>
            <a:r>
              <a:rPr lang="tr-TR" b="1" dirty="0">
                <a:latin typeface="Arial" panose="020B0604020202020204" pitchFamily="34" charset="0"/>
                <a:cs typeface="Arial" panose="020B0604020202020204" pitchFamily="34" charset="0"/>
              </a:rPr>
              <a:t>NH</a:t>
            </a:r>
            <a:r>
              <a:rPr lang="tr-TR" b="1" baseline="-25000" dirty="0">
                <a:latin typeface="Arial" panose="020B0604020202020204" pitchFamily="34" charset="0"/>
                <a:cs typeface="Arial" panose="020B0604020202020204" pitchFamily="34" charset="0"/>
              </a:rPr>
              <a:t>3</a:t>
            </a:r>
            <a:r>
              <a:rPr lang="tr-TR" b="1" dirty="0">
                <a:latin typeface="Arial" panose="020B0604020202020204" pitchFamily="34" charset="0"/>
                <a:cs typeface="Arial" panose="020B0604020202020204" pitchFamily="34" charset="0"/>
              </a:rPr>
              <a:t>(</a:t>
            </a:r>
            <a:r>
              <a:rPr lang="tr-TR" b="1" dirty="0" err="1">
                <a:latin typeface="Arial" panose="020B0604020202020204" pitchFamily="34" charset="0"/>
                <a:cs typeface="Arial" panose="020B0604020202020204" pitchFamily="34" charset="0"/>
              </a:rPr>
              <a:t>aq</a:t>
            </a:r>
            <a:r>
              <a:rPr lang="tr-TR" b="1" dirty="0">
                <a:latin typeface="Arial" panose="020B0604020202020204" pitchFamily="34" charset="0"/>
                <a:cs typeface="Arial" panose="020B0604020202020204" pitchFamily="34" charset="0"/>
              </a:rPr>
              <a:t>) + H</a:t>
            </a:r>
            <a:r>
              <a:rPr lang="tr-TR" b="1" baseline="-25000" dirty="0">
                <a:latin typeface="Arial" panose="020B0604020202020204" pitchFamily="34" charset="0"/>
                <a:cs typeface="Arial" panose="020B0604020202020204" pitchFamily="34" charset="0"/>
              </a:rPr>
              <a:t>2</a:t>
            </a:r>
            <a:r>
              <a:rPr lang="tr-TR" b="1" dirty="0">
                <a:latin typeface="Arial" panose="020B0604020202020204" pitchFamily="34" charset="0"/>
                <a:cs typeface="Arial" panose="020B0604020202020204" pitchFamily="34" charset="0"/>
              </a:rPr>
              <a:t>O(s)       NH</a:t>
            </a:r>
            <a:r>
              <a:rPr lang="tr-TR" b="1" baseline="-25000" dirty="0">
                <a:latin typeface="Arial" panose="020B0604020202020204" pitchFamily="34" charset="0"/>
                <a:cs typeface="Arial" panose="020B0604020202020204" pitchFamily="34" charset="0"/>
              </a:rPr>
              <a:t>4</a:t>
            </a:r>
            <a:r>
              <a:rPr lang="tr-TR" b="1" baseline="30000" dirty="0">
                <a:latin typeface="Arial" panose="020B0604020202020204" pitchFamily="34" charset="0"/>
                <a:cs typeface="Arial" panose="020B0604020202020204" pitchFamily="34" charset="0"/>
              </a:rPr>
              <a:t>+</a:t>
            </a:r>
            <a:r>
              <a:rPr lang="tr-TR" b="1" dirty="0">
                <a:latin typeface="Arial" panose="020B0604020202020204" pitchFamily="34" charset="0"/>
                <a:cs typeface="Arial" panose="020B0604020202020204" pitchFamily="34" charset="0"/>
              </a:rPr>
              <a:t>(</a:t>
            </a:r>
            <a:r>
              <a:rPr lang="tr-TR" b="1" dirty="0" err="1">
                <a:latin typeface="Arial" panose="020B0604020202020204" pitchFamily="34" charset="0"/>
                <a:cs typeface="Arial" panose="020B0604020202020204" pitchFamily="34" charset="0"/>
              </a:rPr>
              <a:t>aq</a:t>
            </a:r>
            <a:r>
              <a:rPr lang="tr-TR" b="1" dirty="0">
                <a:latin typeface="Arial" panose="020B0604020202020204" pitchFamily="34" charset="0"/>
                <a:cs typeface="Arial" panose="020B0604020202020204" pitchFamily="34" charset="0"/>
              </a:rPr>
              <a:t>) +OH</a:t>
            </a:r>
            <a:r>
              <a:rPr lang="tr-TR" b="1" baseline="30000"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a:t>
            </a:r>
            <a:r>
              <a:rPr lang="tr-TR" b="1" dirty="0" err="1">
                <a:latin typeface="Arial" panose="020B0604020202020204" pitchFamily="34" charset="0"/>
                <a:cs typeface="Arial" panose="020B0604020202020204" pitchFamily="34" charset="0"/>
              </a:rPr>
              <a:t>aq</a:t>
            </a:r>
            <a:r>
              <a:rPr lang="tr-TR" b="1" dirty="0">
                <a:latin typeface="Arial" panose="020B0604020202020204" pitchFamily="34" charset="0"/>
                <a:cs typeface="Arial" panose="020B0604020202020204" pitchFamily="34" charset="0"/>
              </a:rPr>
              <a:t>)       </a:t>
            </a:r>
            <a:endParaRPr lang="tr-TR" b="1" dirty="0" smtClean="0">
              <a:latin typeface="Arial" panose="020B0604020202020204" pitchFamily="34" charset="0"/>
              <a:cs typeface="Arial" panose="020B0604020202020204" pitchFamily="34" charset="0"/>
            </a:endParaRPr>
          </a:p>
          <a:p>
            <a:pPr algn="ctr">
              <a:lnSpc>
                <a:spcPct val="150000"/>
              </a:lnSpc>
            </a:pPr>
            <a:r>
              <a:rPr lang="tr-TR" b="1" dirty="0" smtClean="0">
                <a:latin typeface="Arial" panose="020B0604020202020204" pitchFamily="34" charset="0"/>
                <a:cs typeface="Arial" panose="020B0604020202020204" pitchFamily="34" charset="0"/>
              </a:rPr>
              <a:t>NH</a:t>
            </a:r>
            <a:r>
              <a:rPr lang="tr-TR" b="1" baseline="-25000" dirty="0" smtClean="0">
                <a:latin typeface="Arial" panose="020B0604020202020204" pitchFamily="34" charset="0"/>
                <a:cs typeface="Arial" panose="020B0604020202020204" pitchFamily="34" charset="0"/>
              </a:rPr>
              <a:t>3</a:t>
            </a:r>
            <a:r>
              <a:rPr lang="tr-TR" b="1" dirty="0" smtClean="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is a </a:t>
            </a:r>
            <a:r>
              <a:rPr lang="tr-TR" b="1" dirty="0" err="1">
                <a:latin typeface="Arial" panose="020B0604020202020204" pitchFamily="34" charset="0"/>
                <a:cs typeface="Arial" panose="020B0604020202020204" pitchFamily="34" charset="0"/>
              </a:rPr>
              <a:t>base</a:t>
            </a:r>
            <a:endParaRPr lang="tr-TR" b="1" dirty="0">
              <a:latin typeface="Arial" panose="020B0604020202020204" pitchFamily="34" charset="0"/>
              <a:cs typeface="Arial" panose="020B0604020202020204" pitchFamily="34" charset="0"/>
            </a:endParaRPr>
          </a:p>
        </p:txBody>
      </p:sp>
      <p:cxnSp>
        <p:nvCxnSpPr>
          <p:cNvPr id="4" name="Düz Ok Bağlayıcısı 3"/>
          <p:cNvCxnSpPr/>
          <p:nvPr/>
        </p:nvCxnSpPr>
        <p:spPr>
          <a:xfrm>
            <a:off x="5869805" y="3771500"/>
            <a:ext cx="39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556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600721" y="1577291"/>
            <a:ext cx="3253904" cy="2169825"/>
          </a:xfrm>
          <a:prstGeom prst="rect">
            <a:avLst/>
          </a:prstGeom>
        </p:spPr>
        <p:txBody>
          <a:bodyPr wrap="none">
            <a:spAutoFit/>
          </a:bodyPr>
          <a:lstStyle/>
          <a:p>
            <a:pPr algn="just">
              <a:lnSpc>
                <a:spcPct val="150000"/>
              </a:lnSpc>
            </a:pPr>
            <a:r>
              <a:rPr lang="tr-TR" b="1" dirty="0" err="1" smtClean="0">
                <a:latin typeface="Arial" panose="020B0604020202020204" pitchFamily="34" charset="0"/>
                <a:cs typeface="Arial" panose="020B0604020202020204" pitchFamily="34" charset="0"/>
              </a:rPr>
              <a:t>Bronsted-Lowry</a:t>
            </a:r>
            <a:r>
              <a:rPr lang="tr-TR" b="1" dirty="0" smtClean="0">
                <a:latin typeface="Arial" panose="020B0604020202020204" pitchFamily="34" charset="0"/>
                <a:cs typeface="Arial" panose="020B0604020202020204" pitchFamily="34" charset="0"/>
              </a:rPr>
              <a:t> </a:t>
            </a:r>
            <a:r>
              <a:rPr lang="tr-TR" b="1" dirty="0" err="1" smtClean="0">
                <a:latin typeface="Arial" panose="020B0604020202020204" pitchFamily="34" charset="0"/>
                <a:cs typeface="Arial" panose="020B0604020202020204" pitchFamily="34" charset="0"/>
              </a:rPr>
              <a:t>Acid</a:t>
            </a:r>
            <a:r>
              <a:rPr lang="tr-TR" b="1" dirty="0" smtClean="0">
                <a:latin typeface="Arial" panose="020B0604020202020204" pitchFamily="34" charset="0"/>
                <a:cs typeface="Arial" panose="020B0604020202020204" pitchFamily="34" charset="0"/>
              </a:rPr>
              <a:t>-Base:</a:t>
            </a:r>
          </a:p>
          <a:p>
            <a:pPr algn="just">
              <a:lnSpc>
                <a:spcPct val="150000"/>
              </a:lnSpc>
            </a:pPr>
            <a:endParaRPr lang="tr-TR" b="1" dirty="0">
              <a:latin typeface="Arial" panose="020B0604020202020204" pitchFamily="34" charset="0"/>
              <a:cs typeface="Arial" panose="020B0604020202020204" pitchFamily="34" charset="0"/>
            </a:endParaRPr>
          </a:p>
          <a:p>
            <a:pPr algn="just">
              <a:lnSpc>
                <a:spcPct val="150000"/>
              </a:lnSpc>
            </a:pPr>
            <a:r>
              <a:rPr lang="tr-TR" b="1" dirty="0" smtClean="0">
                <a:latin typeface="Arial" panose="020B0604020202020204" pitchFamily="34" charset="0"/>
                <a:cs typeface="Arial" panose="020B0604020202020204" pitchFamily="34" charset="0"/>
              </a:rPr>
              <a:t>An </a:t>
            </a:r>
            <a:r>
              <a:rPr lang="tr-TR" b="1" dirty="0" err="1" smtClean="0">
                <a:latin typeface="Arial" panose="020B0604020202020204" pitchFamily="34" charset="0"/>
                <a:cs typeface="Arial" panose="020B0604020202020204" pitchFamily="34" charset="0"/>
              </a:rPr>
              <a:t>acid</a:t>
            </a:r>
            <a:r>
              <a:rPr lang="tr-TR" b="1" dirty="0" smtClean="0">
                <a:latin typeface="Arial" panose="020B0604020202020204" pitchFamily="34" charset="0"/>
                <a:cs typeface="Arial" panose="020B0604020202020204" pitchFamily="34" charset="0"/>
              </a:rPr>
              <a:t> is a proton </a:t>
            </a:r>
            <a:r>
              <a:rPr lang="tr-TR" b="1" dirty="0" err="1" smtClean="0">
                <a:latin typeface="Arial" panose="020B0604020202020204" pitchFamily="34" charset="0"/>
                <a:cs typeface="Arial" panose="020B0604020202020204" pitchFamily="34" charset="0"/>
              </a:rPr>
              <a:t>donor</a:t>
            </a:r>
            <a:r>
              <a:rPr lang="tr-TR" b="1" dirty="0" smtClean="0">
                <a:latin typeface="Arial" panose="020B0604020202020204" pitchFamily="34" charset="0"/>
                <a:cs typeface="Arial" panose="020B0604020202020204" pitchFamily="34" charset="0"/>
              </a:rPr>
              <a:t>.</a:t>
            </a:r>
          </a:p>
          <a:p>
            <a:pPr algn="just">
              <a:lnSpc>
                <a:spcPct val="150000"/>
              </a:lnSpc>
            </a:pPr>
            <a:endParaRPr lang="tr-TR" b="1" dirty="0" smtClean="0">
              <a:latin typeface="Arial" panose="020B0604020202020204" pitchFamily="34" charset="0"/>
              <a:cs typeface="Arial" panose="020B0604020202020204" pitchFamily="34" charset="0"/>
            </a:endParaRPr>
          </a:p>
          <a:p>
            <a:pPr algn="just">
              <a:lnSpc>
                <a:spcPct val="150000"/>
              </a:lnSpc>
            </a:pPr>
            <a:r>
              <a:rPr lang="tr-TR" b="1" dirty="0" smtClean="0">
                <a:latin typeface="Arial" panose="020B0604020202020204" pitchFamily="34" charset="0"/>
                <a:cs typeface="Arial" panose="020B0604020202020204" pitchFamily="34" charset="0"/>
              </a:rPr>
              <a:t>A </a:t>
            </a:r>
            <a:r>
              <a:rPr lang="tr-TR" b="1" dirty="0" err="1" smtClean="0">
                <a:latin typeface="Arial" panose="020B0604020202020204" pitchFamily="34" charset="0"/>
                <a:cs typeface="Arial" panose="020B0604020202020204" pitchFamily="34" charset="0"/>
              </a:rPr>
              <a:t>base</a:t>
            </a:r>
            <a:r>
              <a:rPr lang="tr-TR" b="1" dirty="0" smtClean="0">
                <a:latin typeface="Arial" panose="020B0604020202020204" pitchFamily="34" charset="0"/>
                <a:cs typeface="Arial" panose="020B0604020202020204" pitchFamily="34" charset="0"/>
              </a:rPr>
              <a:t> is a proton </a:t>
            </a:r>
            <a:r>
              <a:rPr lang="tr-TR" b="1" dirty="0" err="1" smtClean="0">
                <a:latin typeface="Arial" panose="020B0604020202020204" pitchFamily="34" charset="0"/>
                <a:cs typeface="Arial" panose="020B0604020202020204" pitchFamily="34" charset="0"/>
              </a:rPr>
              <a:t>acceptor</a:t>
            </a:r>
            <a:r>
              <a:rPr lang="tr-TR" b="1" dirty="0" smtClean="0">
                <a:latin typeface="Arial" panose="020B0604020202020204" pitchFamily="34" charset="0"/>
                <a:cs typeface="Arial" panose="020B0604020202020204" pitchFamily="34" charset="0"/>
              </a:rPr>
              <a:t>.</a:t>
            </a:r>
            <a:endParaRPr lang="tr-TR" b="1" dirty="0">
              <a:latin typeface="Arial" panose="020B0604020202020204" pitchFamily="34" charset="0"/>
              <a:cs typeface="Arial" panose="020B0604020202020204" pitchFamily="34" charset="0"/>
            </a:endParaRPr>
          </a:p>
        </p:txBody>
      </p:sp>
      <p:sp>
        <p:nvSpPr>
          <p:cNvPr id="3" name="Dikdörtgen 2"/>
          <p:cNvSpPr/>
          <p:nvPr/>
        </p:nvSpPr>
        <p:spPr>
          <a:xfrm>
            <a:off x="2374232" y="4170493"/>
            <a:ext cx="6096000" cy="923330"/>
          </a:xfrm>
          <a:prstGeom prst="rect">
            <a:avLst/>
          </a:prstGeom>
        </p:spPr>
        <p:txBody>
          <a:bodyPr>
            <a:spAutoFit/>
          </a:bodyPr>
          <a:lstStyle/>
          <a:p>
            <a:pPr algn="ctr">
              <a:lnSpc>
                <a:spcPct val="150000"/>
              </a:lnSpc>
            </a:pPr>
            <a:r>
              <a:rPr lang="tr-TR" b="1" dirty="0">
                <a:latin typeface="Arial" panose="020B0604020202020204" pitchFamily="34" charset="0"/>
                <a:cs typeface="Arial" panose="020B0604020202020204" pitchFamily="34" charset="0"/>
              </a:rPr>
              <a:t>NH</a:t>
            </a:r>
            <a:r>
              <a:rPr lang="tr-TR" b="1" baseline="-25000" dirty="0">
                <a:latin typeface="Arial" panose="020B0604020202020204" pitchFamily="34" charset="0"/>
                <a:cs typeface="Arial" panose="020B0604020202020204" pitchFamily="34" charset="0"/>
              </a:rPr>
              <a:t>3</a:t>
            </a:r>
            <a:r>
              <a:rPr lang="tr-TR" b="1" dirty="0">
                <a:latin typeface="Arial" panose="020B0604020202020204" pitchFamily="34" charset="0"/>
                <a:cs typeface="Arial" panose="020B0604020202020204" pitchFamily="34" charset="0"/>
              </a:rPr>
              <a:t>(</a:t>
            </a:r>
            <a:r>
              <a:rPr lang="tr-TR" b="1" dirty="0" err="1">
                <a:latin typeface="Arial" panose="020B0604020202020204" pitchFamily="34" charset="0"/>
                <a:cs typeface="Arial" panose="020B0604020202020204" pitchFamily="34" charset="0"/>
              </a:rPr>
              <a:t>aq</a:t>
            </a:r>
            <a:r>
              <a:rPr lang="tr-TR" b="1" dirty="0">
                <a:latin typeface="Arial" panose="020B0604020202020204" pitchFamily="34" charset="0"/>
                <a:cs typeface="Arial" panose="020B0604020202020204" pitchFamily="34" charset="0"/>
              </a:rPr>
              <a:t>) + H</a:t>
            </a:r>
            <a:r>
              <a:rPr lang="tr-TR" b="1" baseline="-25000" dirty="0">
                <a:latin typeface="Arial" panose="020B0604020202020204" pitchFamily="34" charset="0"/>
                <a:cs typeface="Arial" panose="020B0604020202020204" pitchFamily="34" charset="0"/>
              </a:rPr>
              <a:t>2</a:t>
            </a:r>
            <a:r>
              <a:rPr lang="tr-TR" b="1" dirty="0">
                <a:latin typeface="Arial" panose="020B0604020202020204" pitchFamily="34" charset="0"/>
                <a:cs typeface="Arial" panose="020B0604020202020204" pitchFamily="34" charset="0"/>
              </a:rPr>
              <a:t>O(s)       NH</a:t>
            </a:r>
            <a:r>
              <a:rPr lang="tr-TR" b="1" baseline="-25000" dirty="0">
                <a:latin typeface="Arial" panose="020B0604020202020204" pitchFamily="34" charset="0"/>
                <a:cs typeface="Arial" panose="020B0604020202020204" pitchFamily="34" charset="0"/>
              </a:rPr>
              <a:t>4</a:t>
            </a:r>
            <a:r>
              <a:rPr lang="tr-TR" b="1" baseline="30000" dirty="0">
                <a:latin typeface="Arial" panose="020B0604020202020204" pitchFamily="34" charset="0"/>
                <a:cs typeface="Arial" panose="020B0604020202020204" pitchFamily="34" charset="0"/>
              </a:rPr>
              <a:t>+</a:t>
            </a:r>
            <a:r>
              <a:rPr lang="tr-TR" b="1" dirty="0">
                <a:latin typeface="Arial" panose="020B0604020202020204" pitchFamily="34" charset="0"/>
                <a:cs typeface="Arial" panose="020B0604020202020204" pitchFamily="34" charset="0"/>
              </a:rPr>
              <a:t>(</a:t>
            </a:r>
            <a:r>
              <a:rPr lang="tr-TR" b="1" dirty="0" err="1">
                <a:latin typeface="Arial" panose="020B0604020202020204" pitchFamily="34" charset="0"/>
                <a:cs typeface="Arial" panose="020B0604020202020204" pitchFamily="34" charset="0"/>
              </a:rPr>
              <a:t>aq</a:t>
            </a:r>
            <a:r>
              <a:rPr lang="tr-TR" b="1" dirty="0">
                <a:latin typeface="Arial" panose="020B0604020202020204" pitchFamily="34" charset="0"/>
                <a:cs typeface="Arial" panose="020B0604020202020204" pitchFamily="34" charset="0"/>
              </a:rPr>
              <a:t>) +OH</a:t>
            </a:r>
            <a:r>
              <a:rPr lang="tr-TR" b="1" baseline="30000"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a:t>
            </a:r>
            <a:r>
              <a:rPr lang="tr-TR" b="1" dirty="0" err="1">
                <a:latin typeface="Arial" panose="020B0604020202020204" pitchFamily="34" charset="0"/>
                <a:cs typeface="Arial" panose="020B0604020202020204" pitchFamily="34" charset="0"/>
              </a:rPr>
              <a:t>aq</a:t>
            </a:r>
            <a:r>
              <a:rPr lang="tr-TR" b="1" dirty="0">
                <a:latin typeface="Arial" panose="020B0604020202020204" pitchFamily="34" charset="0"/>
                <a:cs typeface="Arial" panose="020B0604020202020204" pitchFamily="34" charset="0"/>
              </a:rPr>
              <a:t>)       </a:t>
            </a:r>
          </a:p>
          <a:p>
            <a:pPr algn="ctr">
              <a:lnSpc>
                <a:spcPct val="150000"/>
              </a:lnSpc>
            </a:pPr>
            <a:r>
              <a:rPr lang="tr-TR" b="1" dirty="0">
                <a:latin typeface="Arial" panose="020B0604020202020204" pitchFamily="34" charset="0"/>
                <a:cs typeface="Arial" panose="020B0604020202020204" pitchFamily="34" charset="0"/>
              </a:rPr>
              <a:t>NH</a:t>
            </a:r>
            <a:r>
              <a:rPr lang="tr-TR" b="1" baseline="-25000" dirty="0">
                <a:latin typeface="Arial" panose="020B0604020202020204" pitchFamily="34" charset="0"/>
                <a:cs typeface="Arial" panose="020B0604020202020204" pitchFamily="34" charset="0"/>
              </a:rPr>
              <a:t>3</a:t>
            </a:r>
            <a:r>
              <a:rPr lang="tr-TR" b="1" dirty="0">
                <a:latin typeface="Arial" panose="020B0604020202020204" pitchFamily="34" charset="0"/>
                <a:cs typeface="Arial" panose="020B0604020202020204" pitchFamily="34" charset="0"/>
              </a:rPr>
              <a:t> is a </a:t>
            </a:r>
            <a:r>
              <a:rPr lang="tr-TR" b="1" dirty="0" err="1" smtClean="0">
                <a:latin typeface="Arial" panose="020B0604020202020204" pitchFamily="34" charset="0"/>
                <a:cs typeface="Arial" panose="020B0604020202020204" pitchFamily="34" charset="0"/>
              </a:rPr>
              <a:t>base</a:t>
            </a:r>
            <a:r>
              <a:rPr lang="tr-TR" b="1" dirty="0" smtClean="0">
                <a:latin typeface="Arial" panose="020B0604020202020204" pitchFamily="34" charset="0"/>
                <a:cs typeface="Arial" panose="020B0604020202020204" pitchFamily="34" charset="0"/>
              </a:rPr>
              <a:t>. H</a:t>
            </a:r>
            <a:r>
              <a:rPr lang="tr-TR" b="1" baseline="-25000" dirty="0" smtClean="0">
                <a:latin typeface="Arial" panose="020B0604020202020204" pitchFamily="34" charset="0"/>
                <a:cs typeface="Arial" panose="020B0604020202020204" pitchFamily="34" charset="0"/>
              </a:rPr>
              <a:t>2</a:t>
            </a:r>
            <a:r>
              <a:rPr lang="tr-TR" b="1" dirty="0" smtClean="0">
                <a:latin typeface="Arial" panose="020B0604020202020204" pitchFamily="34" charset="0"/>
                <a:cs typeface="Arial" panose="020B0604020202020204" pitchFamily="34" charset="0"/>
              </a:rPr>
              <a:t>O is an </a:t>
            </a:r>
            <a:r>
              <a:rPr lang="tr-TR" b="1" dirty="0" err="1" smtClean="0">
                <a:latin typeface="Arial" panose="020B0604020202020204" pitchFamily="34" charset="0"/>
                <a:cs typeface="Arial" panose="020B0604020202020204" pitchFamily="34" charset="0"/>
              </a:rPr>
              <a:t>acid</a:t>
            </a:r>
            <a:r>
              <a:rPr lang="tr-TR" b="1" dirty="0" smtClean="0">
                <a:latin typeface="Arial" panose="020B0604020202020204" pitchFamily="34" charset="0"/>
                <a:cs typeface="Arial" panose="020B0604020202020204" pitchFamily="34" charset="0"/>
              </a:rPr>
              <a:t>.</a:t>
            </a:r>
            <a:endParaRPr lang="tr-TR" b="1" dirty="0">
              <a:latin typeface="Arial" panose="020B0604020202020204" pitchFamily="34" charset="0"/>
              <a:cs typeface="Arial" panose="020B0604020202020204" pitchFamily="34" charset="0"/>
            </a:endParaRPr>
          </a:p>
        </p:txBody>
      </p:sp>
      <p:cxnSp>
        <p:nvCxnSpPr>
          <p:cNvPr id="4" name="Düz Ok Bağlayıcısı 3"/>
          <p:cNvCxnSpPr/>
          <p:nvPr/>
        </p:nvCxnSpPr>
        <p:spPr>
          <a:xfrm>
            <a:off x="5138285" y="4454894"/>
            <a:ext cx="39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61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9862" y="1529166"/>
            <a:ext cx="5096267" cy="3000821"/>
          </a:xfrm>
          <a:prstGeom prst="rect">
            <a:avLst/>
          </a:prstGeom>
        </p:spPr>
        <p:txBody>
          <a:bodyPr wrap="none">
            <a:spAutoFit/>
          </a:bodyPr>
          <a:lstStyle/>
          <a:p>
            <a:pPr algn="just">
              <a:lnSpc>
                <a:spcPct val="150000"/>
              </a:lnSpc>
            </a:pPr>
            <a:r>
              <a:rPr lang="tr-TR" b="1" dirty="0" err="1" smtClean="0">
                <a:latin typeface="Arial" panose="020B0604020202020204" pitchFamily="34" charset="0"/>
                <a:cs typeface="Arial" panose="020B0604020202020204" pitchFamily="34" charset="0"/>
              </a:rPr>
              <a:t>Lewis</a:t>
            </a:r>
            <a:r>
              <a:rPr lang="tr-TR" b="1" dirty="0" smtClean="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Acid</a:t>
            </a:r>
            <a:r>
              <a:rPr lang="tr-TR" b="1" dirty="0">
                <a:latin typeface="Arial" panose="020B0604020202020204" pitchFamily="34" charset="0"/>
                <a:cs typeface="Arial" panose="020B0604020202020204" pitchFamily="34" charset="0"/>
              </a:rPr>
              <a:t>-Base</a:t>
            </a:r>
            <a:r>
              <a:rPr lang="tr-TR" b="1" dirty="0" smtClean="0">
                <a:latin typeface="Arial" panose="020B0604020202020204" pitchFamily="34" charset="0"/>
                <a:cs typeface="Arial" panose="020B0604020202020204" pitchFamily="34" charset="0"/>
              </a:rPr>
              <a:t>:</a:t>
            </a:r>
          </a:p>
          <a:p>
            <a:pPr algn="just">
              <a:lnSpc>
                <a:spcPct val="150000"/>
              </a:lnSpc>
            </a:pPr>
            <a:endParaRPr lang="tr-TR" b="1" dirty="0">
              <a:latin typeface="Arial" panose="020B0604020202020204" pitchFamily="34" charset="0"/>
              <a:cs typeface="Arial" panose="020B0604020202020204" pitchFamily="34" charset="0"/>
            </a:endParaRPr>
          </a:p>
          <a:p>
            <a:pPr algn="just">
              <a:lnSpc>
                <a:spcPct val="150000"/>
              </a:lnSpc>
            </a:pPr>
            <a:r>
              <a:rPr lang="tr-TR" b="1" dirty="0" smtClean="0">
                <a:latin typeface="Arial" panose="020B0604020202020204" pitchFamily="34" charset="0"/>
                <a:cs typeface="Arial" panose="020B0604020202020204" pitchFamily="34" charset="0"/>
              </a:rPr>
              <a:t>An </a:t>
            </a:r>
            <a:r>
              <a:rPr lang="tr-TR" b="1" dirty="0" err="1" smtClean="0">
                <a:latin typeface="Arial" panose="020B0604020202020204" pitchFamily="34" charset="0"/>
                <a:cs typeface="Arial" panose="020B0604020202020204" pitchFamily="34" charset="0"/>
              </a:rPr>
              <a:t>acid</a:t>
            </a:r>
            <a:r>
              <a:rPr lang="tr-TR" b="1" dirty="0" smtClean="0">
                <a:latin typeface="Arial" panose="020B0604020202020204" pitchFamily="34" charset="0"/>
                <a:cs typeface="Arial" panose="020B0604020202020204" pitchFamily="34" charset="0"/>
              </a:rPr>
              <a:t> is an </a:t>
            </a:r>
            <a:r>
              <a:rPr lang="tr-TR" b="1" dirty="0" err="1" smtClean="0">
                <a:latin typeface="Arial" panose="020B0604020202020204" pitchFamily="34" charset="0"/>
                <a:cs typeface="Arial" panose="020B0604020202020204" pitchFamily="34" charset="0"/>
              </a:rPr>
              <a:t>acceptor</a:t>
            </a:r>
            <a:r>
              <a:rPr lang="tr-TR" b="1" dirty="0" smtClean="0">
                <a:latin typeface="Arial" panose="020B0604020202020204" pitchFamily="34" charset="0"/>
                <a:cs typeface="Arial" panose="020B0604020202020204" pitchFamily="34" charset="0"/>
              </a:rPr>
              <a:t> </a:t>
            </a:r>
            <a:r>
              <a:rPr lang="tr-TR" b="1" dirty="0" err="1" smtClean="0">
                <a:latin typeface="Arial" panose="020B0604020202020204" pitchFamily="34" charset="0"/>
                <a:cs typeface="Arial" panose="020B0604020202020204" pitchFamily="34" charset="0"/>
              </a:rPr>
              <a:t>the</a:t>
            </a:r>
            <a:r>
              <a:rPr lang="tr-TR" b="1" dirty="0" smtClean="0">
                <a:latin typeface="Arial" panose="020B0604020202020204" pitchFamily="34" charset="0"/>
                <a:cs typeface="Arial" panose="020B0604020202020204" pitchFamily="34" charset="0"/>
              </a:rPr>
              <a:t> </a:t>
            </a:r>
            <a:r>
              <a:rPr lang="tr-TR" b="1" dirty="0" err="1" smtClean="0">
                <a:latin typeface="Arial" panose="020B0604020202020204" pitchFamily="34" charset="0"/>
                <a:cs typeface="Arial" panose="020B0604020202020204" pitchFamily="34" charset="0"/>
              </a:rPr>
              <a:t>pairs</a:t>
            </a:r>
            <a:r>
              <a:rPr lang="tr-TR" b="1" dirty="0" smtClean="0">
                <a:latin typeface="Arial" panose="020B0604020202020204" pitchFamily="34" charset="0"/>
                <a:cs typeface="Arial" panose="020B0604020202020204" pitchFamily="34" charset="0"/>
              </a:rPr>
              <a:t> of </a:t>
            </a:r>
            <a:r>
              <a:rPr lang="tr-TR" b="1" dirty="0" err="1" smtClean="0">
                <a:latin typeface="Arial" panose="020B0604020202020204" pitchFamily="34" charset="0"/>
                <a:cs typeface="Arial" panose="020B0604020202020204" pitchFamily="34" charset="0"/>
              </a:rPr>
              <a:t>electrons</a:t>
            </a:r>
            <a:r>
              <a:rPr lang="tr-TR" b="1" dirty="0" smtClean="0">
                <a:latin typeface="Arial" panose="020B0604020202020204" pitchFamily="34" charset="0"/>
                <a:cs typeface="Arial" panose="020B0604020202020204" pitchFamily="34" charset="0"/>
              </a:rPr>
              <a:t>.</a:t>
            </a:r>
          </a:p>
          <a:p>
            <a:pPr algn="just">
              <a:lnSpc>
                <a:spcPct val="150000"/>
              </a:lnSpc>
            </a:pPr>
            <a:endParaRPr lang="tr-TR" b="1" dirty="0" smtClean="0">
              <a:latin typeface="Arial" panose="020B0604020202020204" pitchFamily="34" charset="0"/>
              <a:cs typeface="Arial" panose="020B0604020202020204" pitchFamily="34" charset="0"/>
            </a:endParaRPr>
          </a:p>
          <a:p>
            <a:pPr algn="just">
              <a:lnSpc>
                <a:spcPct val="150000"/>
              </a:lnSpc>
            </a:pPr>
            <a:r>
              <a:rPr lang="tr-TR" b="1" dirty="0">
                <a:latin typeface="Arial" panose="020B0604020202020204" pitchFamily="34" charset="0"/>
                <a:cs typeface="Arial" panose="020B0604020202020204" pitchFamily="34" charset="0"/>
              </a:rPr>
              <a:t>An </a:t>
            </a:r>
            <a:r>
              <a:rPr lang="tr-TR" b="1" dirty="0" err="1">
                <a:latin typeface="Arial" panose="020B0604020202020204" pitchFamily="34" charset="0"/>
                <a:cs typeface="Arial" panose="020B0604020202020204" pitchFamily="34" charset="0"/>
              </a:rPr>
              <a:t>acid</a:t>
            </a:r>
            <a:r>
              <a:rPr lang="tr-TR" b="1" dirty="0">
                <a:latin typeface="Arial" panose="020B0604020202020204" pitchFamily="34" charset="0"/>
                <a:cs typeface="Arial" panose="020B0604020202020204" pitchFamily="34" charset="0"/>
              </a:rPr>
              <a:t> is an </a:t>
            </a:r>
            <a:r>
              <a:rPr lang="tr-TR" b="1" dirty="0" err="1" smtClean="0">
                <a:latin typeface="Arial" panose="020B0604020202020204" pitchFamily="34" charset="0"/>
                <a:cs typeface="Arial" panose="020B0604020202020204" pitchFamily="34" charset="0"/>
              </a:rPr>
              <a:t>donor</a:t>
            </a:r>
            <a:r>
              <a:rPr lang="tr-TR" b="1" dirty="0" smtClean="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the</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pairs</a:t>
            </a:r>
            <a:r>
              <a:rPr lang="tr-TR" b="1" dirty="0">
                <a:latin typeface="Arial" panose="020B0604020202020204" pitchFamily="34" charset="0"/>
                <a:cs typeface="Arial" panose="020B0604020202020204" pitchFamily="34" charset="0"/>
              </a:rPr>
              <a:t> of </a:t>
            </a:r>
            <a:r>
              <a:rPr lang="tr-TR" b="1" dirty="0" err="1">
                <a:latin typeface="Arial" panose="020B0604020202020204" pitchFamily="34" charset="0"/>
                <a:cs typeface="Arial" panose="020B0604020202020204" pitchFamily="34" charset="0"/>
              </a:rPr>
              <a:t>electrons</a:t>
            </a:r>
            <a:r>
              <a:rPr lang="tr-TR" b="1" dirty="0">
                <a:latin typeface="Arial" panose="020B0604020202020204" pitchFamily="34" charset="0"/>
                <a:cs typeface="Arial" panose="020B0604020202020204" pitchFamily="34" charset="0"/>
              </a:rPr>
              <a:t>.</a:t>
            </a:r>
          </a:p>
          <a:p>
            <a:pPr algn="just">
              <a:lnSpc>
                <a:spcPct val="150000"/>
              </a:lnSpc>
            </a:pPr>
            <a:endParaRPr lang="tr-TR" b="1" dirty="0">
              <a:latin typeface="Arial" panose="020B0604020202020204" pitchFamily="34" charset="0"/>
              <a:cs typeface="Arial" panose="020B0604020202020204" pitchFamily="34" charset="0"/>
            </a:endParaRPr>
          </a:p>
          <a:p>
            <a:pPr algn="just">
              <a:lnSpc>
                <a:spcPct val="150000"/>
              </a:lnSpc>
            </a:pPr>
            <a:endParaRPr lang="tr-TR" b="1" dirty="0">
              <a:latin typeface="Arial" panose="020B0604020202020204" pitchFamily="34" charset="0"/>
              <a:cs typeface="Arial" panose="020B0604020202020204" pitchFamily="34" charset="0"/>
            </a:endParaRPr>
          </a:p>
        </p:txBody>
      </p:sp>
      <p:graphicFrame>
        <p:nvGraphicFramePr>
          <p:cNvPr id="5" name="Nesne 4"/>
          <p:cNvGraphicFramePr>
            <a:graphicFrameLocks noChangeAspect="1"/>
          </p:cNvGraphicFramePr>
          <p:nvPr>
            <p:extLst>
              <p:ext uri="{D42A27DB-BD31-4B8C-83A1-F6EECF244321}">
                <p14:modId xmlns:p14="http://schemas.microsoft.com/office/powerpoint/2010/main" val="579953817"/>
              </p:ext>
            </p:extLst>
          </p:nvPr>
        </p:nvGraphicFramePr>
        <p:xfrm>
          <a:off x="3854450" y="3887788"/>
          <a:ext cx="4056063" cy="1485900"/>
        </p:xfrm>
        <a:graphic>
          <a:graphicData uri="http://schemas.openxmlformats.org/presentationml/2006/ole">
            <mc:AlternateContent xmlns:mc="http://schemas.openxmlformats.org/markup-compatibility/2006">
              <mc:Choice xmlns:v="urn:schemas-microsoft-com:vml" Requires="v">
                <p:oleObj spid="_x0000_s1027" name="Document" r:id="rId3" imgW="2523960" imgH="923760" progId="ChemWindow.Document">
                  <p:embed/>
                </p:oleObj>
              </mc:Choice>
              <mc:Fallback>
                <p:oleObj name="Document" r:id="rId3" imgW="2523960" imgH="923760" progId="ChemWindow.Document">
                  <p:embed/>
                  <p:pic>
                    <p:nvPicPr>
                      <p:cNvPr id="0" name=""/>
                      <p:cNvPicPr/>
                      <p:nvPr/>
                    </p:nvPicPr>
                    <p:blipFill>
                      <a:blip r:embed="rId4"/>
                      <a:stretch>
                        <a:fillRect/>
                      </a:stretch>
                    </p:blipFill>
                    <p:spPr>
                      <a:xfrm>
                        <a:off x="3854450" y="3887788"/>
                        <a:ext cx="4056063" cy="1485900"/>
                      </a:xfrm>
                      <a:prstGeom prst="rect">
                        <a:avLst/>
                      </a:prstGeom>
                    </p:spPr>
                  </p:pic>
                </p:oleObj>
              </mc:Fallback>
            </mc:AlternateContent>
          </a:graphicData>
        </a:graphic>
      </p:graphicFrame>
    </p:spTree>
    <p:extLst>
      <p:ext uri="{BB962C8B-B14F-4D97-AF65-F5344CB8AC3E}">
        <p14:creationId xmlns:p14="http://schemas.microsoft.com/office/powerpoint/2010/main" val="420616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68918" y="1382914"/>
            <a:ext cx="9201751" cy="1061829"/>
          </a:xfrm>
          <a:prstGeom prst="rect">
            <a:avLst/>
          </a:prstGeom>
        </p:spPr>
        <p:txBody>
          <a:bodyPr wrap="square">
            <a:spAutoFit/>
          </a:bodyPr>
          <a:lstStyle/>
          <a:p>
            <a:pPr algn="just">
              <a:lnSpc>
                <a:spcPct val="150000"/>
              </a:lnSpc>
            </a:pPr>
            <a:r>
              <a:rPr lang="tr-TR" sz="2400" b="1" dirty="0" err="1" smtClean="0">
                <a:latin typeface="Arial" panose="020B0604020202020204" pitchFamily="34" charset="0"/>
                <a:cs typeface="Arial" panose="020B0604020202020204" pitchFamily="34" charset="0"/>
              </a:rPr>
              <a:t>Neutralization</a:t>
            </a:r>
            <a:r>
              <a:rPr lang="tr-TR" sz="2400" b="1" dirty="0" smtClean="0">
                <a:latin typeface="Arial" panose="020B0604020202020204" pitchFamily="34" charset="0"/>
                <a:cs typeface="Arial" panose="020B0604020202020204" pitchFamily="34" charset="0"/>
              </a:rPr>
              <a:t>:</a:t>
            </a:r>
          </a:p>
          <a:p>
            <a:pPr algn="just">
              <a:lnSpc>
                <a:spcPct val="150000"/>
              </a:lnSpc>
            </a:pPr>
            <a:r>
              <a:rPr lang="tr-TR" b="1" dirty="0" err="1" smtClean="0">
                <a:latin typeface="Arial" panose="020B0604020202020204" pitchFamily="34" charset="0"/>
                <a:cs typeface="Arial" panose="020B0604020202020204" pitchFamily="34" charset="0"/>
              </a:rPr>
              <a:t>The</a:t>
            </a:r>
            <a:r>
              <a:rPr lang="tr-TR" b="1" dirty="0" smtClean="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reaction</a:t>
            </a:r>
            <a:r>
              <a:rPr lang="tr-TR" b="1" dirty="0">
                <a:latin typeface="Arial" panose="020B0604020202020204" pitchFamily="34" charset="0"/>
                <a:cs typeface="Arial" panose="020B0604020202020204" pitchFamily="34" charset="0"/>
              </a:rPr>
              <a:t> of an </a:t>
            </a:r>
            <a:r>
              <a:rPr lang="tr-TR" b="1" dirty="0" err="1">
                <a:latin typeface="Arial" panose="020B0604020202020204" pitchFamily="34" charset="0"/>
                <a:cs typeface="Arial" panose="020B0604020202020204" pitchFamily="34" charset="0"/>
              </a:rPr>
              <a:t>acid</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and</a:t>
            </a:r>
            <a:r>
              <a:rPr lang="tr-TR" b="1" dirty="0">
                <a:latin typeface="Arial" panose="020B0604020202020204" pitchFamily="34" charset="0"/>
                <a:cs typeface="Arial" panose="020B0604020202020204" pitchFamily="34" charset="0"/>
              </a:rPr>
              <a:t> a </a:t>
            </a:r>
            <a:r>
              <a:rPr lang="tr-TR" b="1" dirty="0" err="1">
                <a:latin typeface="Arial" panose="020B0604020202020204" pitchFamily="34" charset="0"/>
                <a:cs typeface="Arial" panose="020B0604020202020204" pitchFamily="34" charset="0"/>
              </a:rPr>
              <a:t>base</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to</a:t>
            </a:r>
            <a:r>
              <a:rPr lang="tr-TR" b="1" dirty="0">
                <a:latin typeface="Arial" panose="020B0604020202020204" pitchFamily="34" charset="0"/>
                <a:cs typeface="Arial" panose="020B0604020202020204" pitchFamily="34" charset="0"/>
              </a:rPr>
              <a:t> form </a:t>
            </a:r>
            <a:r>
              <a:rPr lang="tr-TR" b="1" dirty="0" err="1">
                <a:latin typeface="Arial" panose="020B0604020202020204" pitchFamily="34" charset="0"/>
                <a:cs typeface="Arial" panose="020B0604020202020204" pitchFamily="34" charset="0"/>
              </a:rPr>
              <a:t>water</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and</a:t>
            </a:r>
            <a:r>
              <a:rPr lang="tr-TR" b="1" dirty="0">
                <a:latin typeface="Arial" panose="020B0604020202020204" pitchFamily="34" charset="0"/>
                <a:cs typeface="Arial" panose="020B0604020202020204" pitchFamily="34" charset="0"/>
              </a:rPr>
              <a:t> salt is </a:t>
            </a:r>
            <a:r>
              <a:rPr lang="tr-TR" b="1" dirty="0" err="1">
                <a:latin typeface="Arial" panose="020B0604020202020204" pitchFamily="34" charset="0"/>
                <a:cs typeface="Arial" panose="020B0604020202020204" pitchFamily="34" charset="0"/>
              </a:rPr>
              <a:t>called</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neutralization</a:t>
            </a:r>
            <a:r>
              <a:rPr lang="tr-TR" b="1" dirty="0">
                <a:latin typeface="Arial" panose="020B0604020202020204" pitchFamily="34" charset="0"/>
                <a:cs typeface="Arial" panose="020B0604020202020204" pitchFamily="34" charset="0"/>
              </a:rPr>
              <a:t>.</a:t>
            </a:r>
          </a:p>
        </p:txBody>
      </p:sp>
      <p:sp>
        <p:nvSpPr>
          <p:cNvPr id="3" name="Dikdörtgen 2"/>
          <p:cNvSpPr/>
          <p:nvPr/>
        </p:nvSpPr>
        <p:spPr>
          <a:xfrm>
            <a:off x="3482986" y="2750954"/>
            <a:ext cx="3449983" cy="500778"/>
          </a:xfrm>
          <a:prstGeom prst="rect">
            <a:avLst/>
          </a:prstGeom>
        </p:spPr>
        <p:txBody>
          <a:bodyPr wrap="none">
            <a:spAutoFit/>
          </a:bodyPr>
          <a:lstStyle/>
          <a:p>
            <a:pPr indent="228600">
              <a:lnSpc>
                <a:spcPts val="3720"/>
              </a:lnSpc>
            </a:pPr>
            <a:r>
              <a:rPr lang="tr-TR" b="1" dirty="0" err="1" smtClean="0">
                <a:latin typeface="Arial" panose="020B0604020202020204" pitchFamily="34" charset="0"/>
                <a:ea typeface="Times New Roman" panose="02020603050405020304" pitchFamily="18" charset="0"/>
                <a:cs typeface="Arial" panose="020B0604020202020204" pitchFamily="34" charset="0"/>
              </a:rPr>
              <a:t>HCl</a:t>
            </a:r>
            <a:r>
              <a:rPr lang="tr-TR" b="1" dirty="0" smtClean="0">
                <a:latin typeface="Arial" panose="020B0604020202020204" pitchFamily="34" charset="0"/>
                <a:ea typeface="Times New Roman" panose="02020603050405020304" pitchFamily="18" charset="0"/>
                <a:cs typeface="Arial" panose="020B0604020202020204" pitchFamily="34" charset="0"/>
              </a:rPr>
              <a:t> </a:t>
            </a:r>
            <a:r>
              <a:rPr lang="tr-TR" b="1" dirty="0">
                <a:latin typeface="Arial" panose="020B0604020202020204" pitchFamily="34" charset="0"/>
                <a:ea typeface="Times New Roman" panose="02020603050405020304" pitchFamily="18" charset="0"/>
                <a:cs typeface="Arial" panose="020B0604020202020204" pitchFamily="34" charset="0"/>
              </a:rPr>
              <a:t>+ </a:t>
            </a:r>
            <a:r>
              <a:rPr lang="tr-TR" b="1" dirty="0" err="1">
                <a:latin typeface="Arial" panose="020B0604020202020204" pitchFamily="34" charset="0"/>
                <a:ea typeface="Times New Roman" panose="02020603050405020304" pitchFamily="18" charset="0"/>
                <a:cs typeface="Arial" panose="020B0604020202020204" pitchFamily="34" charset="0"/>
              </a:rPr>
              <a:t>NaOH</a:t>
            </a:r>
            <a:r>
              <a:rPr lang="tr-TR" b="1" dirty="0">
                <a:latin typeface="Arial" panose="020B0604020202020204" pitchFamily="34" charset="0"/>
                <a:ea typeface="Times New Roman" panose="02020603050405020304" pitchFamily="18" charset="0"/>
                <a:cs typeface="Arial" panose="020B0604020202020204" pitchFamily="34" charset="0"/>
              </a:rPr>
              <a:t> </a:t>
            </a:r>
            <a:r>
              <a:rPr lang="tr-TR" b="1" dirty="0" smtClean="0">
                <a:latin typeface="Arial" panose="020B0604020202020204" pitchFamily="34" charset="0"/>
                <a:ea typeface="Times New Roman" panose="02020603050405020304" pitchFamily="18" charset="0"/>
                <a:cs typeface="Arial" panose="020B0604020202020204" pitchFamily="34" charset="0"/>
              </a:rPr>
              <a:t>       </a:t>
            </a:r>
            <a:r>
              <a:rPr lang="tr-TR" b="1" dirty="0" err="1" smtClean="0">
                <a:latin typeface="Arial" panose="020B0604020202020204" pitchFamily="34" charset="0"/>
                <a:ea typeface="Times New Roman" panose="02020603050405020304" pitchFamily="18" charset="0"/>
                <a:cs typeface="Arial" panose="020B0604020202020204" pitchFamily="34" charset="0"/>
              </a:rPr>
              <a:t>NaCl</a:t>
            </a:r>
            <a:r>
              <a:rPr lang="tr-TR" b="1" dirty="0" smtClean="0">
                <a:latin typeface="Arial" panose="020B0604020202020204" pitchFamily="34" charset="0"/>
                <a:ea typeface="Times New Roman" panose="02020603050405020304" pitchFamily="18" charset="0"/>
                <a:cs typeface="Arial" panose="020B0604020202020204" pitchFamily="34" charset="0"/>
              </a:rPr>
              <a:t> </a:t>
            </a:r>
            <a:r>
              <a:rPr lang="tr-TR" b="1" dirty="0">
                <a:latin typeface="Arial" panose="020B0604020202020204" pitchFamily="34" charset="0"/>
                <a:ea typeface="Times New Roman" panose="02020603050405020304" pitchFamily="18" charset="0"/>
                <a:cs typeface="Arial" panose="020B0604020202020204" pitchFamily="34" charset="0"/>
              </a:rPr>
              <a:t>+ </a:t>
            </a:r>
            <a:r>
              <a:rPr lang="tr-TR" b="1" dirty="0" smtClean="0">
                <a:latin typeface="Arial" panose="020B0604020202020204" pitchFamily="34" charset="0"/>
                <a:ea typeface="Times New Roman" panose="02020603050405020304" pitchFamily="18" charset="0"/>
                <a:cs typeface="Arial" panose="020B0604020202020204" pitchFamily="34" charset="0"/>
              </a:rPr>
              <a:t>H</a:t>
            </a:r>
            <a:r>
              <a:rPr lang="tr-TR" b="1" baseline="-25000" dirty="0" smtClean="0">
                <a:latin typeface="Arial" panose="020B0604020202020204" pitchFamily="34" charset="0"/>
                <a:ea typeface="Times New Roman" panose="02020603050405020304" pitchFamily="18" charset="0"/>
                <a:cs typeface="Arial" panose="020B0604020202020204" pitchFamily="34" charset="0"/>
              </a:rPr>
              <a:t>2</a:t>
            </a:r>
            <a:r>
              <a:rPr lang="tr-TR" b="1" dirty="0" smtClean="0">
                <a:latin typeface="Arial" panose="020B0604020202020204" pitchFamily="34" charset="0"/>
                <a:ea typeface="Times New Roman" panose="02020603050405020304" pitchFamily="18" charset="0"/>
                <a:cs typeface="Arial" panose="020B0604020202020204" pitchFamily="34" charset="0"/>
              </a:rPr>
              <a:t>O</a:t>
            </a:r>
            <a:endParaRPr lang="tr-TR" b="1" dirty="0">
              <a:latin typeface="Arial" panose="020B0604020202020204" pitchFamily="34" charset="0"/>
              <a:ea typeface="Times New Roman" panose="02020603050405020304" pitchFamily="18" charset="0"/>
              <a:cs typeface="Arial" panose="020B0604020202020204" pitchFamily="34" charset="0"/>
            </a:endParaRPr>
          </a:p>
        </p:txBody>
      </p:sp>
      <p:cxnSp>
        <p:nvCxnSpPr>
          <p:cNvPr id="4" name="Düz Ok Bağlayıcısı 3"/>
          <p:cNvCxnSpPr/>
          <p:nvPr/>
        </p:nvCxnSpPr>
        <p:spPr>
          <a:xfrm>
            <a:off x="5128660" y="3077144"/>
            <a:ext cx="39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3523060" y="3403335"/>
            <a:ext cx="3530134" cy="566822"/>
          </a:xfrm>
          <a:prstGeom prst="rect">
            <a:avLst/>
          </a:prstGeom>
        </p:spPr>
        <p:txBody>
          <a:bodyPr wrap="none">
            <a:spAutoFit/>
          </a:bodyPr>
          <a:lstStyle/>
          <a:p>
            <a:pPr indent="228600">
              <a:lnSpc>
                <a:spcPts val="3720"/>
              </a:lnSpc>
            </a:pPr>
            <a:r>
              <a:rPr lang="tr-TR" b="1" dirty="0" smtClean="0">
                <a:latin typeface="Arial" panose="020B0604020202020204" pitchFamily="34" charset="0"/>
                <a:ea typeface="Times New Roman" panose="02020603050405020304" pitchFamily="18" charset="0"/>
                <a:cs typeface="Arial" panose="020B0604020202020204" pitchFamily="34" charset="0"/>
              </a:rPr>
              <a:t>HNO</a:t>
            </a:r>
            <a:r>
              <a:rPr lang="tr-TR" baseline="-25000" dirty="0" smtClean="0">
                <a:solidFill>
                  <a:srgbClr val="000000"/>
                </a:solidFill>
                <a:latin typeface="Arial" panose="020B0604020202020204" pitchFamily="34" charset="0"/>
                <a:ea typeface="Georgia" panose="02040502050405020303" pitchFamily="18" charset="0"/>
                <a:cs typeface="Arial" panose="020B0604020202020204" pitchFamily="34" charset="0"/>
              </a:rPr>
              <a:t>3</a:t>
            </a:r>
            <a:r>
              <a:rPr lang="tr-TR" b="1" dirty="0" smtClean="0">
                <a:latin typeface="Arial" panose="020B0604020202020204" pitchFamily="34" charset="0"/>
                <a:ea typeface="Times New Roman" panose="02020603050405020304" pitchFamily="18" charset="0"/>
                <a:cs typeface="Arial" panose="020B0604020202020204" pitchFamily="34" charset="0"/>
              </a:rPr>
              <a:t> </a:t>
            </a:r>
            <a:r>
              <a:rPr lang="tr-TR" b="1" dirty="0">
                <a:latin typeface="Arial" panose="020B0604020202020204" pitchFamily="34" charset="0"/>
                <a:ea typeface="Times New Roman" panose="02020603050405020304" pitchFamily="18" charset="0"/>
                <a:cs typeface="Arial" panose="020B0604020202020204" pitchFamily="34" charset="0"/>
              </a:rPr>
              <a:t>+ KOH  </a:t>
            </a:r>
            <a:r>
              <a:rPr lang="tr-TR" b="1" dirty="0" smtClean="0">
                <a:latin typeface="Arial" panose="020B0604020202020204" pitchFamily="34" charset="0"/>
                <a:ea typeface="Times New Roman" panose="02020603050405020304" pitchFamily="18" charset="0"/>
                <a:cs typeface="Arial" panose="020B0604020202020204" pitchFamily="34" charset="0"/>
              </a:rPr>
              <a:t>     KNO</a:t>
            </a:r>
            <a:r>
              <a:rPr lang="tr-TR" baseline="-25000" dirty="0" smtClean="0">
                <a:solidFill>
                  <a:srgbClr val="000000"/>
                </a:solidFill>
                <a:latin typeface="Arial" panose="020B0604020202020204" pitchFamily="34" charset="0"/>
                <a:ea typeface="Georgia" panose="02040502050405020303" pitchFamily="18" charset="0"/>
                <a:cs typeface="Arial" panose="020B0604020202020204" pitchFamily="34" charset="0"/>
              </a:rPr>
              <a:t>3</a:t>
            </a:r>
            <a:r>
              <a:rPr lang="tr-TR" b="1" dirty="0" smtClean="0">
                <a:latin typeface="Arial" panose="020B0604020202020204" pitchFamily="34" charset="0"/>
                <a:ea typeface="Times New Roman" panose="02020603050405020304" pitchFamily="18" charset="0"/>
                <a:cs typeface="Arial" panose="020B0604020202020204" pitchFamily="34" charset="0"/>
              </a:rPr>
              <a:t> </a:t>
            </a:r>
            <a:r>
              <a:rPr lang="tr-TR" b="1" dirty="0">
                <a:latin typeface="Arial" panose="020B0604020202020204" pitchFamily="34" charset="0"/>
                <a:ea typeface="Times New Roman" panose="02020603050405020304" pitchFamily="18" charset="0"/>
                <a:cs typeface="Arial" panose="020B0604020202020204" pitchFamily="34" charset="0"/>
              </a:rPr>
              <a:t>+ </a:t>
            </a:r>
            <a:r>
              <a:rPr lang="tr-TR" b="1" dirty="0" smtClean="0">
                <a:latin typeface="Arial" panose="020B0604020202020204" pitchFamily="34" charset="0"/>
                <a:ea typeface="Times New Roman" panose="02020603050405020304" pitchFamily="18" charset="0"/>
                <a:cs typeface="Arial" panose="020B0604020202020204" pitchFamily="34" charset="0"/>
              </a:rPr>
              <a:t>H</a:t>
            </a:r>
            <a:r>
              <a:rPr lang="tr-TR" b="1" baseline="-25000" dirty="0" smtClean="0">
                <a:latin typeface="Arial" panose="020B0604020202020204" pitchFamily="34" charset="0"/>
                <a:ea typeface="Times New Roman" panose="02020603050405020304" pitchFamily="18" charset="0"/>
                <a:cs typeface="Arial" panose="020B0604020202020204" pitchFamily="34" charset="0"/>
              </a:rPr>
              <a:t>2</a:t>
            </a:r>
            <a:r>
              <a:rPr lang="tr-TR" b="1" dirty="0" smtClean="0">
                <a:latin typeface="Arial" panose="020B0604020202020204" pitchFamily="34" charset="0"/>
                <a:ea typeface="Times New Roman" panose="02020603050405020304" pitchFamily="18" charset="0"/>
                <a:cs typeface="Arial" panose="020B0604020202020204" pitchFamily="34" charset="0"/>
              </a:rPr>
              <a:t>O</a:t>
            </a:r>
            <a:endParaRPr lang="tr-TR" b="1" dirty="0">
              <a:latin typeface="Arial" panose="020B0604020202020204" pitchFamily="34" charset="0"/>
              <a:ea typeface="Times New Roman" panose="02020603050405020304" pitchFamily="18" charset="0"/>
              <a:cs typeface="Arial" panose="020B0604020202020204" pitchFamily="34" charset="0"/>
            </a:endParaRPr>
          </a:p>
        </p:txBody>
      </p:sp>
      <p:cxnSp>
        <p:nvCxnSpPr>
          <p:cNvPr id="6" name="Düz Ok Bağlayıcısı 5"/>
          <p:cNvCxnSpPr/>
          <p:nvPr/>
        </p:nvCxnSpPr>
        <p:spPr>
          <a:xfrm>
            <a:off x="5224006" y="3686746"/>
            <a:ext cx="39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56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565055" y="1685040"/>
            <a:ext cx="5758308" cy="3508653"/>
          </a:xfrm>
          <a:prstGeom prst="rect">
            <a:avLst/>
          </a:prstGeom>
        </p:spPr>
        <p:txBody>
          <a:bodyPr wrap="none">
            <a:spAutoFit/>
          </a:bodyPr>
          <a:lstStyle/>
          <a:p>
            <a:r>
              <a:rPr lang="tr-TR" sz="2400" b="1" dirty="0" err="1" smtClean="0">
                <a:latin typeface="Arial" panose="020B0604020202020204" pitchFamily="34" charset="0"/>
                <a:cs typeface="Arial" panose="020B0604020202020204" pitchFamily="34" charset="0"/>
              </a:rPr>
              <a:t>Strong</a:t>
            </a:r>
            <a:r>
              <a:rPr lang="tr-TR" sz="2400" b="1" dirty="0" smtClean="0">
                <a:latin typeface="Arial" panose="020B0604020202020204" pitchFamily="34" charset="0"/>
                <a:cs typeface="Arial" panose="020B0604020202020204" pitchFamily="34" charset="0"/>
              </a:rPr>
              <a:t> </a:t>
            </a:r>
            <a:r>
              <a:rPr lang="tr-TR" sz="2400" b="1" dirty="0" err="1" smtClean="0">
                <a:latin typeface="Arial" panose="020B0604020202020204" pitchFamily="34" charset="0"/>
                <a:cs typeface="Arial" panose="020B0604020202020204" pitchFamily="34" charset="0"/>
              </a:rPr>
              <a:t>acid-base</a:t>
            </a:r>
            <a:r>
              <a:rPr lang="tr-TR" sz="2400" b="1" dirty="0" smtClean="0">
                <a:latin typeface="Arial" panose="020B0604020202020204" pitchFamily="34" charset="0"/>
                <a:cs typeface="Arial" panose="020B0604020202020204" pitchFamily="34" charset="0"/>
              </a:rPr>
              <a:t> </a:t>
            </a:r>
            <a:r>
              <a:rPr lang="tr-TR" sz="2400" b="1" dirty="0" err="1" smtClean="0">
                <a:latin typeface="Arial" panose="020B0604020202020204" pitchFamily="34" charset="0"/>
                <a:cs typeface="Arial" panose="020B0604020202020204" pitchFamily="34" charset="0"/>
              </a:rPr>
              <a:t>and</a:t>
            </a:r>
            <a:r>
              <a:rPr lang="tr-TR" sz="2400" b="1" dirty="0" smtClean="0">
                <a:latin typeface="Arial" panose="020B0604020202020204" pitchFamily="34" charset="0"/>
                <a:cs typeface="Arial" panose="020B0604020202020204" pitchFamily="34" charset="0"/>
              </a:rPr>
              <a:t> </a:t>
            </a:r>
            <a:r>
              <a:rPr lang="tr-TR" sz="2400" b="1" dirty="0" err="1" smtClean="0">
                <a:latin typeface="Arial" panose="020B0604020202020204" pitchFamily="34" charset="0"/>
                <a:cs typeface="Arial" panose="020B0604020202020204" pitchFamily="34" charset="0"/>
              </a:rPr>
              <a:t>weak</a:t>
            </a:r>
            <a:r>
              <a:rPr lang="tr-TR" sz="2400" b="1" dirty="0" smtClean="0">
                <a:latin typeface="Arial" panose="020B0604020202020204" pitchFamily="34" charset="0"/>
                <a:cs typeface="Arial" panose="020B0604020202020204" pitchFamily="34" charset="0"/>
              </a:rPr>
              <a:t> </a:t>
            </a:r>
            <a:r>
              <a:rPr lang="tr-TR" sz="2400" b="1" dirty="0" err="1" smtClean="0">
                <a:latin typeface="Arial" panose="020B0604020202020204" pitchFamily="34" charset="0"/>
                <a:cs typeface="Arial" panose="020B0604020202020204" pitchFamily="34" charset="0"/>
              </a:rPr>
              <a:t>acid-base</a:t>
            </a:r>
            <a:r>
              <a:rPr lang="tr-TR" sz="2400" b="1" dirty="0" smtClean="0">
                <a:latin typeface="Arial" panose="020B0604020202020204" pitchFamily="34" charset="0"/>
                <a:cs typeface="Arial" panose="020B0604020202020204" pitchFamily="34" charset="0"/>
              </a:rPr>
              <a:t>:</a:t>
            </a:r>
          </a:p>
          <a:p>
            <a:endParaRPr lang="tr-TR" b="1" dirty="0">
              <a:latin typeface="Arial" panose="020B0604020202020204" pitchFamily="34" charset="0"/>
              <a:cs typeface="Arial" panose="020B0604020202020204" pitchFamily="34" charset="0"/>
            </a:endParaRPr>
          </a:p>
          <a:p>
            <a:r>
              <a:rPr lang="tr-TR" b="1" dirty="0" err="1" smtClean="0">
                <a:latin typeface="Arial" panose="020B0604020202020204" pitchFamily="34" charset="0"/>
                <a:cs typeface="Arial" panose="020B0604020202020204" pitchFamily="34" charset="0"/>
              </a:rPr>
              <a:t>Strong</a:t>
            </a:r>
            <a:r>
              <a:rPr lang="tr-TR" b="1" dirty="0" smtClean="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acid</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completely</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ionizes</a:t>
            </a:r>
            <a:r>
              <a:rPr lang="tr-TR" b="1" dirty="0">
                <a:latin typeface="Arial" panose="020B0604020202020204" pitchFamily="34" charset="0"/>
                <a:cs typeface="Arial" panose="020B0604020202020204" pitchFamily="34" charset="0"/>
              </a:rPr>
              <a:t> in </a:t>
            </a:r>
            <a:r>
              <a:rPr lang="tr-TR" b="1" dirty="0" err="1">
                <a:latin typeface="Arial" panose="020B0604020202020204" pitchFamily="34" charset="0"/>
                <a:cs typeface="Arial" panose="020B0604020202020204" pitchFamily="34" charset="0"/>
              </a:rPr>
              <a:t>water</a:t>
            </a:r>
            <a:r>
              <a:rPr lang="tr-TR" b="1" dirty="0" smtClean="0">
                <a:latin typeface="Arial" panose="020B0604020202020204" pitchFamily="34" charset="0"/>
                <a:cs typeface="Arial" panose="020B0604020202020204" pitchFamily="34" charset="0"/>
              </a:rPr>
              <a:t>.</a:t>
            </a:r>
          </a:p>
          <a:p>
            <a:endParaRPr lang="tr-TR" b="1" dirty="0">
              <a:latin typeface="Arial" panose="020B0604020202020204" pitchFamily="34" charset="0"/>
              <a:cs typeface="Arial" panose="020B0604020202020204" pitchFamily="34" charset="0"/>
            </a:endParaRPr>
          </a:p>
          <a:p>
            <a:r>
              <a:rPr lang="tr-TR" b="1" dirty="0" err="1">
                <a:latin typeface="Arial" panose="020B0604020202020204" pitchFamily="34" charset="0"/>
                <a:cs typeface="Arial" panose="020B0604020202020204" pitchFamily="34" charset="0"/>
              </a:rPr>
              <a:t>Strong</a:t>
            </a:r>
            <a:r>
              <a:rPr lang="tr-TR" b="1" dirty="0">
                <a:latin typeface="Arial" panose="020B0604020202020204" pitchFamily="34" charset="0"/>
                <a:cs typeface="Arial" panose="020B0604020202020204" pitchFamily="34" charset="0"/>
              </a:rPr>
              <a:t> </a:t>
            </a:r>
            <a:r>
              <a:rPr lang="tr-TR" b="1" dirty="0" err="1" smtClean="0">
                <a:latin typeface="Arial" panose="020B0604020202020204" pitchFamily="34" charset="0"/>
                <a:cs typeface="Arial" panose="020B0604020202020204" pitchFamily="34" charset="0"/>
              </a:rPr>
              <a:t>base</a:t>
            </a:r>
            <a:r>
              <a:rPr lang="tr-TR" b="1" dirty="0" smtClean="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completely</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ionizes</a:t>
            </a:r>
            <a:r>
              <a:rPr lang="tr-TR" b="1" dirty="0">
                <a:latin typeface="Arial" panose="020B0604020202020204" pitchFamily="34" charset="0"/>
                <a:cs typeface="Arial" panose="020B0604020202020204" pitchFamily="34" charset="0"/>
              </a:rPr>
              <a:t> in </a:t>
            </a:r>
            <a:r>
              <a:rPr lang="tr-TR" b="1" dirty="0" err="1">
                <a:latin typeface="Arial" panose="020B0604020202020204" pitchFamily="34" charset="0"/>
                <a:cs typeface="Arial" panose="020B0604020202020204" pitchFamily="34" charset="0"/>
              </a:rPr>
              <a:t>water</a:t>
            </a:r>
            <a:r>
              <a:rPr lang="tr-TR" b="1" dirty="0" smtClean="0">
                <a:latin typeface="Arial" panose="020B0604020202020204" pitchFamily="34" charset="0"/>
                <a:cs typeface="Arial" panose="020B0604020202020204" pitchFamily="34" charset="0"/>
              </a:rPr>
              <a:t>.</a:t>
            </a:r>
          </a:p>
          <a:p>
            <a:endParaRPr lang="tr-TR"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Weak acid partially ionizes in water</a:t>
            </a:r>
            <a:r>
              <a:rPr lang="en-US" b="1" dirty="0" smtClean="0">
                <a:latin typeface="Arial" panose="020B0604020202020204" pitchFamily="34" charset="0"/>
                <a:cs typeface="Arial" panose="020B0604020202020204" pitchFamily="34" charset="0"/>
              </a:rPr>
              <a:t>.</a:t>
            </a:r>
            <a:endParaRPr lang="tr-TR" b="1" dirty="0" smtClean="0">
              <a:latin typeface="Arial" panose="020B0604020202020204" pitchFamily="34" charset="0"/>
              <a:cs typeface="Arial" panose="020B0604020202020204" pitchFamily="34" charset="0"/>
            </a:endParaRPr>
          </a:p>
          <a:p>
            <a:endParaRPr lang="tr-TR"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Weak </a:t>
            </a:r>
            <a:r>
              <a:rPr lang="tr-TR" b="1" dirty="0" err="1" smtClean="0">
                <a:latin typeface="Arial" panose="020B0604020202020204" pitchFamily="34" charset="0"/>
                <a:cs typeface="Arial" panose="020B0604020202020204" pitchFamily="34" charset="0"/>
              </a:rPr>
              <a:t>base</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partially ionizes in water.</a:t>
            </a:r>
            <a:endParaRPr lang="tr-TR" b="1" dirty="0">
              <a:latin typeface="Arial" panose="020B0604020202020204" pitchFamily="34" charset="0"/>
              <a:cs typeface="Arial" panose="020B0604020202020204" pitchFamily="34" charset="0"/>
            </a:endParaRPr>
          </a:p>
          <a:p>
            <a:endParaRPr lang="tr-TR" b="1" dirty="0" smtClean="0">
              <a:latin typeface="Arial" panose="020B0604020202020204" pitchFamily="34" charset="0"/>
              <a:cs typeface="Arial" panose="020B0604020202020204" pitchFamily="34" charset="0"/>
            </a:endParaRPr>
          </a:p>
          <a:p>
            <a:endParaRPr lang="tr-TR" b="1" dirty="0">
              <a:latin typeface="Arial" panose="020B0604020202020204" pitchFamily="34" charset="0"/>
              <a:cs typeface="Arial" panose="020B0604020202020204" pitchFamily="34" charset="0"/>
            </a:endParaRPr>
          </a:p>
          <a:p>
            <a:endParaRPr lang="tr-T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230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22408" y="2020790"/>
            <a:ext cx="9942897" cy="2585323"/>
          </a:xfrm>
          <a:prstGeom prst="rect">
            <a:avLst/>
          </a:prstGeom>
        </p:spPr>
        <p:txBody>
          <a:bodyPr wrap="square">
            <a:spAutoFit/>
          </a:bodyPr>
          <a:lstStyle/>
          <a:p>
            <a:pPr algn="just">
              <a:lnSpc>
                <a:spcPct val="150000"/>
              </a:lnSpc>
            </a:pPr>
            <a:r>
              <a:rPr lang="tr-TR" b="1" dirty="0" err="1">
                <a:latin typeface="Arial" panose="020B0604020202020204" pitchFamily="34" charset="0"/>
                <a:cs typeface="Arial" panose="020B0604020202020204" pitchFamily="34" charset="0"/>
              </a:rPr>
              <a:t>Adjustment</a:t>
            </a:r>
            <a:r>
              <a:rPr lang="tr-TR" b="1" dirty="0">
                <a:latin typeface="Arial" panose="020B0604020202020204" pitchFamily="34" charset="0"/>
                <a:cs typeface="Arial" panose="020B0604020202020204" pitchFamily="34" charset="0"/>
              </a:rPr>
              <a:t> of </a:t>
            </a:r>
            <a:r>
              <a:rPr lang="tr-TR" b="1" dirty="0" err="1">
                <a:latin typeface="Arial" panose="020B0604020202020204" pitchFamily="34" charset="0"/>
                <a:cs typeface="Arial" panose="020B0604020202020204" pitchFamily="34" charset="0"/>
              </a:rPr>
              <a:t>HCl</a:t>
            </a:r>
            <a:r>
              <a:rPr lang="tr-TR" b="1" dirty="0">
                <a:latin typeface="Arial" panose="020B0604020202020204" pitchFamily="34" charset="0"/>
                <a:cs typeface="Arial" panose="020B0604020202020204" pitchFamily="34" charset="0"/>
              </a:rPr>
              <a:t> Solutions </a:t>
            </a:r>
            <a:r>
              <a:rPr lang="tr-TR" b="1" dirty="0" err="1">
                <a:latin typeface="Arial" panose="020B0604020202020204" pitchFamily="34" charset="0"/>
                <a:cs typeface="Arial" panose="020B0604020202020204" pitchFamily="34" charset="0"/>
              </a:rPr>
              <a:t>with</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Pure</a:t>
            </a:r>
            <a:r>
              <a:rPr lang="tr-TR" b="1" dirty="0">
                <a:latin typeface="Arial" panose="020B0604020202020204" pitchFamily="34" charset="0"/>
                <a:cs typeface="Arial" panose="020B0604020202020204" pitchFamily="34" charset="0"/>
              </a:rPr>
              <a:t> Na</a:t>
            </a:r>
            <a:r>
              <a:rPr lang="tr-TR" b="1" baseline="-25000" dirty="0">
                <a:latin typeface="Arial" panose="020B0604020202020204" pitchFamily="34" charset="0"/>
                <a:cs typeface="Arial" panose="020B0604020202020204" pitchFamily="34" charset="0"/>
              </a:rPr>
              <a:t>2</a:t>
            </a:r>
            <a:r>
              <a:rPr lang="tr-TR" b="1" dirty="0">
                <a:latin typeface="Arial" panose="020B0604020202020204" pitchFamily="34" charset="0"/>
                <a:cs typeface="Arial" panose="020B0604020202020204" pitchFamily="34" charset="0"/>
              </a:rPr>
              <a:t>CO</a:t>
            </a:r>
            <a:r>
              <a:rPr lang="tr-TR" b="1" baseline="-25000" dirty="0">
                <a:latin typeface="Arial" panose="020B0604020202020204" pitchFamily="34" charset="0"/>
                <a:cs typeface="Arial" panose="020B0604020202020204" pitchFamily="34" charset="0"/>
              </a:rPr>
              <a:t>3</a:t>
            </a:r>
          </a:p>
          <a:p>
            <a:pPr algn="just">
              <a:lnSpc>
                <a:spcPct val="150000"/>
              </a:lnSpc>
            </a:pPr>
            <a:endParaRPr lang="tr-TR" dirty="0">
              <a:latin typeface="Arial" panose="020B0604020202020204" pitchFamily="34" charset="0"/>
              <a:cs typeface="Arial" panose="020B0604020202020204" pitchFamily="34" charset="0"/>
            </a:endParaRPr>
          </a:p>
          <a:p>
            <a:pPr algn="just">
              <a:lnSpc>
                <a:spcPct val="150000"/>
              </a:lnSpc>
            </a:pPr>
            <a:r>
              <a:rPr lang="tr-TR" dirty="0">
                <a:latin typeface="Arial" panose="020B0604020202020204" pitchFamily="34" charset="0"/>
                <a:cs typeface="Arial" panose="020B0604020202020204" pitchFamily="34" charset="0"/>
              </a:rPr>
              <a:t>A </a:t>
            </a:r>
            <a:r>
              <a:rPr lang="tr-TR" dirty="0" err="1">
                <a:latin typeface="Arial" panose="020B0604020202020204" pitchFamily="34" charset="0"/>
                <a:cs typeface="Arial" panose="020B0604020202020204" pitchFamily="34" charset="0"/>
              </a:rPr>
              <a:t>sample</a:t>
            </a:r>
            <a:r>
              <a:rPr lang="tr-TR" dirty="0">
                <a:latin typeface="Arial" panose="020B0604020202020204" pitchFamily="34" charset="0"/>
                <a:cs typeface="Arial" panose="020B0604020202020204" pitchFamily="34" charset="0"/>
              </a:rPr>
              <a:t> of 0.2-0.3 </a:t>
            </a:r>
            <a:r>
              <a:rPr lang="tr-TR" dirty="0" err="1">
                <a:latin typeface="Arial" panose="020B0604020202020204" pitchFamily="34" charset="0"/>
                <a:cs typeface="Arial" panose="020B0604020202020204" pitchFamily="34" charset="0"/>
              </a:rPr>
              <a:t>grams</a:t>
            </a:r>
            <a:r>
              <a:rPr lang="tr-TR" dirty="0">
                <a:latin typeface="Arial" panose="020B0604020202020204" pitchFamily="34" charset="0"/>
                <a:cs typeface="Arial" panose="020B0604020202020204" pitchFamily="34" charset="0"/>
              </a:rPr>
              <a:t> is </a:t>
            </a:r>
            <a:r>
              <a:rPr lang="tr-TR" dirty="0" err="1">
                <a:latin typeface="Arial" panose="020B0604020202020204" pitchFamily="34" charset="0"/>
                <a:cs typeface="Arial" panose="020B0604020202020204" pitchFamily="34" charset="0"/>
              </a:rPr>
              <a:t>taken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into</a:t>
            </a:r>
            <a:r>
              <a:rPr lang="tr-TR" dirty="0">
                <a:latin typeface="Arial" panose="020B0604020202020204" pitchFamily="34" charset="0"/>
                <a:cs typeface="Arial" panose="020B0604020202020204" pitchFamily="34" charset="0"/>
              </a:rPr>
              <a:t> a 250 ml </a:t>
            </a:r>
            <a:r>
              <a:rPr lang="tr-TR" dirty="0" err="1">
                <a:latin typeface="Arial" panose="020B0604020202020204" pitchFamily="34" charset="0"/>
                <a:cs typeface="Arial" panose="020B0604020202020204" pitchFamily="34" charset="0"/>
              </a:rPr>
              <a:t>flask</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Dissolve</a:t>
            </a:r>
            <a:r>
              <a:rPr lang="tr-TR" dirty="0">
                <a:latin typeface="Arial" panose="020B0604020202020204" pitchFamily="34" charset="0"/>
                <a:cs typeface="Arial" panose="020B0604020202020204" pitchFamily="34" charset="0"/>
              </a:rPr>
              <a:t> in 100 </a:t>
            </a:r>
            <a:r>
              <a:rPr lang="tr-TR" dirty="0" err="1">
                <a:latin typeface="Arial" panose="020B0604020202020204" pitchFamily="34" charset="0"/>
                <a:cs typeface="Arial" panose="020B0604020202020204" pitchFamily="34" charset="0"/>
              </a:rPr>
              <a:t>mL</a:t>
            </a:r>
            <a:r>
              <a:rPr lang="tr-TR" dirty="0">
                <a:latin typeface="Arial" panose="020B0604020202020204" pitchFamily="34" charset="0"/>
                <a:cs typeface="Arial" panose="020B0604020202020204" pitchFamily="34" charset="0"/>
              </a:rPr>
              <a:t> of </a:t>
            </a:r>
            <a:r>
              <a:rPr lang="tr-TR" dirty="0" err="1">
                <a:latin typeface="Arial" panose="020B0604020202020204" pitchFamily="34" charset="0"/>
                <a:cs typeface="Arial" panose="020B0604020202020204" pitchFamily="34" charset="0"/>
              </a:rPr>
              <a:t>water</a:t>
            </a:r>
            <a:r>
              <a:rPr lang="tr-TR" dirty="0">
                <a:latin typeface="Arial" panose="020B0604020202020204" pitchFamily="34" charset="0"/>
                <a:cs typeface="Arial" panose="020B0604020202020204" pitchFamily="34" charset="0"/>
              </a:rPr>
              <a:t>. A </a:t>
            </a:r>
            <a:r>
              <a:rPr lang="tr-TR" dirty="0" err="1">
                <a:latin typeface="Arial" panose="020B0604020202020204" pitchFamily="34" charset="0"/>
                <a:cs typeface="Arial" panose="020B0604020202020204" pitchFamily="34" charset="0"/>
              </a:rPr>
              <a:t>few</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drops</a:t>
            </a:r>
            <a:r>
              <a:rPr lang="tr-TR" dirty="0">
                <a:latin typeface="Arial" panose="020B0604020202020204" pitchFamily="34" charset="0"/>
                <a:cs typeface="Arial" panose="020B0604020202020204" pitchFamily="34" charset="0"/>
              </a:rPr>
              <a:t> of </a:t>
            </a:r>
            <a:r>
              <a:rPr lang="tr-TR" dirty="0" err="1">
                <a:latin typeface="Arial" panose="020B0604020202020204" pitchFamily="34" charset="0"/>
                <a:cs typeface="Arial" panose="020B0604020202020204" pitchFamily="34" charset="0"/>
              </a:rPr>
              <a:t>methyl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red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indicator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are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then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added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indicators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are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either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weak</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organic</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acid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or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weak</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organic</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bases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excess</a:t>
            </a:r>
            <a:r>
              <a:rPr lang="tr-TR" dirty="0">
                <a:latin typeface="Arial" panose="020B0604020202020204" pitchFamily="34" charset="0"/>
                <a:cs typeface="Arial" panose="020B0604020202020204" pitchFamily="34" charset="0"/>
              </a:rPr>
              <a:t> of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indicator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turning</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point</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cannot</a:t>
            </a:r>
            <a:r>
              <a:rPr lang="tr-TR" dirty="0">
                <a:latin typeface="Arial" panose="020B0604020202020204" pitchFamily="34" charset="0"/>
                <a:cs typeface="Arial" panose="020B0604020202020204" pitchFamily="34" charset="0"/>
              </a:rPr>
              <a:t> be </a:t>
            </a:r>
            <a:r>
              <a:rPr lang="tr-TR" dirty="0" err="1">
                <a:latin typeface="Arial" panose="020B0604020202020204" pitchFamily="34" charset="0"/>
                <a:cs typeface="Arial" panose="020B0604020202020204" pitchFamily="34" charset="0"/>
              </a:rPr>
              <a:t>observed</a:t>
            </a:r>
            <a:r>
              <a:rPr lang="tr-TR" dirty="0">
                <a:latin typeface="Arial" panose="020B0604020202020204" pitchFamily="34" charset="0"/>
                <a:cs typeface="Arial" panose="020B0604020202020204" pitchFamily="34" charset="0"/>
              </a:rPr>
              <a:t>.</a:t>
            </a:r>
          </a:p>
          <a:p>
            <a:pPr algn="just">
              <a:lnSpc>
                <a:spcPct val="150000"/>
              </a:lnSpc>
            </a:pPr>
            <a:r>
              <a:rPr lang="tr-TR" dirty="0">
                <a:latin typeface="Arial" panose="020B0604020202020204" pitchFamily="34" charset="0"/>
                <a:cs typeface="Arial" panose="020B0604020202020204" pitchFamily="34" charset="0"/>
              </a:rPr>
              <a:t> </a:t>
            </a:r>
          </a:p>
        </p:txBody>
      </p:sp>
      <p:sp>
        <p:nvSpPr>
          <p:cNvPr id="3" name="Metin kutusu 2"/>
          <p:cNvSpPr txBox="1"/>
          <p:nvPr/>
        </p:nvSpPr>
        <p:spPr>
          <a:xfrm>
            <a:off x="1347537" y="1183907"/>
            <a:ext cx="3426594" cy="461665"/>
          </a:xfrm>
          <a:prstGeom prst="rect">
            <a:avLst/>
          </a:prstGeom>
          <a:noFill/>
        </p:spPr>
        <p:txBody>
          <a:bodyPr wrap="square" rtlCol="0">
            <a:spAutoFit/>
          </a:bodyPr>
          <a:lstStyle/>
          <a:p>
            <a:r>
              <a:rPr lang="tr-TR" sz="2400" b="1" dirty="0" smtClean="0">
                <a:solidFill>
                  <a:srgbClr val="0070C0"/>
                </a:solidFill>
                <a:latin typeface="Arial" panose="020B0604020202020204" pitchFamily="34" charset="0"/>
                <a:cs typeface="Arial" panose="020B0604020202020204" pitchFamily="34" charset="0"/>
              </a:rPr>
              <a:t>Experiment 1</a:t>
            </a:r>
            <a:endParaRPr lang="tr-TR"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8171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67</TotalTime>
  <Words>651</Words>
  <Application>Microsoft Office PowerPoint</Application>
  <PresentationFormat>Geniş ekran</PresentationFormat>
  <Paragraphs>59</Paragraphs>
  <Slides>14</Slides>
  <Notes>3</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14</vt:i4>
      </vt:variant>
    </vt:vector>
  </HeadingPairs>
  <TitlesOfParts>
    <vt:vector size="22" baseType="lpstr">
      <vt:lpstr>Arial</vt:lpstr>
      <vt:lpstr>Arial Black</vt:lpstr>
      <vt:lpstr>Calibri</vt:lpstr>
      <vt:lpstr>Garamond</vt:lpstr>
      <vt:lpstr>Georgia</vt:lpstr>
      <vt:lpstr>Times New Roman</vt:lpstr>
      <vt:lpstr>Organik</vt:lpstr>
      <vt:lpstr>Document</vt:lpstr>
      <vt:lpstr>ACID-BASE REACTIONS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ASİTLER ve BAZLAR</dc:title>
  <dc:creator>kimya_nuran</dc:creator>
  <cp:lastModifiedBy>nuran asmafiliz</cp:lastModifiedBy>
  <cp:revision>23</cp:revision>
  <dcterms:created xsi:type="dcterms:W3CDTF">2017-01-24T13:11:23Z</dcterms:created>
  <dcterms:modified xsi:type="dcterms:W3CDTF">2019-12-08T20:41:46Z</dcterms:modified>
</cp:coreProperties>
</file>