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7.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1" r:id="rId7"/>
    <p:sldId id="263" r:id="rId8"/>
    <p:sldId id="262"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wikizeroo.org/index.php?q=aHR0cHM6Ly9lbi53aWtpcGVkaWEub3JnL3dpa2kvR3Jhc3NsYW5k" TargetMode="External"/><Relationship Id="rId3" Type="http://schemas.openxmlformats.org/officeDocument/2006/relationships/hyperlink" Target="https://www.wikizeroo.org/index.php?q=aHR0cHM6Ly9lbi53aWtpcGVkaWEub3JnL3dpa2kvVmFyZ2FzX0VyYQ" TargetMode="External"/><Relationship Id="rId7" Type="http://schemas.openxmlformats.org/officeDocument/2006/relationships/hyperlink" Target="https://www.wikizeroo.org/index.php?q=aHR0cHM6Ly9lbi53aWtpcGVkaWEub3JnL3dpa2kvT2lsc2VlZHM" TargetMode="External"/><Relationship Id="rId2" Type="http://schemas.openxmlformats.org/officeDocument/2006/relationships/hyperlink" Target="https://www.wikizeroo.org/index.php?q=aHR0cHM6Ly9lbi53aWtpcGVkaWEub3JnL3dpa2kvQWdyaWN1bHR1cmVfaW5fQnJhemlsI2NpdGVfbm90ZS01" TargetMode="External"/><Relationship Id="rId1" Type="http://schemas.openxmlformats.org/officeDocument/2006/relationships/slideLayout" Target="../slideLayouts/slideLayout2.xml"/><Relationship Id="rId6" Type="http://schemas.openxmlformats.org/officeDocument/2006/relationships/hyperlink" Target="https://www.wikizeroo.org/index.php?q=aHR0cHM6Ly9lbi53aWtpcGVkaWEub3JnL3dpa2kvR3JlYXRfUmVjZXNzaW9u" TargetMode="External"/><Relationship Id="rId5" Type="http://schemas.openxmlformats.org/officeDocument/2006/relationships/hyperlink" Target="https://www.wikizeroo.org/index.php?q=aHR0cHM6Ly9lbi53aWtpcGVkaWEub3JnL3dpa2kvSUJHRQ" TargetMode="External"/><Relationship Id="rId4" Type="http://schemas.openxmlformats.org/officeDocument/2006/relationships/hyperlink" Target="https://www.wikizeroo.org/index.php?q=aHR0cHM6Ly9lbi53aWtpcGVkaWEub3JnL3dpa2kvR2V0JUMzJUJBbGlvX1Zhcmdhcw"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wikizeroo.org/index.php?q=aHR0cHM6Ly9lbi53aWtpcGVkaWEub3JnL3dpa2kvQ2VudHJhbC1XZXN0X1JlZ2lvbixfQnJhem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wikizeroo.org/index.php?q=aHR0cHM6Ly9lbi53aWtpcGVkaWEub3JnL3dpa2kvQWdyaWN1bHR1cmVfaW5fQnJhemlsI2NpdGVfbm90ZS1ibjEtNDY" TargetMode="External"/><Relationship Id="rId3" Type="http://schemas.openxmlformats.org/officeDocument/2006/relationships/hyperlink" Target="https://www.wikizeroo.org/index.php?q=aHR0cHM6Ly9lbi53aWtpcGVkaWEub3JnL3dpa2kvQWdyaWN1bHR1cmVfaW5fQnJhemlsI2NpdGVfbm90ZS06MC00Mg" TargetMode="External"/><Relationship Id="rId7" Type="http://schemas.openxmlformats.org/officeDocument/2006/relationships/hyperlink" Target="https://www.wikizeroo.org/index.php?q=aHR0cHM6Ly9lbi53aWtpcGVkaWEub3JnL3dpa2kvQWdyaWN1bHR1cmVfaW5fQnJhemlsI2NpdGVfbm90ZS00NQ" TargetMode="External"/><Relationship Id="rId12" Type="http://schemas.openxmlformats.org/officeDocument/2006/relationships/hyperlink" Target="https://www.wikizeroo.org/index.php?q=aHR0cHM6Ly9lbi53aWtpcGVkaWEub3JnL3dpa2kvTWFpemU" TargetMode="External"/><Relationship Id="rId2" Type="http://schemas.openxmlformats.org/officeDocument/2006/relationships/hyperlink" Target="https://www.wikizeroo.org/index.php?q=aHR0cHM6Ly9lbi53aWtpcGVkaWEub3JnL3dpa2kvTGF0aW5fQW1lcmljYQ" TargetMode="External"/><Relationship Id="rId1" Type="http://schemas.openxmlformats.org/officeDocument/2006/relationships/slideLayout" Target="../slideLayouts/slideLayout2.xml"/><Relationship Id="rId6" Type="http://schemas.openxmlformats.org/officeDocument/2006/relationships/hyperlink" Target="https://www.wikizeroo.org/index.php?q=aHR0cHM6Ly9lbi53aWtpcGVkaWEub3JnL3dpa2kvQWdyaWN1bHR1cmVfaW5fQnJhemlsI2NpdGVfbm90ZS06MS00NA" TargetMode="External"/><Relationship Id="rId11" Type="http://schemas.openxmlformats.org/officeDocument/2006/relationships/hyperlink" Target="https://www.wikizeroo.org/index.php?q=aHR0cHM6Ly9lbi53aWtpcGVkaWEub3JnL3dpa2kvQmVhbg" TargetMode="External"/><Relationship Id="rId5" Type="http://schemas.openxmlformats.org/officeDocument/2006/relationships/hyperlink" Target="https://www.wikizeroo.org/index.php?q=aHR0cHM6Ly9lbi53aWtpcGVkaWEub3JnL3dpa2kvQWdyaWN1bHR1cmVfaW5fQnJhemlsI2NpdGVfbm90ZS1CcmF6aWxfLV9GQU9fMjAxNF9jb3VudHJ5X2ZhY3Rfc2hlZXRfb25fZm9vZF9hbmRfYWdyaWN1bHR1cmVfcG9saWN5X3RyZW5kcy00Mw" TargetMode="External"/><Relationship Id="rId10" Type="http://schemas.openxmlformats.org/officeDocument/2006/relationships/hyperlink" Target="https://www.wikizeroo.org/index.php?q=aHR0cHM6Ly9lbi53aWtpcGVkaWEub3JnL3dpa2kvTWFuaW9j" TargetMode="External"/><Relationship Id="rId4" Type="http://schemas.openxmlformats.org/officeDocument/2006/relationships/hyperlink" Target="https://www.wikizeroo.org/index.php?q=aHR0cHM6Ly9lbi53aWtpcGVkaWEub3JnL3dpa2kvTGFuZF90ZW51cmU" TargetMode="External"/><Relationship Id="rId9" Type="http://schemas.openxmlformats.org/officeDocument/2006/relationships/hyperlink" Target="https://www.wikizeroo.org/index.php?q=aHR0cHM6Ly9lbi53aWtpcGVkaWEub3JnL3dpa2kvQWdyaWN1bHR1cmVfaW5fQnJhemlsI2NpdGVfbm90ZS1jZXUtND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razilian.report/money/2019/05/30/understand-brazilian-gd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8DDA-9741-432D-BFA8-B207D863E40C}"/>
              </a:ext>
            </a:extLst>
          </p:cNvPr>
          <p:cNvSpPr>
            <a:spLocks noGrp="1"/>
          </p:cNvSpPr>
          <p:nvPr>
            <p:ph type="ctrTitle"/>
          </p:nvPr>
        </p:nvSpPr>
        <p:spPr/>
        <p:txBody>
          <a:bodyPr/>
          <a:lstStyle/>
          <a:p>
            <a:r>
              <a:rPr lang="en-US" sz="4000" dirty="0"/>
              <a:t>CONTEMPORARY BUSINESS ISSUES I</a:t>
            </a:r>
            <a:endParaRPr lang="tr-TR" sz="4000" dirty="0"/>
          </a:p>
        </p:txBody>
      </p:sp>
      <p:sp>
        <p:nvSpPr>
          <p:cNvPr id="3" name="Subtitle 2">
            <a:extLst>
              <a:ext uri="{FF2B5EF4-FFF2-40B4-BE49-F238E27FC236}">
                <a16:creationId xmlns:a16="http://schemas.microsoft.com/office/drawing/2014/main" id="{455AA646-5BAB-4633-912D-057E206E1FD5}"/>
              </a:ext>
            </a:extLst>
          </p:cNvPr>
          <p:cNvSpPr>
            <a:spLocks noGrp="1"/>
          </p:cNvSpPr>
          <p:nvPr>
            <p:ph type="subTitle" idx="1"/>
          </p:nvPr>
        </p:nvSpPr>
        <p:spPr/>
        <p:txBody>
          <a:bodyPr/>
          <a:lstStyle/>
          <a:p>
            <a:r>
              <a:rPr lang="en-US" dirty="0"/>
              <a:t>WEEK 12:</a:t>
            </a:r>
          </a:p>
          <a:p>
            <a:r>
              <a:rPr lang="en-US" dirty="0"/>
              <a:t>COUNTRY FOCUS : BRAZIL</a:t>
            </a:r>
            <a:endParaRPr lang="tr-TR" dirty="0"/>
          </a:p>
        </p:txBody>
      </p:sp>
    </p:spTree>
    <p:extLst>
      <p:ext uri="{BB962C8B-B14F-4D97-AF65-F5344CB8AC3E}">
        <p14:creationId xmlns:p14="http://schemas.microsoft.com/office/powerpoint/2010/main" val="3797844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0D3C-0890-401A-865A-090CB016E5A2}"/>
              </a:ext>
            </a:extLst>
          </p:cNvPr>
          <p:cNvSpPr>
            <a:spLocks noGrp="1"/>
          </p:cNvSpPr>
          <p:nvPr>
            <p:ph type="title"/>
          </p:nvPr>
        </p:nvSpPr>
        <p:spPr/>
        <p:txBody>
          <a:bodyPr/>
          <a:lstStyle/>
          <a:p>
            <a:r>
              <a:rPr lang="en-US" dirty="0">
                <a:solidFill>
                  <a:srgbClr val="FFC000"/>
                </a:solidFill>
              </a:rPr>
              <a:t>Brazil’s position in world agriculture</a:t>
            </a:r>
            <a:endParaRPr lang="tr-TR" dirty="0"/>
          </a:p>
        </p:txBody>
      </p:sp>
      <p:sp>
        <p:nvSpPr>
          <p:cNvPr id="3" name="Content Placeholder 2">
            <a:extLst>
              <a:ext uri="{FF2B5EF4-FFF2-40B4-BE49-F238E27FC236}">
                <a16:creationId xmlns:a16="http://schemas.microsoft.com/office/drawing/2014/main" id="{F7C56528-DBFB-4FDB-9D25-F1CD1EEEDD50}"/>
              </a:ext>
            </a:extLst>
          </p:cNvPr>
          <p:cNvSpPr>
            <a:spLocks noGrp="1"/>
          </p:cNvSpPr>
          <p:nvPr>
            <p:ph idx="1"/>
          </p:nvPr>
        </p:nvSpPr>
        <p:spPr/>
        <p:txBody>
          <a:bodyPr>
            <a:normAutofit fontScale="70000" lnSpcReduction="20000"/>
          </a:bodyPr>
          <a:lstStyle/>
          <a:p>
            <a:r>
              <a:rPr lang="en-US" dirty="0" err="1"/>
              <a:t>razil</a:t>
            </a:r>
            <a:r>
              <a:rPr lang="en-US" dirty="0"/>
              <a:t> exported 41,000 tons of processed cashew nuts valued at US$193,900 in 2018.</a:t>
            </a:r>
            <a:r>
              <a:rPr lang="en-US" baseline="30000" dirty="0">
                <a:hlinkClick r:id="rId2"/>
              </a:rPr>
              <a:t>[5]</a:t>
            </a:r>
            <a:endParaRPr lang="en-US" dirty="0"/>
          </a:p>
          <a:p>
            <a:r>
              <a:rPr lang="en-US" dirty="0"/>
              <a:t>The success of agriculture during the </a:t>
            </a:r>
            <a:r>
              <a:rPr lang="en-US" dirty="0">
                <a:hlinkClick r:id="rId3" tooltip="Vargas Era"/>
              </a:rPr>
              <a:t>Estado Novo</a:t>
            </a:r>
            <a:r>
              <a:rPr lang="en-US" dirty="0"/>
              <a:t> (New State), with </a:t>
            </a:r>
            <a:r>
              <a:rPr lang="en-US" dirty="0" err="1">
                <a:hlinkClick r:id="rId4" tooltip="Getúlio Vargas"/>
              </a:rPr>
              <a:t>Getúlio</a:t>
            </a:r>
            <a:r>
              <a:rPr lang="en-US" dirty="0">
                <a:hlinkClick r:id="rId4" tooltip="Getúlio Vargas"/>
              </a:rPr>
              <a:t> Vargas</a:t>
            </a:r>
            <a:r>
              <a:rPr lang="en-US" dirty="0"/>
              <a:t>, led to the expression, "Brazil, breadbasket of the world".</a:t>
            </a:r>
            <a:r>
              <a:rPr lang="en-US" baseline="30000" dirty="0"/>
              <a:t> </a:t>
            </a:r>
          </a:p>
          <a:p>
            <a:r>
              <a:rPr lang="en-US" dirty="0"/>
              <a:t>As of 2009, Brazil had about 106,000,000 hectares (260,000,000 acres) of undeveloped fertile land – a territory larger than the combined area of France and Spain.</a:t>
            </a:r>
          </a:p>
          <a:p>
            <a:r>
              <a:rPr lang="en-US" dirty="0"/>
              <a:t>According to a 2008 </a:t>
            </a:r>
            <a:r>
              <a:rPr lang="en-US" dirty="0">
                <a:hlinkClick r:id="rId5" tooltip="IBGE"/>
              </a:rPr>
              <a:t>IBGE</a:t>
            </a:r>
            <a:r>
              <a:rPr lang="en-US" dirty="0"/>
              <a:t> study, despite the </a:t>
            </a:r>
            <a:r>
              <a:rPr lang="en-US" dirty="0">
                <a:hlinkClick r:id="rId6" tooltip="Great Recession"/>
              </a:rPr>
              <a:t>world financial crisis</a:t>
            </a:r>
            <a:r>
              <a:rPr lang="en-US" dirty="0"/>
              <a:t>, Brazil had record agricultural production, with growth of 9.1%, principally motivated by favorable weather. The production of grains in the year reached an unprecedented 145,400,000 tons. That record output employed an additional 4.8% in planted area, </a:t>
            </a:r>
            <a:r>
              <a:rPr lang="en-US" dirty="0" err="1"/>
              <a:t>totalling</a:t>
            </a:r>
            <a:r>
              <a:rPr lang="en-US" dirty="0"/>
              <a:t> 65,338,000 hectares and producing $148 billion Reals. The principal products were corn (13.1% growth) and soy (2.4% growth).</a:t>
            </a:r>
          </a:p>
          <a:p>
            <a:r>
              <a:rPr lang="en-US" dirty="0"/>
              <a:t>The southern one-half to two-thirds of Brazil has a semi-temperate climate, higher rainfall, more fertile soil, more advanced technology and input use, adequate infrastructure and more experienced farmers. This region produces most of Brazil's grains, </a:t>
            </a:r>
            <a:r>
              <a:rPr lang="en-US" dirty="0">
                <a:hlinkClick r:id="rId7" tooltip="Oilseeds"/>
              </a:rPr>
              <a:t>oilseeds</a:t>
            </a:r>
            <a:r>
              <a:rPr lang="en-US" dirty="0"/>
              <a:t> (and exports).</a:t>
            </a:r>
          </a:p>
          <a:p>
            <a:r>
              <a:rPr lang="en-US" dirty="0"/>
              <a:t>The drought-ridden northeast region and Amazon basin lack well-distributed rainfall, good soil, adequate infrastructure and development capital. Although mostly occupied by subsistence farmers, both regions are increasingly important as exporters of forest products, cocoa and tropical fruits. Central Brazil contains substantial areas of </a:t>
            </a:r>
            <a:r>
              <a:rPr lang="en-US" dirty="0">
                <a:hlinkClick r:id="rId8" tooltip="Grassland"/>
              </a:rPr>
              <a:t>grassland</a:t>
            </a:r>
            <a:r>
              <a:rPr lang="en-US" dirty="0"/>
              <a:t>. Brazilian grasslands are far less fertile than those of North America, and are generally suited only for grazing.</a:t>
            </a:r>
          </a:p>
          <a:p>
            <a:pPr marL="0" indent="0">
              <a:buNone/>
            </a:pPr>
            <a:endParaRPr lang="tr-TR" dirty="0"/>
          </a:p>
        </p:txBody>
      </p:sp>
    </p:spTree>
    <p:extLst>
      <p:ext uri="{BB962C8B-B14F-4D97-AF65-F5344CB8AC3E}">
        <p14:creationId xmlns:p14="http://schemas.microsoft.com/office/powerpoint/2010/main" val="114320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9DAA-D7BF-4D9A-8D84-B8C30F6A8336}"/>
              </a:ext>
            </a:extLst>
          </p:cNvPr>
          <p:cNvSpPr>
            <a:spLocks noGrp="1"/>
          </p:cNvSpPr>
          <p:nvPr>
            <p:ph type="title"/>
          </p:nvPr>
        </p:nvSpPr>
        <p:spPr/>
        <p:txBody>
          <a:bodyPr/>
          <a:lstStyle/>
          <a:p>
            <a:r>
              <a:rPr lang="en-US" dirty="0">
                <a:solidFill>
                  <a:srgbClr val="FFC000"/>
                </a:solidFill>
              </a:rPr>
              <a:t>Brazil’s position in world agriculture</a:t>
            </a:r>
            <a:endParaRPr lang="tr-TR" dirty="0"/>
          </a:p>
        </p:txBody>
      </p:sp>
      <p:sp>
        <p:nvSpPr>
          <p:cNvPr id="3" name="Content Placeholder 2">
            <a:extLst>
              <a:ext uri="{FF2B5EF4-FFF2-40B4-BE49-F238E27FC236}">
                <a16:creationId xmlns:a16="http://schemas.microsoft.com/office/drawing/2014/main" id="{2B392289-4F1C-4A52-9B47-74FB762EFC23}"/>
              </a:ext>
            </a:extLst>
          </p:cNvPr>
          <p:cNvSpPr>
            <a:spLocks noGrp="1"/>
          </p:cNvSpPr>
          <p:nvPr>
            <p:ph idx="1"/>
          </p:nvPr>
        </p:nvSpPr>
        <p:spPr/>
        <p:txBody>
          <a:bodyPr>
            <a:normAutofit fontScale="85000" lnSpcReduction="10000"/>
          </a:bodyPr>
          <a:lstStyle/>
          <a:p>
            <a:r>
              <a:rPr lang="en-US" dirty="0"/>
              <a:t>Crop transport is a longstanding structural problem for Brazilian agriculture</a:t>
            </a:r>
          </a:p>
          <a:p>
            <a:endParaRPr lang="en-US" dirty="0"/>
          </a:p>
          <a:p>
            <a:r>
              <a:rPr lang="en-US" dirty="0" err="1"/>
              <a:t>Calmon</a:t>
            </a:r>
            <a:r>
              <a:rPr lang="en-US" dirty="0"/>
              <a:t> noted that, since the Empire, "the disposal of the harvest is difficult" and indicated that "the old projects of iron roads or cartable paths, linking the coast to the central mountains (...) are resisted by skeptical statesmen, quoting Thiers, who, in 1841, believed that railways were not convenient to France".</a:t>
            </a:r>
          </a:p>
          <a:p>
            <a:r>
              <a:rPr lang="en-US" dirty="0"/>
              <a:t>Crops are immediately trucked to market via highways, mostly in poor traffic conditions at high cost.</a:t>
            </a:r>
          </a:p>
          <a:p>
            <a:r>
              <a:rPr lang="en-US" dirty="0"/>
              <a:t>For the 2008/2009 harvest, for example, the Federation of Agriculture and Livestock of </a:t>
            </a:r>
            <a:r>
              <a:rPr lang="en-US" dirty="0" err="1"/>
              <a:t>Goiás</a:t>
            </a:r>
            <a:r>
              <a:rPr lang="en-US" dirty="0"/>
              <a:t> denounced poor road conditions in the </a:t>
            </a:r>
            <a:r>
              <a:rPr lang="en-US" u="sng" dirty="0">
                <a:hlinkClick r:id="rId2" tooltip="Central-West Region, Brazil"/>
              </a:rPr>
              <a:t>Center-West region</a:t>
            </a:r>
            <a:r>
              <a:rPr lang="en-US" dirty="0"/>
              <a:t>, despite repeated requests for federal assistance over several years.</a:t>
            </a:r>
          </a:p>
          <a:p>
            <a:r>
              <a:rPr lang="en-US" dirty="0"/>
              <a:t>In 2006 the federal government issued a National Plan of Logistics and Transportation, meant to improve production flow. Lack of investment, however, continues to be the main obstacle to distribution logistics.</a:t>
            </a:r>
          </a:p>
          <a:p>
            <a:endParaRPr lang="tr-TR" dirty="0"/>
          </a:p>
        </p:txBody>
      </p:sp>
    </p:spTree>
    <p:extLst>
      <p:ext uri="{BB962C8B-B14F-4D97-AF65-F5344CB8AC3E}">
        <p14:creationId xmlns:p14="http://schemas.microsoft.com/office/powerpoint/2010/main" val="95306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C655-F826-40B4-8D90-D09143E7FE28}"/>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392EA953-0BBC-44DA-B5F0-7B00BA9BA735}"/>
              </a:ext>
            </a:extLst>
          </p:cNvPr>
          <p:cNvSpPr>
            <a:spLocks noGrp="1"/>
          </p:cNvSpPr>
          <p:nvPr>
            <p:ph idx="1"/>
          </p:nvPr>
        </p:nvSpPr>
        <p:spPr/>
        <p:txBody>
          <a:bodyPr>
            <a:normAutofit fontScale="70000" lnSpcReduction="20000"/>
          </a:bodyPr>
          <a:lstStyle/>
          <a:p>
            <a:r>
              <a:rPr lang="en-US" dirty="0"/>
              <a:t>Official definitions of a family farmer differ from country to country in </a:t>
            </a:r>
            <a:r>
              <a:rPr lang="en-US" dirty="0">
                <a:hlinkClick r:id="rId2" tooltip="Latin America"/>
              </a:rPr>
              <a:t>Latin America</a:t>
            </a:r>
            <a:r>
              <a:rPr lang="en-US" dirty="0"/>
              <a:t>. There are 3 general categories: subsistence farming, intermediate family farmers and consolidated farms.</a:t>
            </a:r>
            <a:r>
              <a:rPr lang="en-US" baseline="30000" dirty="0">
                <a:hlinkClick r:id="rId3"/>
              </a:rPr>
              <a:t>[42]</a:t>
            </a:r>
            <a:r>
              <a:rPr lang="en-US" dirty="0"/>
              <a:t> In Brazil, the Family Farming Law (Law 11,326) defines family farmers through four criteria related to </a:t>
            </a:r>
            <a:r>
              <a:rPr lang="en-US" dirty="0">
                <a:hlinkClick r:id="rId4" tooltip="Land tenure"/>
              </a:rPr>
              <a:t>land tenure</a:t>
            </a:r>
            <a:r>
              <a:rPr lang="en-US" dirty="0"/>
              <a:t>, farm size, dependence on farm income, and the use of predominantly family labor.</a:t>
            </a:r>
            <a:r>
              <a:rPr lang="en-US" baseline="30000" dirty="0">
                <a:hlinkClick r:id="rId3"/>
              </a:rPr>
              <a:t>[42]</a:t>
            </a:r>
            <a:r>
              <a:rPr lang="en-US" dirty="0"/>
              <a:t> In Brazil, the large majority of family farms are in the northeastern, southern and southeast Brazil. Family farmers in Brazil produce more than 70%of food consumed domestically.</a:t>
            </a:r>
          </a:p>
          <a:p>
            <a:r>
              <a:rPr lang="en-US" dirty="0"/>
              <a:t>During the 1990s, the Lula administration implemented a set of policies that addressed food security on federal, state and municipal levels, the aim of which was to increase federal government support to family farmers. In 1999, the Ministry of Agrarian Development (MDA) was created to support family farmers and promote land reform and sustainable land development.</a:t>
            </a:r>
            <a:r>
              <a:rPr lang="en-US" baseline="30000" dirty="0">
                <a:hlinkClick r:id="rId5"/>
              </a:rPr>
              <a:t>[43]</a:t>
            </a:r>
            <a:r>
              <a:rPr lang="en-US" dirty="0"/>
              <a:t> A host of government policies and government-supported programs in the interest of family farmers then emerged, where the family farmer is recognized as a pillar of national development. Since then, the MDA along with other institutions were created with the family farmers and other traditional communities' interests in mind,</a:t>
            </a:r>
            <a:r>
              <a:rPr lang="en-US" baseline="30000" dirty="0">
                <a:hlinkClick r:id="rId6"/>
              </a:rPr>
              <a:t>[44]</a:t>
            </a:r>
            <a:r>
              <a:rPr lang="en-US" dirty="0"/>
              <a:t> where policies targeting family farmers were designed to introduce market incentives, promote adequate food distribution and provide technical assistance.</a:t>
            </a:r>
            <a:r>
              <a:rPr lang="en-US" baseline="30000" dirty="0">
                <a:hlinkClick r:id="rId7"/>
              </a:rPr>
              <a:t>[45]</a:t>
            </a:r>
            <a:endParaRPr lang="en-US" dirty="0"/>
          </a:p>
          <a:p>
            <a:r>
              <a:rPr lang="en-US" dirty="0"/>
              <a:t>In general, family farms are establishments that employ mostly family members</a:t>
            </a:r>
            <a:r>
              <a:rPr lang="en-US" baseline="30000" dirty="0">
                <a:hlinkClick r:id="rId8"/>
              </a:rPr>
              <a:t>[46]</a:t>
            </a:r>
            <a:r>
              <a:rPr lang="en-US" dirty="0"/>
              <a:t> with up to five temporary workers.</a:t>
            </a:r>
            <a:r>
              <a:rPr lang="en-US" baseline="30000" dirty="0">
                <a:hlinkClick r:id="rId9"/>
              </a:rPr>
              <a:t>[47]</a:t>
            </a:r>
            <a:r>
              <a:rPr lang="en-US" dirty="0"/>
              <a:t> Family farms provide the majority of Brazilian staples, including 84% of </a:t>
            </a:r>
            <a:r>
              <a:rPr lang="en-US" dirty="0">
                <a:hlinkClick r:id="rId10" tooltip="Manioc"/>
              </a:rPr>
              <a:t>manioc</a:t>
            </a:r>
            <a:r>
              <a:rPr lang="en-US" dirty="0"/>
              <a:t>, 67% of </a:t>
            </a:r>
            <a:r>
              <a:rPr lang="en-US" dirty="0">
                <a:hlinkClick r:id="rId11" tooltip="Bean"/>
              </a:rPr>
              <a:t>beans</a:t>
            </a:r>
            <a:r>
              <a:rPr lang="en-US" dirty="0"/>
              <a:t> and 49% of </a:t>
            </a:r>
            <a:r>
              <a:rPr lang="en-US" dirty="0">
                <a:hlinkClick r:id="rId12" tooltip="Maize"/>
              </a:rPr>
              <a:t>corn</a:t>
            </a:r>
            <a:r>
              <a:rPr lang="en-US" dirty="0"/>
              <a:t>.</a:t>
            </a:r>
            <a:r>
              <a:rPr lang="en-US" baseline="30000" dirty="0">
                <a:hlinkClick r:id="rId8"/>
              </a:rPr>
              <a:t>[46]</a:t>
            </a:r>
            <a:r>
              <a:rPr lang="en-US" dirty="0"/>
              <a:t> Family farms also have a large role in the livestock and dairy industry, producing 58% of milk, 59% of pork, 50% of poultry and 31% of cattle.</a:t>
            </a:r>
            <a:r>
              <a:rPr lang="en-US" baseline="30000" dirty="0">
                <a:hlinkClick r:id="rId6"/>
              </a:rPr>
              <a:t>[44]</a:t>
            </a:r>
            <a:endParaRPr lang="en-US" dirty="0"/>
          </a:p>
          <a:p>
            <a:endParaRPr lang="tr-TR" dirty="0"/>
          </a:p>
        </p:txBody>
      </p:sp>
    </p:spTree>
    <p:extLst>
      <p:ext uri="{BB962C8B-B14F-4D97-AF65-F5344CB8AC3E}">
        <p14:creationId xmlns:p14="http://schemas.microsoft.com/office/powerpoint/2010/main" val="89417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0D1D7-546C-4BE0-B60B-9DDFDD209B33}"/>
              </a:ext>
            </a:extLst>
          </p:cNvPr>
          <p:cNvSpPr>
            <a:spLocks noGrp="1"/>
          </p:cNvSpPr>
          <p:nvPr>
            <p:ph type="title"/>
          </p:nvPr>
        </p:nvSpPr>
        <p:spPr/>
        <p:txBody>
          <a:bodyPr/>
          <a:lstStyle/>
          <a:p>
            <a:pPr algn="ctr"/>
            <a:r>
              <a:rPr lang="en-US" dirty="0">
                <a:solidFill>
                  <a:srgbClr val="FF0000"/>
                </a:solidFill>
              </a:rPr>
              <a:t>BRAZIL </a:t>
            </a:r>
            <a:br>
              <a:rPr lang="en-US" dirty="0">
                <a:solidFill>
                  <a:srgbClr val="FF0000"/>
                </a:solidFill>
              </a:rPr>
            </a:br>
            <a:r>
              <a:rPr lang="en-US" sz="2800" dirty="0">
                <a:solidFill>
                  <a:srgbClr val="FF0000"/>
                </a:solidFill>
              </a:rPr>
              <a:t>BECOMES AN AGRICULTURAL SUPERPOWER</a:t>
            </a:r>
            <a:endParaRPr lang="tr-TR" sz="2800" dirty="0">
              <a:solidFill>
                <a:srgbClr val="FF0000"/>
              </a:solidFill>
            </a:endParaRPr>
          </a:p>
        </p:txBody>
      </p:sp>
      <p:pic>
        <p:nvPicPr>
          <p:cNvPr id="5" name="Content Placeholder 4">
            <a:extLst>
              <a:ext uri="{FF2B5EF4-FFF2-40B4-BE49-F238E27FC236}">
                <a16:creationId xmlns:a16="http://schemas.microsoft.com/office/drawing/2014/main" id="{1EEC3DF3-A5F2-47A8-81DE-430511266047}"/>
              </a:ext>
            </a:extLst>
          </p:cNvPr>
          <p:cNvPicPr>
            <a:picLocks noGrp="1" noChangeAspect="1"/>
          </p:cNvPicPr>
          <p:nvPr>
            <p:ph idx="1"/>
          </p:nvPr>
        </p:nvPicPr>
        <p:blipFill>
          <a:blip r:embed="rId2"/>
          <a:stretch>
            <a:fillRect/>
          </a:stretch>
        </p:blipFill>
        <p:spPr>
          <a:xfrm>
            <a:off x="3448115" y="1950969"/>
            <a:ext cx="4454313" cy="4454313"/>
          </a:xfrm>
        </p:spPr>
      </p:pic>
    </p:spTree>
    <p:extLst>
      <p:ext uri="{BB962C8B-B14F-4D97-AF65-F5344CB8AC3E}">
        <p14:creationId xmlns:p14="http://schemas.microsoft.com/office/powerpoint/2010/main" val="238942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33C8-0E67-435D-8B5A-EAFF0AB9A6AC}"/>
              </a:ext>
            </a:extLst>
          </p:cNvPr>
          <p:cNvSpPr>
            <a:spLocks noGrp="1"/>
          </p:cNvSpPr>
          <p:nvPr>
            <p:ph type="title"/>
          </p:nvPr>
        </p:nvSpPr>
        <p:spPr/>
        <p:txBody>
          <a:bodyPr/>
          <a:lstStyle/>
          <a:p>
            <a:pPr algn="ctr"/>
            <a:r>
              <a:rPr lang="en-US" dirty="0">
                <a:solidFill>
                  <a:srgbClr val="FF0000"/>
                </a:solidFill>
              </a:rPr>
              <a:t>BRAZIL </a:t>
            </a:r>
            <a:br>
              <a:rPr lang="en-US" dirty="0">
                <a:solidFill>
                  <a:srgbClr val="FF0000"/>
                </a:solidFill>
              </a:rPr>
            </a:br>
            <a:r>
              <a:rPr lang="en-US" sz="3200" dirty="0">
                <a:solidFill>
                  <a:srgbClr val="FF0000"/>
                </a:solidFill>
              </a:rPr>
              <a:t>BECOMES AN AGRICULTURAL SUPERPOWER</a:t>
            </a:r>
            <a:endParaRPr lang="tr-TR" sz="3200" dirty="0"/>
          </a:p>
        </p:txBody>
      </p:sp>
      <p:sp>
        <p:nvSpPr>
          <p:cNvPr id="3" name="Content Placeholder 2">
            <a:extLst>
              <a:ext uri="{FF2B5EF4-FFF2-40B4-BE49-F238E27FC236}">
                <a16:creationId xmlns:a16="http://schemas.microsoft.com/office/drawing/2014/main" id="{FF3F5095-08BB-457F-B712-725427AAC65E}"/>
              </a:ext>
            </a:extLst>
          </p:cNvPr>
          <p:cNvSpPr>
            <a:spLocks noGrp="1"/>
          </p:cNvSpPr>
          <p:nvPr>
            <p:ph idx="1"/>
          </p:nvPr>
        </p:nvSpPr>
        <p:spPr/>
        <p:txBody>
          <a:bodyPr/>
          <a:lstStyle/>
          <a:p>
            <a:r>
              <a:rPr lang="tr-TR" dirty="0"/>
              <a:t>The principal agricultural products of Brazil are cattle, </a:t>
            </a:r>
            <a:r>
              <a:rPr lang="tr-TR" b="1" dirty="0"/>
              <a:t>coffee</a:t>
            </a:r>
            <a:r>
              <a:rPr lang="tr-TR" dirty="0"/>
              <a:t>, cotton, corn, rice, soy, wheat, </a:t>
            </a:r>
            <a:r>
              <a:rPr lang="tr-TR" b="1" dirty="0"/>
              <a:t>sugarcane</a:t>
            </a:r>
            <a:r>
              <a:rPr lang="tr-TR" dirty="0"/>
              <a:t>, tobacco, beans, floriculture and fruit. forestry, vegetables and cassava.</a:t>
            </a:r>
            <a:endParaRPr lang="en-US" dirty="0"/>
          </a:p>
          <a:p>
            <a:endParaRPr lang="en-US" dirty="0"/>
          </a:p>
          <a:p>
            <a:endParaRPr lang="tr-TR" dirty="0"/>
          </a:p>
          <a:p>
            <a:r>
              <a:rPr lang="tr-TR" b="1" dirty="0"/>
              <a:t>Main products: </a:t>
            </a:r>
            <a:r>
              <a:rPr lang="tr-TR" dirty="0"/>
              <a:t>sugarcane, coffee, soybeans, corn</a:t>
            </a:r>
          </a:p>
          <a:p>
            <a:r>
              <a:rPr lang="tr-TR" b="1" dirty="0"/>
              <a:t>Crop value: </a:t>
            </a:r>
            <a:r>
              <a:rPr lang="tr-TR" dirty="0"/>
              <a:t>R$148.4 billion ($65.56 bil. USD)</a:t>
            </a:r>
          </a:p>
          <a:p>
            <a:r>
              <a:rPr lang="tr-TR" b="1" dirty="0"/>
              <a:t>Contribution to GDP: </a:t>
            </a:r>
            <a:r>
              <a:rPr lang="tr-TR" dirty="0"/>
              <a:t>4.53%</a:t>
            </a:r>
          </a:p>
          <a:p>
            <a:r>
              <a:rPr lang="tr-TR" b="1" dirty="0"/>
              <a:t>Cropland (% of land area): </a:t>
            </a:r>
            <a:r>
              <a:rPr lang="tr-TR" dirty="0"/>
              <a:t>31%</a:t>
            </a:r>
          </a:p>
          <a:p>
            <a:endParaRPr lang="tr-TR" dirty="0"/>
          </a:p>
        </p:txBody>
      </p:sp>
    </p:spTree>
    <p:extLst>
      <p:ext uri="{BB962C8B-B14F-4D97-AF65-F5344CB8AC3E}">
        <p14:creationId xmlns:p14="http://schemas.microsoft.com/office/powerpoint/2010/main" val="130305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ED62-6225-4487-BA4A-3C1C0C49EDAC}"/>
              </a:ext>
            </a:extLst>
          </p:cNvPr>
          <p:cNvSpPr>
            <a:spLocks noGrp="1"/>
          </p:cNvSpPr>
          <p:nvPr>
            <p:ph type="title"/>
          </p:nvPr>
        </p:nvSpPr>
        <p:spPr/>
        <p:txBody>
          <a:bodyPr/>
          <a:lstStyle/>
          <a:p>
            <a:pPr algn="ctr"/>
            <a:r>
              <a:rPr lang="en-US" sz="3200" dirty="0">
                <a:solidFill>
                  <a:srgbClr val="FF0000"/>
                </a:solidFill>
              </a:rPr>
              <a:t>BRAZIL </a:t>
            </a:r>
            <a:br>
              <a:rPr lang="en-US" sz="3200" dirty="0">
                <a:solidFill>
                  <a:srgbClr val="FF0000"/>
                </a:solidFill>
              </a:rPr>
            </a:br>
            <a:r>
              <a:rPr lang="en-US" sz="3200" dirty="0">
                <a:solidFill>
                  <a:srgbClr val="FF0000"/>
                </a:solidFill>
              </a:rPr>
              <a:t>BECOMES AN AGRICULTURAL SUPERPOWER</a:t>
            </a:r>
            <a:endParaRPr lang="tr-TR" sz="3200" dirty="0"/>
          </a:p>
        </p:txBody>
      </p:sp>
      <p:sp>
        <p:nvSpPr>
          <p:cNvPr id="3" name="Content Placeholder 2">
            <a:extLst>
              <a:ext uri="{FF2B5EF4-FFF2-40B4-BE49-F238E27FC236}">
                <a16:creationId xmlns:a16="http://schemas.microsoft.com/office/drawing/2014/main" id="{742675C9-AC65-495A-A93D-891E0CFFD22F}"/>
              </a:ext>
            </a:extLst>
          </p:cNvPr>
          <p:cNvSpPr>
            <a:spLocks noGrp="1"/>
          </p:cNvSpPr>
          <p:nvPr>
            <p:ph idx="1"/>
          </p:nvPr>
        </p:nvSpPr>
        <p:spPr/>
        <p:txBody>
          <a:bodyPr>
            <a:normAutofit lnSpcReduction="10000"/>
          </a:bodyPr>
          <a:lstStyle/>
          <a:p>
            <a:r>
              <a:rPr lang="en-US" sz="1600" dirty="0"/>
              <a:t>Agriculture has always been a </a:t>
            </a:r>
            <a:r>
              <a:rPr lang="en-US" sz="1600" dirty="0">
                <a:hlinkClick r:id="rId2"/>
              </a:rPr>
              <a:t>massive contributor to the Brazilian economy</a:t>
            </a:r>
            <a:r>
              <a:rPr lang="en-US" sz="1600" dirty="0"/>
              <a:t>, a relationship that has become even stronger since the economic recession. In 2019, however, agricultural activity appears to have slowed down, underscoring the sluggish scenario of the overall Brazilian economy. </a:t>
            </a:r>
          </a:p>
          <a:p>
            <a:endParaRPr lang="en-US" sz="1600" dirty="0"/>
          </a:p>
          <a:p>
            <a:endParaRPr lang="en-US" sz="1600" dirty="0"/>
          </a:p>
          <a:p>
            <a:endParaRPr lang="en-US" sz="1600" dirty="0"/>
          </a:p>
          <a:p>
            <a:r>
              <a:rPr lang="en-US" sz="1600" dirty="0"/>
              <a:t>Production of corn increased 21.4 percent in 2019, driven by the significant 31 percent boost in the second harvest, researchers explained. Consultancy INTL </a:t>
            </a:r>
            <a:r>
              <a:rPr lang="en-US" sz="1600" dirty="0" err="1"/>
              <a:t>FCStone</a:t>
            </a:r>
            <a:r>
              <a:rPr lang="en-US" sz="1600" dirty="0"/>
              <a:t> stated that Brazil’s second corn harvest for 2018-2019 may break the record of 72.4 million tons, boosted by better productivity in the states of Mato Grosso do Sul and </a:t>
            </a:r>
            <a:r>
              <a:rPr lang="en-US" sz="1600" dirty="0" err="1"/>
              <a:t>Goiás</a:t>
            </a:r>
            <a:r>
              <a:rPr lang="en-US" sz="1600" dirty="0"/>
              <a:t>, early sowing, and favorable weather. The consultancy also predicted the first Brazilian corn harvest at 28 million tons.</a:t>
            </a:r>
          </a:p>
          <a:p>
            <a:br>
              <a:rPr lang="en-US" dirty="0"/>
            </a:br>
            <a:endParaRPr lang="tr-TR" dirty="0"/>
          </a:p>
        </p:txBody>
      </p:sp>
    </p:spTree>
    <p:extLst>
      <p:ext uri="{BB962C8B-B14F-4D97-AF65-F5344CB8AC3E}">
        <p14:creationId xmlns:p14="http://schemas.microsoft.com/office/powerpoint/2010/main" val="352312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D4C2-A4D7-448D-9D5D-483E234B26DF}"/>
              </a:ext>
            </a:extLst>
          </p:cNvPr>
          <p:cNvSpPr>
            <a:spLocks noGrp="1"/>
          </p:cNvSpPr>
          <p:nvPr>
            <p:ph type="title"/>
          </p:nvPr>
        </p:nvSpPr>
        <p:spPr/>
        <p:txBody>
          <a:bodyPr/>
          <a:lstStyle/>
          <a:p>
            <a:pPr algn="ctr"/>
            <a:r>
              <a:rPr lang="en-US" sz="3200" dirty="0">
                <a:solidFill>
                  <a:srgbClr val="FF0000"/>
                </a:solidFill>
              </a:rPr>
              <a:t>BRAZIL </a:t>
            </a:r>
            <a:br>
              <a:rPr lang="en-US" sz="3200" dirty="0">
                <a:solidFill>
                  <a:srgbClr val="FF0000"/>
                </a:solidFill>
              </a:rPr>
            </a:br>
            <a:r>
              <a:rPr lang="en-US" sz="3200" dirty="0">
                <a:solidFill>
                  <a:srgbClr val="FF0000"/>
                </a:solidFill>
              </a:rPr>
              <a:t>BECOMES AN AGRICULTURAL SUPERPOWER</a:t>
            </a:r>
            <a:br>
              <a:rPr lang="en-US" sz="3200" dirty="0">
                <a:solidFill>
                  <a:srgbClr val="FF0000"/>
                </a:solidFill>
              </a:rPr>
            </a:br>
            <a:r>
              <a:rPr lang="en-US" sz="3200" dirty="0">
                <a:solidFill>
                  <a:srgbClr val="FFFF00"/>
                </a:solidFill>
              </a:rPr>
              <a:t>where is Mato Grosso do Sul?</a:t>
            </a:r>
            <a:endParaRPr lang="tr-TR" sz="3200" dirty="0">
              <a:solidFill>
                <a:srgbClr val="FFFF00"/>
              </a:solidFill>
            </a:endParaRPr>
          </a:p>
        </p:txBody>
      </p:sp>
      <p:pic>
        <p:nvPicPr>
          <p:cNvPr id="5" name="Content Placeholder 4">
            <a:extLst>
              <a:ext uri="{FF2B5EF4-FFF2-40B4-BE49-F238E27FC236}">
                <a16:creationId xmlns:a16="http://schemas.microsoft.com/office/drawing/2014/main" id="{8E16B30A-33D6-4698-BB1F-DA818E9A6A64}"/>
              </a:ext>
            </a:extLst>
          </p:cNvPr>
          <p:cNvPicPr>
            <a:picLocks noGrp="1" noChangeAspect="1"/>
          </p:cNvPicPr>
          <p:nvPr>
            <p:ph idx="1"/>
          </p:nvPr>
        </p:nvPicPr>
        <p:blipFill>
          <a:blip r:embed="rId2"/>
          <a:stretch>
            <a:fillRect/>
          </a:stretch>
        </p:blipFill>
        <p:spPr>
          <a:xfrm>
            <a:off x="2650463" y="2052638"/>
            <a:ext cx="5852850" cy="4195762"/>
          </a:xfrm>
        </p:spPr>
      </p:pic>
    </p:spTree>
    <p:extLst>
      <p:ext uri="{BB962C8B-B14F-4D97-AF65-F5344CB8AC3E}">
        <p14:creationId xmlns:p14="http://schemas.microsoft.com/office/powerpoint/2010/main" val="383427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3CD0-213F-4755-B9A7-29C267DF5F37}"/>
              </a:ext>
            </a:extLst>
          </p:cNvPr>
          <p:cNvSpPr>
            <a:spLocks noGrp="1"/>
          </p:cNvSpPr>
          <p:nvPr>
            <p:ph type="title"/>
          </p:nvPr>
        </p:nvSpPr>
        <p:spPr/>
        <p:txBody>
          <a:bodyPr/>
          <a:lstStyle/>
          <a:p>
            <a:r>
              <a:rPr lang="en-US" dirty="0">
                <a:solidFill>
                  <a:srgbClr val="FFC000"/>
                </a:solidFill>
              </a:rPr>
              <a:t>Brazil – Mato Grosso</a:t>
            </a:r>
            <a:endParaRPr lang="tr-TR" dirty="0">
              <a:solidFill>
                <a:srgbClr val="FFC000"/>
              </a:solidFill>
            </a:endParaRPr>
          </a:p>
        </p:txBody>
      </p:sp>
      <p:sp>
        <p:nvSpPr>
          <p:cNvPr id="3" name="Content Placeholder 2">
            <a:extLst>
              <a:ext uri="{FF2B5EF4-FFF2-40B4-BE49-F238E27FC236}">
                <a16:creationId xmlns:a16="http://schemas.microsoft.com/office/drawing/2014/main" id="{970AF5AF-2EDE-45A2-B255-FA502865859F}"/>
              </a:ext>
            </a:extLst>
          </p:cNvPr>
          <p:cNvSpPr>
            <a:spLocks noGrp="1"/>
          </p:cNvSpPr>
          <p:nvPr>
            <p:ph idx="1"/>
          </p:nvPr>
        </p:nvSpPr>
        <p:spPr/>
        <p:txBody>
          <a:bodyPr>
            <a:normAutofit lnSpcReduction="10000"/>
          </a:bodyPr>
          <a:lstStyle/>
          <a:p>
            <a:r>
              <a:rPr lang="en-US" dirty="0"/>
              <a:t>Also important is livestock raising—</a:t>
            </a:r>
            <a:r>
              <a:rPr lang="en-US" b="1" dirty="0"/>
              <a:t>Mato Grosso do Sul</a:t>
            </a:r>
            <a:r>
              <a:rPr lang="en-US" dirty="0"/>
              <a:t> is one of the top cattle-producing states in Brazil—and </a:t>
            </a:r>
            <a:r>
              <a:rPr lang="en-US" b="1" dirty="0"/>
              <a:t>agriculture</a:t>
            </a:r>
            <a:r>
              <a:rPr lang="en-US" dirty="0"/>
              <a:t>, with the chief crops being corn (maize), soybeans, wheat, sugarcane, and peanuts (groundnuts). Area 137,887 square miles (357,125 square km). </a:t>
            </a:r>
          </a:p>
          <a:p>
            <a:endParaRPr lang="en-US" dirty="0"/>
          </a:p>
          <a:p>
            <a:r>
              <a:rPr lang="en-US" dirty="0"/>
              <a:t>In Mato Grosso do Sul, a significant shift from cattle ranching to agriculture may provide useful lessons about the dynamics of using land more effectively. Seventy percent of the region’s farmland is still dedicated to pastures, which are largely unproductive. Accelerating the rate at which the state converts this land to more highly productive activities has the potential to save more land from being cleared in the </a:t>
            </a:r>
            <a:r>
              <a:rPr lang="en-US" dirty="0" err="1"/>
              <a:t>Cerrado</a:t>
            </a:r>
            <a:r>
              <a:rPr lang="en-US" dirty="0"/>
              <a:t> and Mata </a:t>
            </a:r>
            <a:r>
              <a:rPr lang="en-US" dirty="0" err="1"/>
              <a:t>Atlântica</a:t>
            </a:r>
            <a:r>
              <a:rPr lang="en-US" dirty="0"/>
              <a:t> biomes. It could also improve the likelihood of Forest Code compliance.</a:t>
            </a:r>
            <a:endParaRPr lang="tr-TR" dirty="0"/>
          </a:p>
        </p:txBody>
      </p:sp>
    </p:spTree>
    <p:extLst>
      <p:ext uri="{BB962C8B-B14F-4D97-AF65-F5344CB8AC3E}">
        <p14:creationId xmlns:p14="http://schemas.microsoft.com/office/powerpoint/2010/main" val="74746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D55E-C4D1-4C9E-8721-10DEC2805A08}"/>
              </a:ext>
            </a:extLst>
          </p:cNvPr>
          <p:cNvSpPr>
            <a:spLocks noGrp="1"/>
          </p:cNvSpPr>
          <p:nvPr>
            <p:ph type="title"/>
          </p:nvPr>
        </p:nvSpPr>
        <p:spPr/>
        <p:txBody>
          <a:bodyPr/>
          <a:lstStyle/>
          <a:p>
            <a:r>
              <a:rPr lang="en-US" dirty="0">
                <a:solidFill>
                  <a:srgbClr val="FFC000"/>
                </a:solidFill>
              </a:rPr>
              <a:t>Brazil – Mato Grosso</a:t>
            </a:r>
            <a:endParaRPr lang="tr-TR" dirty="0"/>
          </a:p>
        </p:txBody>
      </p:sp>
      <p:pic>
        <p:nvPicPr>
          <p:cNvPr id="5" name="Content Placeholder 4">
            <a:extLst>
              <a:ext uri="{FF2B5EF4-FFF2-40B4-BE49-F238E27FC236}">
                <a16:creationId xmlns:a16="http://schemas.microsoft.com/office/drawing/2014/main" id="{B41448BB-E126-417B-9326-A524DA03C44E}"/>
              </a:ext>
            </a:extLst>
          </p:cNvPr>
          <p:cNvPicPr>
            <a:picLocks noGrp="1" noChangeAspect="1"/>
          </p:cNvPicPr>
          <p:nvPr>
            <p:ph idx="1"/>
          </p:nvPr>
        </p:nvPicPr>
        <p:blipFill>
          <a:blip r:embed="rId2"/>
          <a:stretch>
            <a:fillRect/>
          </a:stretch>
        </p:blipFill>
        <p:spPr>
          <a:xfrm>
            <a:off x="2206305" y="1393208"/>
            <a:ext cx="7625592" cy="4821636"/>
          </a:xfrm>
        </p:spPr>
      </p:pic>
    </p:spTree>
    <p:extLst>
      <p:ext uri="{BB962C8B-B14F-4D97-AF65-F5344CB8AC3E}">
        <p14:creationId xmlns:p14="http://schemas.microsoft.com/office/powerpoint/2010/main" val="162633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8122-AB92-4560-A506-F750C81B2066}"/>
              </a:ext>
            </a:extLst>
          </p:cNvPr>
          <p:cNvSpPr>
            <a:spLocks noGrp="1"/>
          </p:cNvSpPr>
          <p:nvPr>
            <p:ph type="title"/>
          </p:nvPr>
        </p:nvSpPr>
        <p:spPr/>
        <p:txBody>
          <a:bodyPr/>
          <a:lstStyle/>
          <a:p>
            <a:pPr algn="ctr"/>
            <a:r>
              <a:rPr lang="en-US" dirty="0">
                <a:solidFill>
                  <a:srgbClr val="FFC000"/>
                </a:solidFill>
              </a:rPr>
              <a:t>Brazil’s position in world agriculture</a:t>
            </a:r>
            <a:endParaRPr lang="tr-TR" dirty="0">
              <a:solidFill>
                <a:srgbClr val="FFC000"/>
              </a:solidFill>
            </a:endParaRPr>
          </a:p>
        </p:txBody>
      </p:sp>
      <p:pic>
        <p:nvPicPr>
          <p:cNvPr id="5" name="Content Placeholder 4">
            <a:extLst>
              <a:ext uri="{FF2B5EF4-FFF2-40B4-BE49-F238E27FC236}">
                <a16:creationId xmlns:a16="http://schemas.microsoft.com/office/drawing/2014/main" id="{E370A59F-E02E-402C-908A-6E0BCC86BB3B}"/>
              </a:ext>
            </a:extLst>
          </p:cNvPr>
          <p:cNvPicPr>
            <a:picLocks noGrp="1" noChangeAspect="1"/>
          </p:cNvPicPr>
          <p:nvPr>
            <p:ph idx="1"/>
          </p:nvPr>
        </p:nvPicPr>
        <p:blipFill>
          <a:blip r:embed="rId2"/>
          <a:stretch>
            <a:fillRect/>
          </a:stretch>
        </p:blipFill>
        <p:spPr>
          <a:xfrm>
            <a:off x="3215790" y="2052638"/>
            <a:ext cx="5282258" cy="4693388"/>
          </a:xfrm>
        </p:spPr>
      </p:pic>
    </p:spTree>
    <p:extLst>
      <p:ext uri="{BB962C8B-B14F-4D97-AF65-F5344CB8AC3E}">
        <p14:creationId xmlns:p14="http://schemas.microsoft.com/office/powerpoint/2010/main" val="170278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AC75-163E-413F-AA10-BC1051ED26FA}"/>
              </a:ext>
            </a:extLst>
          </p:cNvPr>
          <p:cNvSpPr>
            <a:spLocks noGrp="1"/>
          </p:cNvSpPr>
          <p:nvPr>
            <p:ph type="title"/>
          </p:nvPr>
        </p:nvSpPr>
        <p:spPr/>
        <p:txBody>
          <a:bodyPr/>
          <a:lstStyle/>
          <a:p>
            <a:pPr algn="ctr"/>
            <a:r>
              <a:rPr lang="en-US" dirty="0">
                <a:solidFill>
                  <a:srgbClr val="FFC000"/>
                </a:solidFill>
              </a:rPr>
              <a:t>Brazil’s position in world agriculture</a:t>
            </a:r>
            <a:endParaRPr lang="tr-TR" dirty="0"/>
          </a:p>
        </p:txBody>
      </p:sp>
      <p:pic>
        <p:nvPicPr>
          <p:cNvPr id="5" name="Content Placeholder 4">
            <a:extLst>
              <a:ext uri="{FF2B5EF4-FFF2-40B4-BE49-F238E27FC236}">
                <a16:creationId xmlns:a16="http://schemas.microsoft.com/office/drawing/2014/main" id="{889880B1-5DAD-4871-B832-37C94F868F7E}"/>
              </a:ext>
            </a:extLst>
          </p:cNvPr>
          <p:cNvPicPr>
            <a:picLocks noGrp="1" noChangeAspect="1"/>
          </p:cNvPicPr>
          <p:nvPr>
            <p:ph idx="1"/>
          </p:nvPr>
        </p:nvPicPr>
        <p:blipFill>
          <a:blip r:embed="rId2"/>
          <a:stretch>
            <a:fillRect/>
          </a:stretch>
        </p:blipFill>
        <p:spPr>
          <a:xfrm>
            <a:off x="3066272" y="1853248"/>
            <a:ext cx="5398819" cy="4171142"/>
          </a:xfrm>
        </p:spPr>
      </p:pic>
    </p:spTree>
    <p:extLst>
      <p:ext uri="{BB962C8B-B14F-4D97-AF65-F5344CB8AC3E}">
        <p14:creationId xmlns:p14="http://schemas.microsoft.com/office/powerpoint/2010/main" val="1788379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23</TotalTime>
  <Words>1189</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CONTEMPORARY BUSINESS ISSUES I</vt:lpstr>
      <vt:lpstr>BRAZIL  BECOMES AN AGRICULTURAL SUPERPOWER</vt:lpstr>
      <vt:lpstr>BRAZIL  BECOMES AN AGRICULTURAL SUPERPOWER</vt:lpstr>
      <vt:lpstr>BRAZIL  BECOMES AN AGRICULTURAL SUPERPOWER</vt:lpstr>
      <vt:lpstr>BRAZIL  BECOMES AN AGRICULTURAL SUPERPOWER where is Mato Grosso do Sul?</vt:lpstr>
      <vt:lpstr>Brazil – Mato Grosso</vt:lpstr>
      <vt:lpstr>Brazil – Mato Grosso</vt:lpstr>
      <vt:lpstr>Brazil’s position in world agriculture</vt:lpstr>
      <vt:lpstr>Brazil’s position in world agriculture</vt:lpstr>
      <vt:lpstr>Brazil’s position in world agriculture</vt:lpstr>
      <vt:lpstr>Brazil’s position in world agriculture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BUSINESS ISSUES I</dc:title>
  <dc:creator>Author 2</dc:creator>
  <cp:lastModifiedBy>Author 2</cp:lastModifiedBy>
  <cp:revision>3</cp:revision>
  <dcterms:created xsi:type="dcterms:W3CDTF">2020-01-09T20:13:39Z</dcterms:created>
  <dcterms:modified xsi:type="dcterms:W3CDTF">2020-01-09T20:36:45Z</dcterms:modified>
</cp:coreProperties>
</file>