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96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6231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354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310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405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96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993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411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436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589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236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706E1-5EF5-B441-B58A-7213AC39CB6B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F7140-2EA9-7C42-A2CB-DE2AD6E92E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44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125538"/>
          </a:xfrm>
        </p:spPr>
        <p:txBody>
          <a:bodyPr>
            <a:normAutofit fontScale="90000"/>
          </a:bodyPr>
          <a:lstStyle/>
          <a:p>
            <a:r>
              <a:rPr lang="tr-TR" altLang="x-none" sz="4000">
                <a:solidFill>
                  <a:srgbClr val="FF3300"/>
                </a:solidFill>
                <a:latin typeface="Comic Sans MS" charset="0"/>
              </a:rPr>
              <a:t>Rekombinant DNA Teknolojisi ya da </a:t>
            </a:r>
            <a:br>
              <a:rPr lang="tr-TR" altLang="x-none" sz="4000">
                <a:solidFill>
                  <a:srgbClr val="FF3300"/>
                </a:solidFill>
                <a:latin typeface="Comic Sans MS" charset="0"/>
              </a:rPr>
            </a:br>
            <a:r>
              <a:rPr lang="tr-TR" altLang="x-none" sz="4000">
                <a:solidFill>
                  <a:srgbClr val="FF3300"/>
                </a:solidFill>
                <a:latin typeface="Comic Sans MS" charset="0"/>
              </a:rPr>
              <a:t>          Genetik Mühendisiliği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268414"/>
            <a:ext cx="9144000" cy="5589587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FF3300"/>
              </a:buClr>
              <a:buFont typeface="Wingdings" charset="2"/>
              <a:buChar char="Ø"/>
            </a:pPr>
            <a:r>
              <a:rPr lang="tr-TR" altLang="x-none" sz="2400" b="1">
                <a:latin typeface="Comic Sans MS" charset="0"/>
              </a:rPr>
              <a:t>Özel DNA moleküllerinin saflaştırılması çoğaltılması ve sentezi için gerekli teknikler toplamıdır.</a:t>
            </a:r>
            <a:endParaRPr lang="en-US" altLang="x-none" sz="2400" b="1">
              <a:latin typeface="Comic Sans MS" charset="0"/>
            </a:endParaRPr>
          </a:p>
          <a:p>
            <a:pPr lvl="1">
              <a:lnSpc>
                <a:spcPct val="90000"/>
              </a:lnSpc>
            </a:pPr>
            <a:r>
              <a:rPr lang="tr-TR" altLang="x-none" sz="2000" b="1">
                <a:latin typeface="Comic Sans MS" charset="0"/>
              </a:rPr>
              <a:t>İlk 1972 (Stanley Cohen, Herbert Boyer)</a:t>
            </a:r>
            <a:endParaRPr lang="en-US" altLang="x-none" sz="2000" b="1">
              <a:latin typeface="Comic Sans MS" charset="0"/>
            </a:endParaRPr>
          </a:p>
          <a:p>
            <a:pPr>
              <a:lnSpc>
                <a:spcPct val="90000"/>
              </a:lnSpc>
              <a:buClr>
                <a:srgbClr val="FF3300"/>
              </a:buClr>
              <a:buFont typeface="Wingdings" charset="2"/>
              <a:buChar char="Ø"/>
            </a:pPr>
            <a:r>
              <a:rPr lang="tr-TR" altLang="x-none" sz="2400" b="1">
                <a:latin typeface="Comic Sans MS" charset="0"/>
              </a:rPr>
              <a:t>Bu teknikler sayesinde</a:t>
            </a:r>
            <a:r>
              <a:rPr lang="en-US" altLang="x-none" sz="2400" b="1">
                <a:latin typeface="Comic Sans MS" charset="0"/>
              </a:rPr>
              <a:t>:</a:t>
            </a:r>
          </a:p>
          <a:p>
            <a:pPr lvl="1">
              <a:lnSpc>
                <a:spcPct val="90000"/>
              </a:lnSpc>
            </a:pPr>
            <a:r>
              <a:rPr lang="tr-TR" altLang="x-none" b="1">
                <a:latin typeface="Comic Sans MS" charset="0"/>
              </a:rPr>
              <a:t>Farklı veya aynı kökenden DNA molekülleri izole edilir,  kesilir, bağlanır ve rekombinantlar (yenibileşim) oluşturulur</a:t>
            </a:r>
            <a:endParaRPr lang="en-US" altLang="x-none" b="1">
              <a:latin typeface="Comic Sans MS" charset="0"/>
            </a:endParaRPr>
          </a:p>
          <a:p>
            <a:pPr lvl="1">
              <a:lnSpc>
                <a:spcPct val="90000"/>
              </a:lnSpc>
              <a:buFontTx/>
              <a:buChar char="-"/>
            </a:pPr>
            <a:r>
              <a:rPr lang="tr-TR" altLang="x-none" b="1">
                <a:latin typeface="Comic Sans MS" charset="0"/>
              </a:rPr>
              <a:t>Arzu edilen (rekombinant ya da değil) DNA moleküllerinin, hedef konak hücrelerde (vektörel aktarımla) ya da in-vitro koşullarda çoğaltılması mümkün olur</a:t>
            </a:r>
            <a:r>
              <a:rPr lang="en-US" altLang="x-none" b="1">
                <a:latin typeface="Comic Sans MS" charset="0"/>
              </a:rPr>
              <a:t>:  mole</a:t>
            </a:r>
            <a:r>
              <a:rPr lang="tr-TR" altLang="x-none" b="1">
                <a:latin typeface="Comic Sans MS" charset="0"/>
              </a:rPr>
              <a:t>küler klonlama</a:t>
            </a:r>
          </a:p>
          <a:p>
            <a:pPr lvl="1">
              <a:lnSpc>
                <a:spcPct val="90000"/>
              </a:lnSpc>
            </a:pPr>
            <a:r>
              <a:rPr lang="tr-TR" altLang="x-none" b="1">
                <a:latin typeface="Comic Sans MS" charset="0"/>
              </a:rPr>
              <a:t>Proteinlerin hedef DNA serilerini tanıması sağlanır (regülasyon)</a:t>
            </a:r>
          </a:p>
          <a:p>
            <a:pPr lvl="1">
              <a:lnSpc>
                <a:spcPct val="90000"/>
              </a:lnSpc>
            </a:pPr>
            <a:r>
              <a:rPr lang="tr-TR" altLang="x-none" b="1">
                <a:latin typeface="Comic Sans MS" charset="0"/>
              </a:rPr>
              <a:t>Gen ürünlerinin arzu edilen konak hücrede ifadesi sağlanır</a:t>
            </a:r>
          </a:p>
          <a:p>
            <a:pPr>
              <a:lnSpc>
                <a:spcPct val="90000"/>
              </a:lnSpc>
              <a:buFontTx/>
              <a:buNone/>
            </a:pPr>
            <a:endParaRPr lang="tr-TR" altLang="x-none" sz="2400" b="1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684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x-none"/>
          </a:p>
          <a:p>
            <a:endParaRPr lang="tr-TR" altLang="x-none"/>
          </a:p>
          <a:p>
            <a:endParaRPr lang="tr-TR" altLang="x-none"/>
          </a:p>
        </p:txBody>
      </p:sp>
      <p:sp>
        <p:nvSpPr>
          <p:cNvPr id="28877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x-none"/>
          </a:p>
        </p:txBody>
      </p:sp>
      <p:pic>
        <p:nvPicPr>
          <p:cNvPr id="288776" name="Picture 8" descr="Figür 1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1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3853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x-none"/>
          </a:p>
        </p:txBody>
      </p:sp>
      <p:pic>
        <p:nvPicPr>
          <p:cNvPr id="294918" name="Picture 6" descr="pdnarec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839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zh-TW" sz="3600">
                <a:solidFill>
                  <a:schemeClr val="accent2"/>
                </a:solidFill>
                <a:latin typeface="Comic Sans MS" charset="0"/>
              </a:rPr>
              <a:t>Genetik Mühendisliği Uygulamaları</a:t>
            </a:r>
            <a:endParaRPr lang="en-US" altLang="zh-TW" sz="3600">
              <a:solidFill>
                <a:schemeClr val="accent2"/>
              </a:solidFill>
              <a:latin typeface="Comic Sans MS" charset="0"/>
              <a:ea typeface="新細明體" charset="-120"/>
            </a:endParaRP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133601"/>
            <a:ext cx="7924800" cy="1052513"/>
          </a:xfrm>
        </p:spPr>
        <p:txBody>
          <a:bodyPr/>
          <a:lstStyle/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zh-TW">
                <a:latin typeface="Comic Sans MS" charset="0"/>
              </a:rPr>
              <a:t>Tıp</a:t>
            </a:r>
            <a:endParaRPr lang="en-US" altLang="zh-TW">
              <a:latin typeface="Comic Sans MS" charset="0"/>
              <a:ea typeface="新細明體" charset="-120"/>
            </a:endParaRPr>
          </a:p>
        </p:txBody>
      </p:sp>
      <p:sp>
        <p:nvSpPr>
          <p:cNvPr id="299012" name="Rectangle 4"/>
          <p:cNvSpPr>
            <a:spLocks noChangeArrowheads="1"/>
          </p:cNvSpPr>
          <p:nvPr/>
        </p:nvSpPr>
        <p:spPr bwMode="auto">
          <a:xfrm>
            <a:off x="2209800" y="2971801"/>
            <a:ext cx="79248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20000"/>
              </a:spcBef>
              <a:buClr>
                <a:srgbClr val="FF3300"/>
              </a:buClr>
              <a:buFont typeface="Wingdings" charset="2"/>
              <a:buChar char="ü"/>
            </a:pPr>
            <a:r>
              <a:rPr kumimoji="1" lang="tr-TR" altLang="zh-TW" sz="3200">
                <a:latin typeface="Comic Sans MS" charset="0"/>
              </a:rPr>
              <a:t>Gıda</a:t>
            </a:r>
            <a:endParaRPr kumimoji="1" lang="en-US" altLang="zh-TW" sz="3200">
              <a:latin typeface="Comic Sans MS" charset="0"/>
              <a:ea typeface="新細明體" charset="-120"/>
            </a:endParaRPr>
          </a:p>
        </p:txBody>
      </p:sp>
      <p:sp>
        <p:nvSpPr>
          <p:cNvPr id="299013" name="Rectangle 5"/>
          <p:cNvSpPr>
            <a:spLocks noChangeArrowheads="1"/>
          </p:cNvSpPr>
          <p:nvPr/>
        </p:nvSpPr>
        <p:spPr bwMode="auto">
          <a:xfrm>
            <a:off x="2286000" y="3733801"/>
            <a:ext cx="79248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20000"/>
              </a:spcBef>
              <a:buClr>
                <a:srgbClr val="FF3300"/>
              </a:buClr>
              <a:buFont typeface="Wingdings" charset="2"/>
              <a:buChar char="ü"/>
            </a:pPr>
            <a:r>
              <a:rPr kumimoji="1" lang="tr-TR" altLang="zh-TW" sz="3200">
                <a:latin typeface="Comic Sans MS" charset="0"/>
              </a:rPr>
              <a:t>Endüstriyel Üretim</a:t>
            </a:r>
            <a:endParaRPr kumimoji="1" lang="en-US" altLang="zh-TW" sz="3200">
              <a:latin typeface="Comic Sans MS" charset="0"/>
              <a:ea typeface="新細明體" charset="-120"/>
            </a:endParaRPr>
          </a:p>
        </p:txBody>
      </p:sp>
      <p:sp>
        <p:nvSpPr>
          <p:cNvPr id="299014" name="Rectangle 6"/>
          <p:cNvSpPr>
            <a:spLocks noChangeArrowheads="1"/>
          </p:cNvSpPr>
          <p:nvPr/>
        </p:nvSpPr>
        <p:spPr bwMode="auto">
          <a:xfrm>
            <a:off x="2286000" y="4495801"/>
            <a:ext cx="79248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20000"/>
              </a:spcBef>
              <a:buClr>
                <a:srgbClr val="FF3300"/>
              </a:buClr>
              <a:buFont typeface="Wingdings" charset="2"/>
              <a:buChar char="ü"/>
            </a:pPr>
            <a:r>
              <a:rPr kumimoji="1" lang="tr-TR" altLang="zh-TW" sz="3200">
                <a:latin typeface="Comic Sans MS" charset="0"/>
              </a:rPr>
              <a:t>Çevre Koruma</a:t>
            </a:r>
            <a:endParaRPr kumimoji="1" lang="en-US" altLang="zh-TW" sz="3200">
              <a:latin typeface="Comic Sans MS" charset="0"/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2193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908050"/>
          </a:xfrm>
        </p:spPr>
        <p:txBody>
          <a:bodyPr/>
          <a:lstStyle/>
          <a:p>
            <a:r>
              <a:rPr lang="tr-TR" altLang="zh-TW">
                <a:solidFill>
                  <a:srgbClr val="FF3300"/>
                </a:solidFill>
                <a:latin typeface="Comic Sans MS" charset="0"/>
              </a:rPr>
              <a:t>Tıp</a:t>
            </a:r>
            <a:endParaRPr lang="en-US" altLang="zh-TW">
              <a:solidFill>
                <a:srgbClr val="FF3300"/>
              </a:solidFill>
              <a:latin typeface="Comic Sans MS" charset="0"/>
              <a:ea typeface="新細明體" charset="-120"/>
            </a:endParaRP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836614"/>
            <a:ext cx="8229600" cy="1152525"/>
          </a:xfrm>
        </p:spPr>
        <p:txBody>
          <a:bodyPr/>
          <a:lstStyle/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zh-TW">
                <a:latin typeface="Comic Sans MS" charset="0"/>
              </a:rPr>
              <a:t>Hastalıkların tedavisi için ilaç üretimi</a:t>
            </a:r>
            <a:r>
              <a:rPr lang="en-US" altLang="zh-TW">
                <a:latin typeface="Comic Sans MS" charset="0"/>
                <a:ea typeface="新細明體" charset="-120"/>
              </a:rPr>
              <a:t>. </a:t>
            </a:r>
            <a:r>
              <a:rPr lang="tr-TR" altLang="zh-TW">
                <a:latin typeface="Comic Sans MS" charset="0"/>
              </a:rPr>
              <a:t>Örneğin: insan </a:t>
            </a:r>
            <a:r>
              <a:rPr lang="en-US" altLang="zh-TW">
                <a:latin typeface="Comic Sans MS" charset="0"/>
                <a:ea typeface="新細明體" charset="-120"/>
              </a:rPr>
              <a:t>insulin</a:t>
            </a:r>
            <a:r>
              <a:rPr lang="tr-TR" altLang="zh-TW">
                <a:latin typeface="Comic Sans MS" charset="0"/>
              </a:rPr>
              <a:t>i</a:t>
            </a:r>
            <a:r>
              <a:rPr lang="en-US" altLang="zh-TW">
                <a:latin typeface="Comic Sans MS" charset="0"/>
                <a:ea typeface="新細明體" charset="-120"/>
              </a:rPr>
              <a:t>, interferon</a:t>
            </a:r>
            <a:r>
              <a:rPr lang="tr-TR" altLang="zh-TW">
                <a:latin typeface="Comic Sans MS" charset="0"/>
              </a:rPr>
              <a:t>lar</a:t>
            </a:r>
            <a:endParaRPr lang="en-US" altLang="zh-TW">
              <a:latin typeface="Comic Sans MS" charset="0"/>
              <a:ea typeface="新細明體" charset="-120"/>
            </a:endParaRPr>
          </a:p>
        </p:txBody>
      </p:sp>
      <p:sp>
        <p:nvSpPr>
          <p:cNvPr id="300036" name="Rectangle 4"/>
          <p:cNvSpPr>
            <a:spLocks noChangeArrowheads="1"/>
          </p:cNvSpPr>
          <p:nvPr/>
        </p:nvSpPr>
        <p:spPr bwMode="auto">
          <a:xfrm>
            <a:off x="1992314" y="1916113"/>
            <a:ext cx="8675687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spcBef>
                <a:spcPct val="20000"/>
              </a:spcBef>
              <a:buClr>
                <a:srgbClr val="FF3300"/>
              </a:buClr>
              <a:buFont typeface="Wingdings" charset="2"/>
              <a:buChar char="ü"/>
            </a:pPr>
            <a:r>
              <a:rPr kumimoji="1" lang="tr-TR" altLang="zh-TW" sz="3200">
                <a:latin typeface="Comic Sans MS" charset="0"/>
              </a:rPr>
              <a:t>Hastalıklardan korunma için ilaç üretimi Örneğin: aşılar </a:t>
            </a:r>
            <a:r>
              <a:rPr kumimoji="1" lang="en-US" altLang="zh-TW" sz="3200">
                <a:latin typeface="Comic Sans MS" charset="0"/>
                <a:ea typeface="新細明體" charset="-120"/>
              </a:rPr>
              <a:t>(hepati</a:t>
            </a:r>
            <a:r>
              <a:rPr kumimoji="1" lang="tr-TR" altLang="zh-TW" sz="3200">
                <a:latin typeface="Comic Sans MS" charset="0"/>
              </a:rPr>
              <a:t>t</a:t>
            </a:r>
            <a:r>
              <a:rPr kumimoji="1" lang="en-US" altLang="zh-TW" sz="3200">
                <a:latin typeface="Comic Sans MS" charset="0"/>
                <a:ea typeface="新細明體" charset="-120"/>
              </a:rPr>
              <a:t> B</a:t>
            </a:r>
            <a:r>
              <a:rPr kumimoji="1" lang="tr-TR" altLang="zh-TW" sz="3200">
                <a:latin typeface="Comic Sans MS" charset="0"/>
              </a:rPr>
              <a:t> aşısı</a:t>
            </a:r>
            <a:r>
              <a:rPr kumimoji="1" lang="en-US" altLang="zh-TW" sz="3200">
                <a:latin typeface="Comic Sans MS" charset="0"/>
                <a:ea typeface="新細明體" charset="-120"/>
              </a:rPr>
              <a:t>)</a:t>
            </a:r>
            <a:endParaRPr kumimoji="1" lang="tr-TR" altLang="zh-TW" sz="3200">
              <a:latin typeface="Comic Sans MS" charset="0"/>
            </a:endParaRP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kumimoji="1" lang="tr-TR" altLang="zh-TW" sz="2800">
                <a:latin typeface="Comic Sans MS" charset="0"/>
              </a:rPr>
              <a:t> </a:t>
            </a:r>
            <a:r>
              <a:rPr kumimoji="1" lang="tr-TR" altLang="zh-TW" sz="3200">
                <a:latin typeface="Comic Sans MS" charset="0"/>
              </a:rPr>
              <a:t>Gen terapisi</a:t>
            </a:r>
            <a:r>
              <a:rPr kumimoji="1" lang="en-US" altLang="zh-TW" sz="3200">
                <a:latin typeface="Comic Sans MS" charset="0"/>
                <a:ea typeface="新細明體" charset="-120"/>
              </a:rPr>
              <a:t>:</a:t>
            </a:r>
            <a:r>
              <a:rPr kumimoji="1" lang="tr-TR" altLang="zh-TW" sz="3200">
                <a:latin typeface="Comic Sans MS" charset="0"/>
              </a:rPr>
              <a:t>Hastalık etmeni genin yerine ,   virüs  ya da bir başka vektör aracılığı ile, normal allelin yerleştirilmesi. Örneğin: sistik fibrozis tedavisi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kumimoji="1" lang="tr-TR" altLang="zh-TW" sz="3200">
                <a:latin typeface="Comic Sans MS" charset="0"/>
              </a:rPr>
              <a:t> Klonal Üretim: İmmün uyumsuzluk sorunlarını aşmak için yapay doku ve organ üretimi</a:t>
            </a:r>
            <a:r>
              <a:rPr kumimoji="1" lang="en-US" altLang="zh-TW" sz="1800">
                <a:latin typeface="Comic Sans MS" charset="0"/>
                <a:ea typeface="新細明體" charset="-12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78082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0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0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0035" grpId="0" build="p" autoUpdateAnimBg="0"/>
      <p:bldP spid="30003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836613"/>
          </a:xfrm>
        </p:spPr>
        <p:txBody>
          <a:bodyPr/>
          <a:lstStyle/>
          <a:p>
            <a:r>
              <a:rPr lang="tr-TR" altLang="x-none">
                <a:solidFill>
                  <a:srgbClr val="FF3300"/>
                </a:solidFill>
                <a:latin typeface="Comic Sans MS" charset="0"/>
              </a:rPr>
              <a:t>Ziraat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125538"/>
            <a:ext cx="9144000" cy="5732462"/>
          </a:xfrm>
        </p:spPr>
        <p:txBody>
          <a:bodyPr/>
          <a:lstStyle/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İlaç dirençli transgenik bitki ve hayvan üretimi</a:t>
            </a:r>
          </a:p>
          <a:p>
            <a:pPr>
              <a:buClr>
                <a:srgbClr val="FF3300"/>
              </a:buClr>
              <a:buFont typeface="Wingdings" charset="2"/>
              <a:buNone/>
            </a:pPr>
            <a:r>
              <a:rPr lang="tr-TR" altLang="x-none">
                <a:latin typeface="Comic Sans MS" charset="0"/>
              </a:rPr>
              <a:t>   (pestisit kullanımının azaltılması)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Depolama zamanının artırılması</a:t>
            </a:r>
          </a:p>
          <a:p>
            <a:pPr>
              <a:buClr>
                <a:srgbClr val="FF3300"/>
              </a:buClr>
              <a:buFont typeface="Wingdings" charset="2"/>
              <a:buChar char="ü"/>
            </a:pPr>
            <a:r>
              <a:rPr lang="tr-TR" altLang="x-none">
                <a:latin typeface="Comic Sans MS" charset="0"/>
              </a:rPr>
              <a:t>Bitkisel ve hayvansal üretimde ürün veriminin artırılmasına yönelik genetik düzenlemeler</a:t>
            </a:r>
          </a:p>
          <a:p>
            <a:pPr>
              <a:buClr>
                <a:srgbClr val="FF3300"/>
              </a:buClr>
              <a:buFont typeface="Wingdings" charset="2"/>
              <a:buNone/>
            </a:pPr>
            <a:r>
              <a:rPr lang="tr-TR" altLang="x-none">
                <a:latin typeface="Comic Sans MS" charset="0"/>
              </a:rPr>
              <a:t>   (üretimi hedeflenen metabolitin genetik regülasyonu, daha uygun konakçılarda üretimi gibi)</a:t>
            </a:r>
          </a:p>
          <a:p>
            <a:pPr>
              <a:buClr>
                <a:srgbClr val="FF3300"/>
              </a:buClr>
              <a:buFont typeface="Wingdings" charset="2"/>
              <a:buNone/>
            </a:pPr>
            <a:endParaRPr lang="tr-TR" altLang="x-none">
              <a:latin typeface="Comic Sans MS" charset="0"/>
            </a:endParaRPr>
          </a:p>
          <a:p>
            <a:pPr>
              <a:buClr>
                <a:srgbClr val="FF3300"/>
              </a:buClr>
              <a:buFont typeface="Wingdings" charset="2"/>
              <a:buChar char="ü"/>
            </a:pPr>
            <a:endParaRPr lang="tr-TR" altLang="x-none"/>
          </a:p>
        </p:txBody>
      </p:sp>
    </p:spTree>
    <p:extLst>
      <p:ext uri="{BB962C8B-B14F-4D97-AF65-F5344CB8AC3E}">
        <p14:creationId xmlns:p14="http://schemas.microsoft.com/office/powerpoint/2010/main" val="1417184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Macintosh PowerPoint</Application>
  <PresentationFormat>Geniş Ekran</PresentationFormat>
  <Paragraphs>25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新細明體</vt:lpstr>
      <vt:lpstr>Arial</vt:lpstr>
      <vt:lpstr>Comic Sans MS</vt:lpstr>
      <vt:lpstr>Wingdings</vt:lpstr>
      <vt:lpstr>Office Teması</vt:lpstr>
      <vt:lpstr>Rekombinant DNA Teknolojisi ya da            Genetik Mühendisiliği</vt:lpstr>
      <vt:lpstr>PowerPoint Sunusu</vt:lpstr>
      <vt:lpstr>PowerPoint Sunusu</vt:lpstr>
      <vt:lpstr>Genetik Mühendisliği Uygulamaları</vt:lpstr>
      <vt:lpstr>Tıp</vt:lpstr>
      <vt:lpstr>Ziraat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Microsoft Office Kullanıcısı</cp:lastModifiedBy>
  <cp:revision>2</cp:revision>
  <dcterms:created xsi:type="dcterms:W3CDTF">2017-10-24T10:18:22Z</dcterms:created>
  <dcterms:modified xsi:type="dcterms:W3CDTF">2017-10-24T10:40:52Z</dcterms:modified>
</cp:coreProperties>
</file>