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4088-539A-438E-81DD-589EF84F6C97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545E-FCC5-4D6A-87D9-E5EED09633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4088-539A-438E-81DD-589EF84F6C97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545E-FCC5-4D6A-87D9-E5EED09633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4088-539A-438E-81DD-589EF84F6C97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545E-FCC5-4D6A-87D9-E5EED09633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4088-539A-438E-81DD-589EF84F6C97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545E-FCC5-4D6A-87D9-E5EED09633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4088-539A-438E-81DD-589EF84F6C97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545E-FCC5-4D6A-87D9-E5EED09633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4088-539A-438E-81DD-589EF84F6C97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545E-FCC5-4D6A-87D9-E5EED096332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4088-539A-438E-81DD-589EF84F6C97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545E-FCC5-4D6A-87D9-E5EED09633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4088-539A-438E-81DD-589EF84F6C97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545E-FCC5-4D6A-87D9-E5EED09633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4088-539A-438E-81DD-589EF84F6C97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545E-FCC5-4D6A-87D9-E5EED09633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4088-539A-438E-81DD-589EF84F6C97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B0545E-FCC5-4D6A-87D9-E5EED09633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4088-539A-438E-81DD-589EF84F6C97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545E-FCC5-4D6A-87D9-E5EED09633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7534088-539A-438E-81DD-589EF84F6C97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7B0545E-FCC5-4D6A-87D9-E5EED096332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182688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TOPRAK SUYUNUN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SINIFLANDIRILMASI</a:t>
            </a:r>
          </a:p>
          <a:p>
            <a:pPr eaLnBrk="1" hangingPunct="1">
              <a:defRPr/>
            </a:pPr>
            <a:endParaRPr lang="tr-TR" sz="4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HAVA KURU TOPRAK (HKT)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=</a:t>
            </a:r>
            <a:r>
              <a:rPr lang="tr-TR" sz="2400" dirty="0" smtClean="0">
                <a:latin typeface="Arial Black" panose="020B0A040201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Labaratuvar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koşullarında kurutulan toprağın içerdiği nem miktarı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FIRIN KURU TOPRAK (FKT)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=</a:t>
            </a:r>
            <a:r>
              <a:rPr lang="tr-TR" sz="2400" dirty="0" smtClean="0">
                <a:latin typeface="Arial Black" panose="020B0A040201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Etüvde 105 derecede kurutulan toprağın içerdiği nem (toprakta tutulma gücü: 7 pF-10.000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HİGROSKOPİK NEM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=</a:t>
            </a:r>
            <a:r>
              <a:rPr lang="tr-TR" sz="2400" dirty="0" smtClean="0">
                <a:latin typeface="Arial Black" panose="020B0A040201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NOS, oransal nemi bilinen kapalı bir atmosferde toprağın tutabildiği yüksek nem miktarı (toprakta 4.5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 tutulduğundan hareketsiz ve bitki kullanamaz</a:t>
            </a:r>
            <a:r>
              <a:rPr lang="tr-TR" sz="2400" dirty="0" smtClean="0">
                <a:latin typeface="Arial Black" panose="020B0A04020102020204" pitchFamily="34" charset="0"/>
              </a:rPr>
              <a:t>)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tr-TR" sz="2400" dirty="0" smtClean="0">
              <a:latin typeface="Arial Black" panose="020B0A040201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TOPRAĞIN HAVALANMA KAPASİTESİ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=</a:t>
            </a:r>
            <a:r>
              <a:rPr lang="tr-TR" sz="2400" dirty="0" smtClean="0">
                <a:latin typeface="Arial Black" panose="020B0A040201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Toprağın toplam boşluk (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porozite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hacmi ile hacim olarak TK sinde içerdiği su miktarı arasındaki fark. Havalanma Kapasitesi % 10’dan fazla olmalı</a:t>
            </a:r>
          </a:p>
        </p:txBody>
      </p:sp>
    </p:spTree>
    <p:extLst>
      <p:ext uri="{BB962C8B-B14F-4D97-AF65-F5344CB8AC3E}">
        <p14:creationId xmlns:p14="http://schemas.microsoft.com/office/powerpoint/2010/main" val="38791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65760"/>
            <a:ext cx="8020372" cy="54864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TARLA KAPASİTESİ</a:t>
            </a:r>
            <a:r>
              <a:rPr lang="tr-TR" sz="3600" b="1" dirty="0" smtClean="0">
                <a:solidFill>
                  <a:srgbClr val="FF0000"/>
                </a:solidFill>
              </a:rPr>
              <a:t>:</a:t>
            </a:r>
            <a:r>
              <a:rPr lang="tr-TR" sz="3600" dirty="0" smtClean="0">
                <a:solidFill>
                  <a:srgbClr val="FF0000"/>
                </a:solidFill>
              </a:rPr>
              <a:t/>
            </a:r>
            <a:br>
              <a:rPr lang="tr-TR" sz="3600" dirty="0" smtClean="0">
                <a:solidFill>
                  <a:srgbClr val="FF0000"/>
                </a:solidFill>
              </a:rPr>
            </a:br>
            <a:endParaRPr lang="tr-TR" sz="3600" dirty="0" smtClean="0">
              <a:solidFill>
                <a:srgbClr val="FF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620688"/>
            <a:ext cx="9036496" cy="55054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tr-TR" sz="2400" dirty="0" smtClean="0">
                <a:latin typeface="Arial Black" panose="020B0A04020102020204" pitchFamily="34" charset="0"/>
              </a:rPr>
              <a:t>Suyun tutulma gücü </a:t>
            </a:r>
            <a:r>
              <a:rPr lang="tr-TR" sz="2400" dirty="0" err="1" smtClean="0">
                <a:solidFill>
                  <a:schemeClr val="hlink"/>
                </a:solidFill>
                <a:latin typeface="Arial Black" panose="020B0A04020102020204" pitchFamily="34" charset="0"/>
              </a:rPr>
              <a:t>pF</a:t>
            </a:r>
            <a:r>
              <a:rPr lang="tr-TR" sz="2400" dirty="0" smtClean="0">
                <a:solidFill>
                  <a:schemeClr val="hlink"/>
                </a:solidFill>
                <a:latin typeface="Arial Black" panose="020B0A04020102020204" pitchFamily="34" charset="0"/>
              </a:rPr>
              <a:t>= 2.54 (1/3 </a:t>
            </a:r>
            <a:r>
              <a:rPr lang="tr-TR" sz="2400" dirty="0" err="1" smtClean="0">
                <a:solidFill>
                  <a:schemeClr val="hlink"/>
                </a:solidFill>
                <a:latin typeface="Arial Black" panose="020B0A04020102020204" pitchFamily="34" charset="0"/>
              </a:rPr>
              <a:t>atm</a:t>
            </a:r>
            <a:r>
              <a:rPr lang="tr-TR" sz="2400" dirty="0" smtClean="0">
                <a:solidFill>
                  <a:schemeClr val="hlink"/>
                </a:solidFill>
                <a:latin typeface="Arial Black" panose="020B0A04020102020204" pitchFamily="34" charset="0"/>
              </a:rPr>
              <a:t>)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 ile doygun topraktan, yerçekimi etkisiyle fazla suyun aşağı katmanlara sızmasından sonra, toprakta tutulan su miktarı.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Bünye kumdan kile doğru TK artar.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Kapillar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boşluklardaki artış ile TK artar.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 arttıkça tutulan su miktarı artar.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Bol bir sulama veya yağmurdan sonra su ile doymuş bir hale gelen topraktan yerçekimi veya </a:t>
            </a:r>
            <a:r>
              <a:rPr lang="tr-TR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gravitasyon</a:t>
            </a: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suyu ayrıldıktan sonra toprak tarafından tutulan su miktarına </a:t>
            </a:r>
            <a:r>
              <a:rPr lang="tr-TR" sz="2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"tarla kapasitesi</a:t>
            </a: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" adı verilir.</a:t>
            </a:r>
            <a:b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9"/>
            <a:ext cx="8518401" cy="648072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SOLMA NOKTASI</a:t>
            </a: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tr-TR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3999" cy="56053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Bitkinin solmaya başladığı anda toprağın içerdiği su miktarı.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Tarla kapasitesinde toprak su bakımından tavında iken, daha sonra topraktaki suyun çeşitli şekillerde azalmasıyla bitkilerin su gereksinmesini karşılayamayacak düzeyde su içerirler.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Bu durumda 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bitkiler turgor olayını gerçekleştiremez ve devamlı solma, pörsüme hali gösterirler.</a:t>
            </a: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İşte bu anda toprakta bulunan su düzeyine "solma noktası" adı verilir.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Böyle toprakların mutlaka sulanması gerekmektedir.</a:t>
            </a:r>
            <a:b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Suyun tutulma gücü 4.2 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 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706437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YARAYIŞLI SU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tr-TR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Topraktan bitkilerin yararlanabildiği su</a:t>
            </a:r>
          </a:p>
          <a:p>
            <a:pPr algn="just" eaLnBrk="1" hangingPunct="1"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Toprağın tarla kapasitesi ile solma noktasındaki % nem düzeyleri arasındaki fark, toprağın yarayışlı su %' sini verir. </a:t>
            </a:r>
          </a:p>
          <a:p>
            <a:pPr algn="ctr" eaLnBrk="1" hangingPunct="1">
              <a:defRPr/>
            </a:pP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Yarayışlı su (%) = Tarla kapasitesindeki (%)su-Solma noktasındaki (%) su</a:t>
            </a:r>
          </a:p>
        </p:txBody>
      </p:sp>
    </p:spTree>
    <p:extLst>
      <p:ext uri="{BB962C8B-B14F-4D97-AF65-F5344CB8AC3E}">
        <p14:creationId xmlns:p14="http://schemas.microsoft.com/office/powerpoint/2010/main" val="9727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u döngüsü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5538"/>
            <a:ext cx="9143998" cy="573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0"/>
            <a:ext cx="9143999" cy="1125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/>
              <a:t>SU DÖNGÜSÜ</a:t>
            </a:r>
          </a:p>
        </p:txBody>
      </p:sp>
    </p:spTree>
    <p:extLst>
      <p:ext uri="{BB962C8B-B14F-4D97-AF65-F5344CB8AC3E}">
        <p14:creationId xmlns:p14="http://schemas.microsoft.com/office/powerpoint/2010/main" val="10963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620688"/>
            <a:ext cx="8568952" cy="55054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Toprak suyunun hareketi</a:t>
            </a:r>
            <a:r>
              <a:rPr lang="tr-TR" sz="2800" dirty="0" smtClean="0">
                <a:latin typeface="Arial Black" panose="020B0A04020102020204" pitchFamily="34" charset="0"/>
              </a:rPr>
              <a:t> sıvı halde veya gaz (buhar) halinde gerçekleşir.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Sıvı halindeki hareket; yerçekimi etkisinde kalan suyun aşağı doğru hareketi (=</a:t>
            </a:r>
            <a:r>
              <a:rPr lang="tr-TR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perkolasyon</a:t>
            </a: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ile olur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Kapillar</a:t>
            </a: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hareketin tersi.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PERKOLASYON</a:t>
            </a:r>
            <a:r>
              <a:rPr lang="tr-T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  <a:r>
              <a:rPr lang="tr-TR" sz="2800" dirty="0" smtClean="0">
                <a:latin typeface="Arial Black" panose="020B0A04020102020204" pitchFamily="34" charset="0"/>
              </a:rPr>
              <a:t> Suyun toprak içindeki hareketi (</a:t>
            </a:r>
            <a:r>
              <a:rPr lang="tr-TR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SÜZÜLME</a:t>
            </a:r>
            <a:r>
              <a:rPr lang="tr-TR" sz="2800" dirty="0" smtClean="0">
                <a:latin typeface="Arial Black" panose="020B0A04020102020204" pitchFamily="34" charset="0"/>
              </a:rPr>
              <a:t>).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İNFİLTRASYON:</a:t>
            </a:r>
            <a:r>
              <a:rPr lang="tr-T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tr-TR" sz="2800" dirty="0" smtClean="0">
                <a:latin typeface="Arial Black" panose="020B0A04020102020204" pitchFamily="34" charset="0"/>
              </a:rPr>
              <a:t>Sızma ile toprağın ıslanması.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Suyun toprak yüzeyinden toprak içerisine hareketi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800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İnfİltrasyon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hIzIna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eden etmenler: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548681"/>
            <a:ext cx="8064896" cy="453650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tr-TR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Tekstür</a:t>
            </a: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(bünye),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Strüktür (yapı),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Gözeneklerin büyüklüğü,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Organik madde içeriği,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Başlangıçtaki nem miktarı,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Geçirimsiz katmanlar,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Yüzey altı drenaj,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Suyun darbe etkisi (yağış şiddeti),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Agregatların</a:t>
            </a: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dayanıklılığı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Suyun </a:t>
            </a:r>
            <a:r>
              <a:rPr lang="tr-TR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vizkositesi</a:t>
            </a: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6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784976" cy="509736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İNFİLTRASYON HIZININ KULLANILDIĞI ALANLAR: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25539"/>
            <a:ext cx="8280920" cy="3887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Sulama süresinin hesaplanması,</a:t>
            </a:r>
          </a:p>
          <a:p>
            <a:pPr eaLnBrk="1" hangingPunct="1"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Uygun karık ve tava boylarının belirlenmesi,</a:t>
            </a:r>
          </a:p>
          <a:p>
            <a:pPr eaLnBrk="1" hangingPunct="1"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Yağmurlama sistemlerinin planlanması,</a:t>
            </a:r>
          </a:p>
          <a:p>
            <a:pPr eaLnBrk="1" hangingPunct="1"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Yüzey akışın saptanması,</a:t>
            </a:r>
          </a:p>
          <a:p>
            <a:pPr eaLnBrk="1" hangingPunct="1"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Erozyon kontrol çalışmaları,</a:t>
            </a:r>
          </a:p>
          <a:p>
            <a:pPr eaLnBrk="1" hangingPunct="1"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Tuzlu ve alkali toprakların ıslahı.</a:t>
            </a:r>
          </a:p>
        </p:txBody>
      </p:sp>
    </p:spTree>
    <p:extLst>
      <p:ext uri="{BB962C8B-B14F-4D97-AF65-F5344CB8AC3E}">
        <p14:creationId xmlns:p14="http://schemas.microsoft.com/office/powerpoint/2010/main" val="2106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036496" cy="864096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KAPİLLAR YÜKSELME </a:t>
            </a:r>
            <a:b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toprağIn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alttan </a:t>
            </a:r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IslanmasI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064896" cy="3384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İnfiltrasyonun</a:t>
            </a: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tersi,</a:t>
            </a:r>
          </a:p>
          <a:p>
            <a:pPr eaLnBrk="1" hangingPunct="1"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Aşağıdan yukarı doğru hareket eden su, taban suyu,</a:t>
            </a:r>
          </a:p>
          <a:p>
            <a:pPr eaLnBrk="1" hangingPunct="1"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Kum bünyeli topraklarda </a:t>
            </a:r>
            <a:r>
              <a:rPr lang="tr-TR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kapillar</a:t>
            </a: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yükseliş hızlı, kil bünyeli topraklarda ise hız azalır,</a:t>
            </a:r>
          </a:p>
          <a:p>
            <a:pPr eaLnBrk="1" hangingPunct="1">
              <a:defRPr/>
            </a:pPr>
            <a:r>
              <a:rPr lang="tr-TR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Kapillar</a:t>
            </a: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yükseliş yüksekliği kumlu da az, killi de orta, tın da en yüksek</a:t>
            </a:r>
          </a:p>
        </p:txBody>
      </p:sp>
    </p:spTree>
    <p:extLst>
      <p:ext uri="{BB962C8B-B14F-4D97-AF65-F5344CB8AC3E}">
        <p14:creationId xmlns:p14="http://schemas.microsoft.com/office/powerpoint/2010/main" val="29097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33" name="Group 3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95205"/>
              </p:ext>
            </p:extLst>
          </p:nvPr>
        </p:nvGraphicFramePr>
        <p:xfrm>
          <a:off x="179388" y="260350"/>
          <a:ext cx="8785225" cy="6179820"/>
        </p:xfrm>
        <a:graphic>
          <a:graphicData uri="http://schemas.openxmlformats.org/drawingml/2006/table">
            <a:tbl>
              <a:tblPr/>
              <a:tblGrid>
                <a:gridCol w="3200400"/>
                <a:gridCol w="1998662"/>
                <a:gridCol w="1250950"/>
                <a:gridCol w="1223963"/>
                <a:gridCol w="1111250"/>
              </a:tblGrid>
              <a:tr h="1076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Organik madde/toprak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Maksimum su tutma kapa. %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Nem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ekivalanı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 %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Solma noktası %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Yarayışlı Su %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Killi Tınlı Toprak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44.3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20.2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7.1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13.7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Kuvars Toprak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28.3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1.4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0.57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0.83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Yosun Turbası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1057.0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166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82.3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83.7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Saz Turbası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374.0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112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60.8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51.2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Reed Turbası (1/2 kil toprağı+1/2 yosun turbası)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289.0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110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70.7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39.3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114.0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31.0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14.5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16.5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4/5 Kil Toprağı+1/5 yosun turbası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57.3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21.6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8.5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13.1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1/2kuvers kumu +1/2 yosun turbası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89.1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12.7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5.2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7.5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4/5 kuvers kumu+1/5 yosun turbası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47.8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5.6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1.8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Times New Roman" charset="0"/>
                        </a:rPr>
                        <a:t>3.8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6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 idx="4294967295"/>
          </p:nvPr>
        </p:nvSpPr>
        <p:spPr>
          <a:xfrm>
            <a:off x="1622425" y="365125"/>
            <a:ext cx="7521575" cy="549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mtClean="0"/>
              <a:t>Toprak Suyu</a:t>
            </a:r>
          </a:p>
        </p:txBody>
      </p:sp>
      <p:pic>
        <p:nvPicPr>
          <p:cNvPr id="8195" name="Picture 2" descr="http://www.biofarmag.com.au/soil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73188"/>
            <a:ext cx="74295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198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 KURAK VE YARI NEMLİ BÖLGELERDE BUHARLAŞMA KONTROLÜ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208912" cy="492941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tr-TR" sz="2400" dirty="0" smtClean="0">
                <a:latin typeface="Arial Black" panose="020B0A04020102020204" pitchFamily="34" charset="0"/>
              </a:rPr>
              <a:t>&lt;</a:t>
            </a: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600 mm yağış alan bölgelerde sulama zorunludur. İmkan yok ise kuru tarım yapılmalıdır.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1.Buğday, mısır, çavdar gibi kuraklığa dayanıklı bitki yetiştirilmesi,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 Yabani ot mücadelesi sayesinde su kaybının önlenmesi,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3. Nemi koruyan toprak işleme yöntemleri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a) Toprak işleme teknikleri (Rüzgar yönüne dik sürüm, şerit üzerine ekim, </a:t>
            </a:r>
            <a:r>
              <a:rPr lang="tr-TR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anızlı</a:t>
            </a: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tarım)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b) Nadas</a:t>
            </a:r>
          </a:p>
        </p:txBody>
      </p:sp>
    </p:spTree>
    <p:extLst>
      <p:ext uri="{BB962C8B-B14F-4D97-AF65-F5344CB8AC3E}">
        <p14:creationId xmlns:p14="http://schemas.microsoft.com/office/powerpoint/2010/main" val="10749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Nadas: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764704"/>
            <a:ext cx="8784976" cy="536145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Amaç: 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mevsimlik yağışı toprakta tutma,</a:t>
            </a:r>
          </a:p>
          <a:p>
            <a:pPr algn="just" eaLnBrk="1" hangingPunct="1"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Anız bozumu yapılmaz,</a:t>
            </a:r>
          </a:p>
          <a:p>
            <a:pPr algn="just" eaLnBrk="1" hangingPunct="1"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İlk baharda kaz ayağı ile anız bozulur,</a:t>
            </a:r>
          </a:p>
          <a:p>
            <a:pPr algn="just" eaLnBrk="1" hangingPunct="1"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Yüzey </a:t>
            </a:r>
            <a:r>
              <a:rPr lang="tr-TR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kesekli</a:t>
            </a: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bırakılır,</a:t>
            </a:r>
          </a:p>
          <a:p>
            <a:pPr algn="just" eaLnBrk="1" hangingPunct="1"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Otlanma olursa kaz ayağı ile ikileme,</a:t>
            </a:r>
          </a:p>
          <a:p>
            <a:pPr algn="just" eaLnBrk="1" hangingPunct="1"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Otlanmada ot yolucu alet kullanılmalı,</a:t>
            </a:r>
          </a:p>
          <a:p>
            <a:pPr algn="just" eaLnBrk="1" hangingPunct="1">
              <a:defRPr/>
            </a:pP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Nadasla % 30 oranında fazla yarayışlı su depolanır, toprakta azot miktarı artar.</a:t>
            </a:r>
          </a:p>
          <a:p>
            <a:pPr eaLnBrk="1" hangingPunct="1">
              <a:defRPr/>
            </a:pPr>
            <a:endParaRPr lang="tr-TR" sz="24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0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8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1. YERÇEKİMİNE BAĞLI SU </a:t>
            </a:r>
            <a:r>
              <a:rPr lang="tr-TR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gravitasyon</a:t>
            </a:r>
            <a:r>
              <a:rPr lang="tr-T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suyu </a:t>
            </a:r>
            <a:br>
              <a:rPr lang="tr-T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tr-TR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36613"/>
            <a:ext cx="8928992" cy="576103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b="1" dirty="0" smtClean="0">
                <a:latin typeface="Arial Black" panose="020B0A04020102020204" pitchFamily="34" charset="0"/>
              </a:rPr>
              <a:t>       (Sızan su)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sz="2000" b="1" dirty="0" smtClean="0"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400" dirty="0" smtClean="0">
                <a:latin typeface="Arial Black" panose="020B0A04020102020204" pitchFamily="34" charset="0"/>
              </a:rPr>
              <a:t>Yerçekiminin etkisiyle toprak dahilinde hareket eden su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sz="2000" dirty="0" smtClean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dirty="0" smtClean="0">
                <a:latin typeface="Arial Black" panose="020B0A04020102020204" pitchFamily="34" charset="0"/>
              </a:rPr>
              <a:t>Toprakta 2.54 </a:t>
            </a:r>
            <a:r>
              <a:rPr lang="tr-TR" sz="2000" dirty="0" err="1" smtClean="0">
                <a:latin typeface="Arial Black" panose="020B0A04020102020204" pitchFamily="34" charset="0"/>
              </a:rPr>
              <a:t>pF</a:t>
            </a:r>
            <a:r>
              <a:rPr lang="tr-TR" sz="2000" dirty="0" smtClean="0">
                <a:latin typeface="Arial Black" panose="020B0A04020102020204" pitchFamily="34" charset="0"/>
              </a:rPr>
              <a:t> den (1/3 </a:t>
            </a:r>
            <a:r>
              <a:rPr lang="tr-TR" sz="2000" dirty="0" err="1" smtClean="0">
                <a:latin typeface="Arial Black" panose="020B0A04020102020204" pitchFamily="34" charset="0"/>
              </a:rPr>
              <a:t>atm</a:t>
            </a:r>
            <a:r>
              <a:rPr lang="tr-TR" sz="2000" dirty="0" smtClean="0">
                <a:latin typeface="Arial Black" panose="020B0A04020102020204" pitchFamily="34" charset="0"/>
              </a:rPr>
              <a:t>) daha düşük güçle tutulan su.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dirty="0" smtClean="0">
                <a:latin typeface="Arial Black" panose="020B0A04020102020204" pitchFamily="34" charset="0"/>
              </a:rPr>
              <a:t>Bitkinin yararlanamadığı su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Gravitasyon</a:t>
            </a: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suyu</a:t>
            </a: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bazı alanlarda taban suyunun yükselmesine neden olur.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dirty="0" smtClean="0">
                <a:latin typeface="Arial Black" panose="020B0A04020102020204" pitchFamily="34" charset="0"/>
              </a:rPr>
              <a:t>Yeraltı suları veya taban sularına ulaşan </a:t>
            </a:r>
            <a:r>
              <a:rPr lang="tr-TR" sz="2000" b="1" dirty="0" err="1" smtClean="0">
                <a:latin typeface="Arial Black" panose="020B0A04020102020204" pitchFamily="34" charset="0"/>
              </a:rPr>
              <a:t>gravitasyon</a:t>
            </a:r>
            <a:r>
              <a:rPr lang="tr-TR" sz="2000" dirty="0" smtClean="0">
                <a:latin typeface="Arial Black" panose="020B0A04020102020204" pitchFamily="34" charset="0"/>
              </a:rPr>
              <a:t> </a:t>
            </a:r>
            <a:r>
              <a:rPr lang="tr-TR" sz="2000" b="1" dirty="0" smtClean="0">
                <a:latin typeface="Arial Black" panose="020B0A04020102020204" pitchFamily="34" charset="0"/>
              </a:rPr>
              <a:t>suyu</a:t>
            </a:r>
            <a:r>
              <a:rPr lang="tr-TR" sz="2000" dirty="0" smtClean="0">
                <a:latin typeface="Arial Black" panose="020B0A04020102020204" pitchFamily="34" charset="0"/>
              </a:rPr>
              <a:t> alt toprak katmanlarında </a:t>
            </a:r>
            <a:r>
              <a:rPr lang="tr-TR" sz="2000" dirty="0" err="1" smtClean="0">
                <a:latin typeface="Arial Black" panose="020B0A04020102020204" pitchFamily="34" charset="0"/>
              </a:rPr>
              <a:t>kapillar</a:t>
            </a:r>
            <a:r>
              <a:rPr lang="tr-TR" sz="2000" dirty="0" smtClean="0">
                <a:latin typeface="Arial Black" panose="020B0A04020102020204" pitchFamily="34" charset="0"/>
              </a:rPr>
              <a:t> su haline dönüşebilir.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dirty="0" smtClean="0">
                <a:latin typeface="Arial Black" panose="020B0A04020102020204" pitchFamily="34" charset="0"/>
              </a:rPr>
              <a:t>Eğer kaliteli ve iyi özellikte bir taban </a:t>
            </a:r>
            <a:r>
              <a:rPr lang="tr-TR" sz="2000" b="1" dirty="0" smtClean="0">
                <a:latin typeface="Arial Black" panose="020B0A04020102020204" pitchFamily="34" charset="0"/>
              </a:rPr>
              <a:t>suyu</a:t>
            </a:r>
            <a:r>
              <a:rPr lang="tr-TR" sz="2000" dirty="0" smtClean="0">
                <a:latin typeface="Arial Black" panose="020B0A04020102020204" pitchFamily="34" charset="0"/>
              </a:rPr>
              <a:t> oluşumu söz konusu ise bu sudan bitkilerin yararlanması gerçekleşebilir.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000" dirty="0" smtClean="0">
                <a:latin typeface="Arial Black" panose="020B0A04020102020204" pitchFamily="34" charset="0"/>
              </a:rPr>
              <a:t>Taban </a:t>
            </a:r>
            <a:r>
              <a:rPr lang="tr-TR" sz="2000" b="1" dirty="0" smtClean="0">
                <a:latin typeface="Arial Black" panose="020B0A04020102020204" pitchFamily="34" charset="0"/>
              </a:rPr>
              <a:t>suyu</a:t>
            </a:r>
            <a:r>
              <a:rPr lang="tr-TR" sz="2000" dirty="0" smtClean="0">
                <a:latin typeface="Arial Black" panose="020B0A04020102020204" pitchFamily="34" charset="0"/>
              </a:rPr>
              <a:t> düzeyinin sürekli yükselmesi veya bitki kök bölgesine yakın olması bitki yetiştirmeyi engelleyeceğinden bu taban </a:t>
            </a:r>
            <a:r>
              <a:rPr lang="tr-TR" sz="2000" b="1" dirty="0" smtClean="0">
                <a:latin typeface="Arial Black" panose="020B0A04020102020204" pitchFamily="34" charset="0"/>
              </a:rPr>
              <a:t>suyu</a:t>
            </a:r>
            <a:r>
              <a:rPr lang="tr-TR" sz="2000" dirty="0" smtClean="0">
                <a:latin typeface="Arial Black" panose="020B0A04020102020204" pitchFamily="34" charset="0"/>
              </a:rPr>
              <a:t> düzeyinin yapay drenaj yolları ile daha aşağılara çekilmesi gerekir.</a:t>
            </a:r>
            <a:r>
              <a:rPr lang="tr-TR" sz="1600" dirty="0" smtClean="0">
                <a:latin typeface="Arial Black" panose="020B0A04020102020204" pitchFamily="34" charset="0"/>
              </a:rPr>
              <a:t/>
            </a:r>
            <a:br>
              <a:rPr lang="tr-TR" sz="1600" dirty="0" smtClean="0">
                <a:latin typeface="Arial Black" panose="020B0A04020102020204" pitchFamily="34" charset="0"/>
              </a:rPr>
            </a:br>
            <a:endParaRPr lang="tr-TR" sz="1600" dirty="0" smtClean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val="24532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75613" cy="868363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 KAPİLLAR SU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513"/>
            <a:ext cx="8856984" cy="5541962"/>
          </a:xfrm>
        </p:spPr>
        <p:txBody>
          <a:bodyPr>
            <a:normAutofit lnSpcReduction="10000"/>
          </a:bodyPr>
          <a:lstStyle/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tr-TR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Gravitasyon</a:t>
            </a: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veya yerçekimi suyunun topraktan uzaklaşıp gitmesi sonucu toprakta kalan ve 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topraktaki küçük boşlukları </a:t>
            </a:r>
            <a:r>
              <a:rPr lang="tr-TR" sz="2400" dirty="0" smtClean="0">
                <a:latin typeface="Arial Black" panose="020B0A04020102020204" pitchFamily="34" charset="0"/>
              </a:rPr>
              <a:t>(otuz mikrondan daha küçük) 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işgal eden su </a:t>
            </a:r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"</a:t>
            </a:r>
            <a:r>
              <a:rPr lang="tr-TR" sz="2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kapillar</a:t>
            </a:r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su" </a:t>
            </a:r>
            <a:r>
              <a:rPr lang="tr-TR" sz="2400" dirty="0" smtClean="0">
                <a:latin typeface="Arial Black" panose="020B0A04020102020204" pitchFamily="34" charset="0"/>
              </a:rPr>
              <a:t>dur. 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tr-TR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Kapillar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su </a:t>
            </a: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toprak parçacıkları dahilinde </a:t>
            </a:r>
            <a:r>
              <a:rPr lang="tr-TR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adhezyon</a:t>
            </a: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ve kohezyon kuvvetleri tarafından 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1/3 ile 31 atmosfer basınç altında tutulmaktadır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tr-TR" sz="2400" dirty="0" err="1" smtClean="0">
                <a:latin typeface="Arial Black" panose="020B0A04020102020204" pitchFamily="34" charset="0"/>
              </a:rPr>
              <a:t>pF</a:t>
            </a:r>
            <a:r>
              <a:rPr lang="tr-TR" sz="2400" dirty="0" smtClean="0">
                <a:latin typeface="Arial Black" panose="020B0A04020102020204" pitchFamily="34" charset="0"/>
              </a:rPr>
              <a:t>= 2.54- 4.5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tr-TR" sz="2400" dirty="0" smtClean="0">
                <a:latin typeface="Arial Black" panose="020B0A04020102020204" pitchFamily="34" charset="0"/>
              </a:rPr>
              <a:t>İç </a:t>
            </a:r>
            <a:r>
              <a:rPr lang="tr-TR" sz="2400" dirty="0" err="1" smtClean="0">
                <a:latin typeface="Arial Black" panose="020B0A04020102020204" pitchFamily="34" charset="0"/>
              </a:rPr>
              <a:t>kapillar</a:t>
            </a:r>
            <a:r>
              <a:rPr lang="tr-TR" sz="2400" dirty="0" smtClean="0">
                <a:latin typeface="Arial Black" panose="020B0A04020102020204" pitchFamily="34" charset="0"/>
              </a:rPr>
              <a:t> su: </a:t>
            </a:r>
            <a:r>
              <a:rPr lang="tr-TR" sz="2400" dirty="0" err="1" smtClean="0">
                <a:latin typeface="Arial Black" panose="020B0A04020102020204" pitchFamily="34" charset="0"/>
              </a:rPr>
              <a:t>pF</a:t>
            </a:r>
            <a:r>
              <a:rPr lang="tr-TR" sz="2400" dirty="0" smtClean="0">
                <a:latin typeface="Arial Black" panose="020B0A04020102020204" pitchFamily="34" charset="0"/>
              </a:rPr>
              <a:t> 4.2-4.5 </a:t>
            </a:r>
            <a:r>
              <a:rPr lang="tr-TR" sz="2400" dirty="0" err="1" smtClean="0">
                <a:latin typeface="Arial Black" panose="020B0A04020102020204" pitchFamily="34" charset="0"/>
              </a:rPr>
              <a:t>pF</a:t>
            </a:r>
            <a:endParaRPr lang="tr-TR" sz="2400" dirty="0" smtClean="0">
              <a:latin typeface="Arial Black" panose="020B0A04020102020204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Dış </a:t>
            </a:r>
            <a:r>
              <a:rPr lang="tr-TR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kapillar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su:   </a:t>
            </a:r>
            <a:r>
              <a:rPr lang="tr-TR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pF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2.54-4.2 (bitkinin yararlandığı)/ toprağın yarayışlı su kapasitesi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Bitkilerin yararlandığı en önemli su olan </a:t>
            </a:r>
            <a:r>
              <a:rPr lang="tr-TR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kapillar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su</a:t>
            </a:r>
            <a:r>
              <a:rPr lang="tr-TR" sz="2400" dirty="0" smtClean="0">
                <a:latin typeface="Arial Black" panose="020B0A040201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toprağın bünyesi, yapısı, içerdiği organik madde, kil yüzdesi gibi özellikler ile direk ilgilidir. 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defRPr/>
            </a:pP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toprak ne kadar ince bünyeli ise </a:t>
            </a:r>
            <a:r>
              <a:rPr lang="tr-TR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kapillar</a:t>
            </a: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boşluk miktarı o kadar fazla olmaktadır </a:t>
            </a:r>
            <a:b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092380" cy="36004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3. HİGROSKOPİK SU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tr-TR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692696"/>
            <a:ext cx="8085137" cy="5758904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tr-TR" sz="2400" dirty="0" smtClean="0">
                <a:latin typeface="Arial Black" panose="020B0A04020102020204" pitchFamily="34" charset="0"/>
              </a:rPr>
              <a:t>Toprak </a:t>
            </a:r>
            <a:r>
              <a:rPr lang="tr-TR" sz="2400" dirty="0" err="1" smtClean="0">
                <a:latin typeface="Arial Black" panose="020B0A04020102020204" pitchFamily="34" charset="0"/>
              </a:rPr>
              <a:t>kolloidleri</a:t>
            </a:r>
            <a:r>
              <a:rPr lang="tr-TR" sz="2400" dirty="0" smtClean="0">
                <a:latin typeface="Arial Black" panose="020B0A04020102020204" pitchFamily="34" charset="0"/>
              </a:rPr>
              <a:t> yüzeyinde 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31 atmosfer veya daha fazla basınçla tutulan (4.5 </a:t>
            </a:r>
            <a:r>
              <a:rPr lang="tr-TR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pF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den daha yüksek güçle) su.</a:t>
            </a:r>
          </a:p>
          <a:p>
            <a:pPr marL="609600" indent="-609600" algn="just" eaLnBrk="1" hangingPunct="1"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Toprak taneciklerinin atmosferdeki su buharından tuttukları su</a:t>
            </a:r>
          </a:p>
          <a:p>
            <a:pPr marL="609600" indent="-609600" algn="just" eaLnBrk="1" hangingPunct="1"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Toprak taneciklerinde tutulma gücü 7 </a:t>
            </a:r>
            <a:r>
              <a:rPr lang="tr-TR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endParaRPr lang="tr-T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ctr" eaLnBrk="1" hangingPunct="1"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Sıvı durumunu ve akışkanlığını kaybettiğinden bitkilere faydalı olamaz </a:t>
            </a:r>
            <a:b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074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65760"/>
            <a:ext cx="8020372" cy="54864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4. FAZLA SU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tr-TR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836712"/>
            <a:ext cx="7804348" cy="3843765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buFont typeface="Wingdings" panose="05000000000000000000" pitchFamily="2" charset="2"/>
              <a:buChar char="Ø"/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Tarla Kapasitesi ile maksimum su tutma kapasitesi arasındaki su,</a:t>
            </a:r>
          </a:p>
          <a:p>
            <a:pPr marL="609600" indent="-609600" algn="just" eaLnBrk="1" hangingPunct="1">
              <a:buFont typeface="Wingdings" panose="05000000000000000000" pitchFamily="2" charset="2"/>
              <a:buChar char="Ø"/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Yerçekimi ile alt katlara sızar,</a:t>
            </a:r>
          </a:p>
          <a:p>
            <a:pPr marL="609600" indent="-609600" algn="just" eaLnBrk="1" hangingPunct="1">
              <a:buFont typeface="Wingdings" panose="05000000000000000000" pitchFamily="2" charset="2"/>
              <a:buChar char="Ø"/>
              <a:defRPr/>
            </a:pP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Bitkiye yarayışlı değil.</a:t>
            </a:r>
          </a:p>
        </p:txBody>
      </p:sp>
    </p:spTree>
    <p:extLst>
      <p:ext uri="{BB962C8B-B14F-4D97-AF65-F5344CB8AC3E}">
        <p14:creationId xmlns:p14="http://schemas.microsoft.com/office/powerpoint/2010/main" val="17659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0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</TotalTime>
  <Words>965</Words>
  <Application>Microsoft Office PowerPoint</Application>
  <PresentationFormat>Ekran Gösterisi 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Açılar</vt:lpstr>
      <vt:lpstr>PowerPoint Sunusu</vt:lpstr>
      <vt:lpstr>Toprak Suyu</vt:lpstr>
      <vt:lpstr>PowerPoint Sunusu</vt:lpstr>
      <vt:lpstr> 1. YERÇEKİMİNE BAĞLI SU gravitasyon suyu  </vt:lpstr>
      <vt:lpstr>2. KAPİLLAR SU</vt:lpstr>
      <vt:lpstr>3. HİGROSKOPİK SU </vt:lpstr>
      <vt:lpstr>4. FAZLA SU </vt:lpstr>
      <vt:lpstr>PowerPoint Sunusu</vt:lpstr>
      <vt:lpstr>PowerPoint Sunusu</vt:lpstr>
      <vt:lpstr>PowerPoint Sunusu</vt:lpstr>
      <vt:lpstr>TARLA KAPASİTESİ: </vt:lpstr>
      <vt:lpstr> SOLMA NOKTASI </vt:lpstr>
      <vt:lpstr> YARAYIŞLI SU </vt:lpstr>
      <vt:lpstr>PowerPoint Sunusu</vt:lpstr>
      <vt:lpstr>PowerPoint Sunusu</vt:lpstr>
      <vt:lpstr>İnfİltrasyon hIzIna etkİ eden etmenler:</vt:lpstr>
      <vt:lpstr>İNFİLTRASYON HIZININ KULLANILDIĞI ALANLAR: </vt:lpstr>
      <vt:lpstr>KAPİLLAR YÜKSELME     (toprağIn alttan IslanmasI) </vt:lpstr>
      <vt:lpstr>PowerPoint Sunusu</vt:lpstr>
      <vt:lpstr>YARI KURAK VE YARI NEMLİ BÖLGELERDE BUHARLAŞMA KONTROLÜ</vt:lpstr>
      <vt:lpstr>Nadas: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samsungg</dc:creator>
  <cp:lastModifiedBy>samsungg</cp:lastModifiedBy>
  <cp:revision>3</cp:revision>
  <dcterms:created xsi:type="dcterms:W3CDTF">2019-04-28T20:42:31Z</dcterms:created>
  <dcterms:modified xsi:type="dcterms:W3CDTF">2019-04-28T20:44:17Z</dcterms:modified>
</cp:coreProperties>
</file>