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330" y="-8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25.12.2019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İçerik Yer Tutucusu 2"/>
          <p:cNvSpPr>
            <a:spLocks noGrp="1"/>
          </p:cNvSpPr>
          <p:nvPr>
            <p:ph idx="1"/>
          </p:nvPr>
        </p:nvSpPr>
        <p:spPr/>
        <p:txBody>
          <a:bodyPr/>
          <a:lstStyle/>
          <a:p>
            <a:pPr marL="0" indent="0">
              <a:buFont typeface="Arial" charset="0"/>
              <a:buNone/>
            </a:pPr>
            <a:endParaRPr lang="tr-TR" altLang="tr-TR" dirty="0" smtClean="0"/>
          </a:p>
          <a:p>
            <a:pPr marL="0" indent="0">
              <a:buFont typeface="Arial" charset="0"/>
              <a:buNone/>
            </a:pPr>
            <a:endParaRPr lang="tr-TR" altLang="tr-TR" dirty="0" smtClean="0"/>
          </a:p>
          <a:p>
            <a:pPr marL="0" indent="0" algn="ctr">
              <a:buFont typeface="Arial" charset="0"/>
              <a:buNone/>
            </a:pPr>
            <a:r>
              <a:rPr lang="tr-TR" altLang="tr-TR" dirty="0" smtClean="0"/>
              <a:t>I. HAFTA</a:t>
            </a:r>
          </a:p>
          <a:p>
            <a:pPr marL="0" indent="0" algn="ctr">
              <a:buFont typeface="Arial" charset="0"/>
              <a:buNone/>
            </a:pPr>
            <a:r>
              <a:rPr lang="tr-TR" altLang="tr-TR" dirty="0" smtClean="0"/>
              <a:t>FİNANSAL PİYASALARA VE SERMAYE PİYASALARINA GİRİŞ</a:t>
            </a:r>
          </a:p>
        </p:txBody>
      </p:sp>
      <p:sp>
        <p:nvSpPr>
          <p:cNvPr id="3076" name="Altbilgi Yer Tutucusu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700">
                <a:solidFill>
                  <a:schemeClr val="tx1"/>
                </a:solidFill>
                <a:latin typeface="Verdana" pitchFamily="34" charset="0"/>
                <a:cs typeface="Arial" charset="0"/>
              </a:defRPr>
            </a:lvl1pPr>
            <a:lvl2pPr marL="742950" indent="-285750">
              <a:defRPr sz="1700">
                <a:solidFill>
                  <a:schemeClr val="tx1"/>
                </a:solidFill>
                <a:latin typeface="Verdana" pitchFamily="34" charset="0"/>
                <a:cs typeface="Arial" charset="0"/>
              </a:defRPr>
            </a:lvl2pPr>
            <a:lvl3pPr marL="1143000" indent="-228600">
              <a:defRPr sz="1700">
                <a:solidFill>
                  <a:schemeClr val="tx1"/>
                </a:solidFill>
                <a:latin typeface="Verdana" pitchFamily="34" charset="0"/>
                <a:cs typeface="Arial" charset="0"/>
              </a:defRPr>
            </a:lvl3pPr>
            <a:lvl4pPr marL="1600200" indent="-228600">
              <a:defRPr sz="1700">
                <a:solidFill>
                  <a:schemeClr val="tx1"/>
                </a:solidFill>
                <a:latin typeface="Verdana" pitchFamily="34" charset="0"/>
                <a:cs typeface="Arial" charset="0"/>
              </a:defRPr>
            </a:lvl4pPr>
            <a:lvl5pPr marL="2057400" indent="-228600">
              <a:defRPr sz="1700">
                <a:solidFill>
                  <a:schemeClr val="tx1"/>
                </a:solidFill>
                <a:latin typeface="Verdana" pitchFamily="34" charset="0"/>
                <a:cs typeface="Arial" charset="0"/>
              </a:defRPr>
            </a:lvl5pPr>
            <a:lvl6pPr marL="2514600" indent="-228600" eaLnBrk="0" fontAlgn="base" hangingPunct="0">
              <a:spcBef>
                <a:spcPct val="0"/>
              </a:spcBef>
              <a:spcAft>
                <a:spcPct val="0"/>
              </a:spcAft>
              <a:defRPr sz="1700">
                <a:solidFill>
                  <a:schemeClr val="tx1"/>
                </a:solidFill>
                <a:latin typeface="Verdana" pitchFamily="34" charset="0"/>
                <a:cs typeface="Arial" charset="0"/>
              </a:defRPr>
            </a:lvl6pPr>
            <a:lvl7pPr marL="2971800" indent="-228600" eaLnBrk="0" fontAlgn="base" hangingPunct="0">
              <a:spcBef>
                <a:spcPct val="0"/>
              </a:spcBef>
              <a:spcAft>
                <a:spcPct val="0"/>
              </a:spcAft>
              <a:defRPr sz="1700">
                <a:solidFill>
                  <a:schemeClr val="tx1"/>
                </a:solidFill>
                <a:latin typeface="Verdana" pitchFamily="34" charset="0"/>
                <a:cs typeface="Arial" charset="0"/>
              </a:defRPr>
            </a:lvl7pPr>
            <a:lvl8pPr marL="3429000" indent="-228600" eaLnBrk="0" fontAlgn="base" hangingPunct="0">
              <a:spcBef>
                <a:spcPct val="0"/>
              </a:spcBef>
              <a:spcAft>
                <a:spcPct val="0"/>
              </a:spcAft>
              <a:defRPr sz="1700">
                <a:solidFill>
                  <a:schemeClr val="tx1"/>
                </a:solidFill>
                <a:latin typeface="Verdana" pitchFamily="34" charset="0"/>
                <a:cs typeface="Arial" charset="0"/>
              </a:defRPr>
            </a:lvl8pPr>
            <a:lvl9pPr marL="3886200" indent="-228600" eaLnBrk="0" fontAlgn="base" hangingPunct="0">
              <a:spcBef>
                <a:spcPct val="0"/>
              </a:spcBef>
              <a:spcAft>
                <a:spcPct val="0"/>
              </a:spcAft>
              <a:defRPr sz="1700">
                <a:solidFill>
                  <a:schemeClr val="tx1"/>
                </a:solidFill>
                <a:latin typeface="Verdana" pitchFamily="34" charset="0"/>
                <a:cs typeface="Arial" charset="0"/>
              </a:defRPr>
            </a:lvl9pPr>
          </a:lstStyle>
          <a:p>
            <a:r>
              <a:rPr lang="tr-TR" altLang="tr-TR" sz="1200">
                <a:solidFill>
                  <a:srgbClr val="898989"/>
                </a:solidFill>
              </a:rPr>
              <a:t>Arş. Gör. Gökhan AYDOĞAN</a:t>
            </a:r>
          </a:p>
        </p:txBody>
      </p:sp>
      <p:sp>
        <p:nvSpPr>
          <p:cNvPr id="3077" name="Slayt Numarası Yer Tutucusu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700">
                <a:solidFill>
                  <a:schemeClr val="tx1"/>
                </a:solidFill>
                <a:latin typeface="Verdana" pitchFamily="34" charset="0"/>
                <a:cs typeface="Arial" charset="0"/>
              </a:defRPr>
            </a:lvl1pPr>
            <a:lvl2pPr marL="742950" indent="-285750">
              <a:defRPr sz="1700">
                <a:solidFill>
                  <a:schemeClr val="tx1"/>
                </a:solidFill>
                <a:latin typeface="Verdana" pitchFamily="34" charset="0"/>
                <a:cs typeface="Arial" charset="0"/>
              </a:defRPr>
            </a:lvl2pPr>
            <a:lvl3pPr marL="1143000" indent="-228600">
              <a:defRPr sz="1700">
                <a:solidFill>
                  <a:schemeClr val="tx1"/>
                </a:solidFill>
                <a:latin typeface="Verdana" pitchFamily="34" charset="0"/>
                <a:cs typeface="Arial" charset="0"/>
              </a:defRPr>
            </a:lvl3pPr>
            <a:lvl4pPr marL="1600200" indent="-228600">
              <a:defRPr sz="1700">
                <a:solidFill>
                  <a:schemeClr val="tx1"/>
                </a:solidFill>
                <a:latin typeface="Verdana" pitchFamily="34" charset="0"/>
                <a:cs typeface="Arial" charset="0"/>
              </a:defRPr>
            </a:lvl4pPr>
            <a:lvl5pPr marL="2057400" indent="-228600">
              <a:defRPr sz="1700">
                <a:solidFill>
                  <a:schemeClr val="tx1"/>
                </a:solidFill>
                <a:latin typeface="Verdana" pitchFamily="34" charset="0"/>
                <a:cs typeface="Arial" charset="0"/>
              </a:defRPr>
            </a:lvl5pPr>
            <a:lvl6pPr marL="2514600" indent="-228600" eaLnBrk="0" fontAlgn="base" hangingPunct="0">
              <a:spcBef>
                <a:spcPct val="0"/>
              </a:spcBef>
              <a:spcAft>
                <a:spcPct val="0"/>
              </a:spcAft>
              <a:defRPr sz="1700">
                <a:solidFill>
                  <a:schemeClr val="tx1"/>
                </a:solidFill>
                <a:latin typeface="Verdana" pitchFamily="34" charset="0"/>
                <a:cs typeface="Arial" charset="0"/>
              </a:defRPr>
            </a:lvl6pPr>
            <a:lvl7pPr marL="2971800" indent="-228600" eaLnBrk="0" fontAlgn="base" hangingPunct="0">
              <a:spcBef>
                <a:spcPct val="0"/>
              </a:spcBef>
              <a:spcAft>
                <a:spcPct val="0"/>
              </a:spcAft>
              <a:defRPr sz="1700">
                <a:solidFill>
                  <a:schemeClr val="tx1"/>
                </a:solidFill>
                <a:latin typeface="Verdana" pitchFamily="34" charset="0"/>
                <a:cs typeface="Arial" charset="0"/>
              </a:defRPr>
            </a:lvl7pPr>
            <a:lvl8pPr marL="3429000" indent="-228600" eaLnBrk="0" fontAlgn="base" hangingPunct="0">
              <a:spcBef>
                <a:spcPct val="0"/>
              </a:spcBef>
              <a:spcAft>
                <a:spcPct val="0"/>
              </a:spcAft>
              <a:defRPr sz="1700">
                <a:solidFill>
                  <a:schemeClr val="tx1"/>
                </a:solidFill>
                <a:latin typeface="Verdana" pitchFamily="34" charset="0"/>
                <a:cs typeface="Arial" charset="0"/>
              </a:defRPr>
            </a:lvl8pPr>
            <a:lvl9pPr marL="3886200" indent="-228600" eaLnBrk="0" fontAlgn="base" hangingPunct="0">
              <a:spcBef>
                <a:spcPct val="0"/>
              </a:spcBef>
              <a:spcAft>
                <a:spcPct val="0"/>
              </a:spcAft>
              <a:defRPr sz="1700">
                <a:solidFill>
                  <a:schemeClr val="tx1"/>
                </a:solidFill>
                <a:latin typeface="Verdana" pitchFamily="34" charset="0"/>
                <a:cs typeface="Arial" charset="0"/>
              </a:defRPr>
            </a:lvl9pPr>
          </a:lstStyle>
          <a:p>
            <a:fld id="{BB33A9C8-5AD5-4B25-99D9-3D0F7B1A443F}" type="slidenum">
              <a:rPr lang="tr-TR" altLang="tr-TR" sz="1200">
                <a:solidFill>
                  <a:srgbClr val="898989"/>
                </a:solidFill>
              </a:rPr>
              <a:pPr/>
              <a:t>1</a:t>
            </a:fld>
            <a:endParaRPr lang="tr-TR" altLang="tr-TR" sz="1200">
              <a:solidFill>
                <a:srgbClr val="898989"/>
              </a:solidFill>
            </a:endParaRPr>
          </a:p>
        </p:txBody>
      </p:sp>
    </p:spTree>
    <p:extLst>
      <p:ext uri="{BB962C8B-B14F-4D97-AF65-F5344CB8AC3E}">
        <p14:creationId xmlns:p14="http://schemas.microsoft.com/office/powerpoint/2010/main" val="25132414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Başlık 1"/>
          <p:cNvSpPr>
            <a:spLocks noGrp="1"/>
          </p:cNvSpPr>
          <p:nvPr>
            <p:ph type="title"/>
          </p:nvPr>
        </p:nvSpPr>
        <p:spPr/>
        <p:txBody>
          <a:bodyPr/>
          <a:lstStyle/>
          <a:p>
            <a:r>
              <a:rPr lang="tr-TR" altLang="tr-TR" sz="3600" b="1" smtClean="0"/>
              <a:t>Finansal Piyasaların Temel Fonksiyonları</a:t>
            </a:r>
          </a:p>
        </p:txBody>
      </p:sp>
      <p:sp>
        <p:nvSpPr>
          <p:cNvPr id="4099" name="İçerik Yer Tutucusu 2"/>
          <p:cNvSpPr>
            <a:spLocks noGrp="1"/>
          </p:cNvSpPr>
          <p:nvPr>
            <p:ph idx="1"/>
          </p:nvPr>
        </p:nvSpPr>
        <p:spPr>
          <a:xfrm>
            <a:off x="539750" y="1557338"/>
            <a:ext cx="8280400" cy="4799012"/>
          </a:xfrm>
        </p:spPr>
        <p:txBody>
          <a:bodyPr/>
          <a:lstStyle/>
          <a:p>
            <a:pPr algn="just">
              <a:lnSpc>
                <a:spcPct val="150000"/>
              </a:lnSpc>
              <a:spcBef>
                <a:spcPts val="75"/>
              </a:spcBef>
            </a:pPr>
            <a:r>
              <a:rPr lang="tr-TR" altLang="tr-TR" sz="2200" smtClean="0"/>
              <a:t>Tasarrufların yatırımların finansmanında kullanılmasına doğrudan ya da dolaylı olarak aracılık edilmesiyle;</a:t>
            </a:r>
          </a:p>
          <a:p>
            <a:pPr lvl="1" algn="just">
              <a:lnSpc>
                <a:spcPct val="150000"/>
              </a:lnSpc>
              <a:spcBef>
                <a:spcPts val="75"/>
              </a:spcBef>
            </a:pPr>
            <a:r>
              <a:rPr lang="tr-TR" altLang="tr-TR" sz="2200" smtClean="0"/>
              <a:t>Tek başına yatırıma elverişli olmayan tasarrufların sahiplerine yatırım yapma olanağı kazandırmak.</a:t>
            </a:r>
          </a:p>
          <a:p>
            <a:pPr lvl="1" algn="just">
              <a:lnSpc>
                <a:spcPct val="150000"/>
              </a:lnSpc>
              <a:spcBef>
                <a:spcPts val="75"/>
              </a:spcBef>
            </a:pPr>
            <a:r>
              <a:rPr lang="tr-TR" altLang="tr-TR" sz="2200" smtClean="0"/>
              <a:t>Piyasadan fon talep edenler açısından ise finansmana kavuşma imkanı kazandırmak.</a:t>
            </a:r>
          </a:p>
          <a:p>
            <a:pPr lvl="1" algn="just">
              <a:lnSpc>
                <a:spcPct val="150000"/>
              </a:lnSpc>
              <a:spcBef>
                <a:spcPts val="75"/>
              </a:spcBef>
            </a:pPr>
            <a:endParaRPr lang="tr-TR" altLang="tr-TR" sz="2200" smtClean="0"/>
          </a:p>
          <a:p>
            <a:pPr lvl="1" algn="just">
              <a:lnSpc>
                <a:spcPct val="150000"/>
              </a:lnSpc>
              <a:spcBef>
                <a:spcPts val="75"/>
              </a:spcBef>
            </a:pPr>
            <a:r>
              <a:rPr lang="tr-TR" altLang="tr-TR" sz="2200" smtClean="0"/>
              <a:t>Bu şekilde ekonomik kalkınmanın gerçekleşmesine katkıda bulunmak.</a:t>
            </a:r>
          </a:p>
        </p:txBody>
      </p:sp>
      <p:sp>
        <p:nvSpPr>
          <p:cNvPr id="4100" name="Slayt Numarası Yer Tutucusu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3B7CC08A-FE59-4F1B-BCB6-E13415763F9C}" type="slidenum">
              <a:rPr lang="tr-TR" altLang="tr-TR" sz="1200">
                <a:solidFill>
                  <a:srgbClr val="898989"/>
                </a:solidFill>
                <a:latin typeface="Verdana" pitchFamily="34" charset="0"/>
              </a:rPr>
              <a:pPr>
                <a:spcBef>
                  <a:spcPct val="0"/>
                </a:spcBef>
                <a:buFontTx/>
                <a:buNone/>
              </a:pPr>
              <a:t>2</a:t>
            </a:fld>
            <a:endParaRPr lang="tr-TR" altLang="tr-TR" sz="1200">
              <a:solidFill>
                <a:srgbClr val="898989"/>
              </a:solidFill>
              <a:latin typeface="Verdana" pitchFamily="34" charset="0"/>
            </a:endParaRPr>
          </a:p>
        </p:txBody>
      </p:sp>
      <p:sp>
        <p:nvSpPr>
          <p:cNvPr id="4101" name="Altbilgi Yer Tutucusu 1"/>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tr-TR" altLang="tr-TR" sz="1200">
                <a:solidFill>
                  <a:srgbClr val="898989"/>
                </a:solidFill>
                <a:latin typeface="Verdana" pitchFamily="34" charset="0"/>
                <a:cs typeface="Arial" charset="0"/>
              </a:rPr>
              <a:t>Arş. Gör. Gökhan AYDOĞAN</a:t>
            </a:r>
          </a:p>
        </p:txBody>
      </p:sp>
    </p:spTree>
    <p:extLst>
      <p:ext uri="{BB962C8B-B14F-4D97-AF65-F5344CB8AC3E}">
        <p14:creationId xmlns:p14="http://schemas.microsoft.com/office/powerpoint/2010/main" val="14099291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Başlık 1"/>
          <p:cNvSpPr>
            <a:spLocks noGrp="1"/>
          </p:cNvSpPr>
          <p:nvPr>
            <p:ph type="title"/>
          </p:nvPr>
        </p:nvSpPr>
        <p:spPr/>
        <p:txBody>
          <a:bodyPr/>
          <a:lstStyle/>
          <a:p>
            <a:r>
              <a:rPr lang="tr-TR" altLang="tr-TR" sz="4000" b="1" smtClean="0"/>
              <a:t>Sermaye Piyasasının İşleyişi</a:t>
            </a:r>
          </a:p>
        </p:txBody>
      </p:sp>
      <p:sp>
        <p:nvSpPr>
          <p:cNvPr id="5123" name="İçerik Yer Tutucusu 2"/>
          <p:cNvSpPr>
            <a:spLocks noGrp="1"/>
          </p:cNvSpPr>
          <p:nvPr>
            <p:ph idx="1"/>
          </p:nvPr>
        </p:nvSpPr>
        <p:spPr>
          <a:xfrm>
            <a:off x="611188" y="1557338"/>
            <a:ext cx="8075612" cy="4248150"/>
          </a:xfrm>
        </p:spPr>
        <p:txBody>
          <a:bodyPr/>
          <a:lstStyle/>
          <a:p>
            <a:pPr>
              <a:lnSpc>
                <a:spcPct val="150000"/>
              </a:lnSpc>
            </a:pPr>
            <a:r>
              <a:rPr lang="tr-TR" altLang="tr-TR" sz="2800" smtClean="0"/>
              <a:t>Şirketlerin finansman ihtiyacı nedeniyle, doğrudan finansman yolunu tercih edip sermaye piyasası aracı çıkarmaları ve bunların yatırımcılar tarafından satın alınması ve sonrasında bu araçların piyasada alım satım işlemlerine konu edilerek piyasada tedavül etmesine dayanır.</a:t>
            </a:r>
          </a:p>
        </p:txBody>
      </p:sp>
      <p:sp>
        <p:nvSpPr>
          <p:cNvPr id="5124" name="Slayt Numarası Yer Tutucusu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0E421DBC-5896-4FBE-9FC4-B3104FD56B90}" type="slidenum">
              <a:rPr lang="tr-TR" altLang="tr-TR" sz="1200">
                <a:solidFill>
                  <a:srgbClr val="898989"/>
                </a:solidFill>
                <a:latin typeface="Verdana" pitchFamily="34" charset="0"/>
              </a:rPr>
              <a:pPr>
                <a:spcBef>
                  <a:spcPct val="0"/>
                </a:spcBef>
                <a:buFontTx/>
                <a:buNone/>
              </a:pPr>
              <a:t>3</a:t>
            </a:fld>
            <a:endParaRPr lang="tr-TR" altLang="tr-TR" sz="1200">
              <a:solidFill>
                <a:srgbClr val="898989"/>
              </a:solidFill>
              <a:latin typeface="Verdana" pitchFamily="34" charset="0"/>
            </a:endParaRPr>
          </a:p>
        </p:txBody>
      </p:sp>
      <p:sp>
        <p:nvSpPr>
          <p:cNvPr id="5125" name="Altbilgi Yer Tutucusu 1"/>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tr-TR" altLang="tr-TR" sz="1200">
                <a:solidFill>
                  <a:srgbClr val="898989"/>
                </a:solidFill>
                <a:latin typeface="Verdana" pitchFamily="34" charset="0"/>
                <a:cs typeface="Arial" charset="0"/>
              </a:rPr>
              <a:t>Arş. Gör. Gökhan AYDOĞAN</a:t>
            </a:r>
          </a:p>
        </p:txBody>
      </p:sp>
    </p:spTree>
    <p:extLst>
      <p:ext uri="{BB962C8B-B14F-4D97-AF65-F5344CB8AC3E}">
        <p14:creationId xmlns:p14="http://schemas.microsoft.com/office/powerpoint/2010/main" val="34852249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Unvan 1"/>
          <p:cNvSpPr>
            <a:spLocks noGrp="1"/>
          </p:cNvSpPr>
          <p:nvPr>
            <p:ph type="title"/>
          </p:nvPr>
        </p:nvSpPr>
        <p:spPr>
          <a:xfrm>
            <a:off x="468313" y="188913"/>
            <a:ext cx="8147050" cy="706437"/>
          </a:xfrm>
        </p:spPr>
        <p:txBody>
          <a:bodyPr/>
          <a:lstStyle/>
          <a:p>
            <a:r>
              <a:rPr lang="tr-TR" altLang="tr-TR" sz="3600" b="1" smtClean="0"/>
              <a:t>Sermaye Piyasalarının Ortaya Çıkışı</a:t>
            </a:r>
          </a:p>
        </p:txBody>
      </p:sp>
      <p:sp>
        <p:nvSpPr>
          <p:cNvPr id="6147" name="İçerik Yer Tutucusu 2"/>
          <p:cNvSpPr>
            <a:spLocks noGrp="1"/>
          </p:cNvSpPr>
          <p:nvPr>
            <p:ph idx="1"/>
          </p:nvPr>
        </p:nvSpPr>
        <p:spPr>
          <a:xfrm>
            <a:off x="468313" y="1052513"/>
            <a:ext cx="8351837" cy="5472112"/>
          </a:xfrm>
        </p:spPr>
        <p:txBody>
          <a:bodyPr/>
          <a:lstStyle/>
          <a:p>
            <a:pPr algn="just">
              <a:lnSpc>
                <a:spcPct val="130000"/>
              </a:lnSpc>
            </a:pPr>
            <a:r>
              <a:rPr lang="tr-TR" altLang="tr-TR" sz="2100" smtClean="0"/>
              <a:t>Ortaçağ İtalya’sında Venedik, Cenova, Floransa gibi şehir devletlerinin çıkardığı borçlanma araçlarına dayanıyor.</a:t>
            </a:r>
          </a:p>
          <a:p>
            <a:pPr algn="just">
              <a:lnSpc>
                <a:spcPct val="130000"/>
              </a:lnSpc>
            </a:pPr>
            <a:endParaRPr lang="tr-TR" altLang="tr-TR" sz="2100" smtClean="0"/>
          </a:p>
          <a:p>
            <a:pPr algn="just">
              <a:lnSpc>
                <a:spcPct val="130000"/>
              </a:lnSpc>
            </a:pPr>
            <a:r>
              <a:rPr lang="tr-TR" altLang="tr-TR" sz="2100" smtClean="0"/>
              <a:t>İlk uygulama Venedik Şehir devletlerinin çıkartığı «</a:t>
            </a:r>
            <a:r>
              <a:rPr lang="tr-TR" altLang="tr-TR" sz="2100" i="1" smtClean="0">
                <a:solidFill>
                  <a:srgbClr val="FF0000"/>
                </a:solidFill>
              </a:rPr>
              <a:t>prestiti</a:t>
            </a:r>
            <a:r>
              <a:rPr lang="tr-TR" altLang="tr-TR" sz="2100" smtClean="0"/>
              <a:t>» adında faiz getirili ve görüldüğünde ödenen senetler.</a:t>
            </a:r>
          </a:p>
          <a:p>
            <a:pPr algn="just">
              <a:lnSpc>
                <a:spcPct val="130000"/>
              </a:lnSpc>
            </a:pPr>
            <a:endParaRPr lang="tr-TR" altLang="tr-TR" sz="2100" smtClean="0"/>
          </a:p>
          <a:p>
            <a:pPr algn="just">
              <a:lnSpc>
                <a:spcPct val="130000"/>
              </a:lnSpc>
            </a:pPr>
            <a:r>
              <a:rPr lang="tr-TR" altLang="tr-TR" sz="2100" smtClean="0"/>
              <a:t>Zamanla devredilebilir borçlanma araçları yaygınlık kazanıyor ve özellikle bankerler tarafından alınıp satıldığı bir piyasa oluşuyor.</a:t>
            </a:r>
          </a:p>
          <a:p>
            <a:pPr algn="just">
              <a:lnSpc>
                <a:spcPct val="130000"/>
              </a:lnSpc>
            </a:pPr>
            <a:endParaRPr lang="tr-TR" altLang="tr-TR" sz="2100" smtClean="0"/>
          </a:p>
          <a:p>
            <a:pPr algn="just">
              <a:lnSpc>
                <a:spcPct val="130000"/>
              </a:lnSpc>
            </a:pPr>
            <a:r>
              <a:rPr lang="tr-TR" altLang="tr-TR" sz="2100" smtClean="0"/>
              <a:t>Ancak özel teşebbüslerce ilk örnekler 17. yy da kurulmaya başlanan anonim şirketlerce çıkartılan pay senetleri ve borçlanma araçları ile olmuştur.</a:t>
            </a:r>
          </a:p>
        </p:txBody>
      </p:sp>
      <p:sp>
        <p:nvSpPr>
          <p:cNvPr id="6148" name="Slayt Numarası Yer Tutucusu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F3F9B953-8911-49B5-8C6F-6A1B4B4357DD}" type="slidenum">
              <a:rPr lang="tr-TR" altLang="tr-TR" sz="1200">
                <a:solidFill>
                  <a:srgbClr val="898989"/>
                </a:solidFill>
                <a:latin typeface="Verdana" pitchFamily="34" charset="0"/>
              </a:rPr>
              <a:pPr>
                <a:spcBef>
                  <a:spcPct val="0"/>
                </a:spcBef>
                <a:buFontTx/>
                <a:buNone/>
              </a:pPr>
              <a:t>4</a:t>
            </a:fld>
            <a:endParaRPr lang="tr-TR" altLang="tr-TR" sz="1200">
              <a:solidFill>
                <a:srgbClr val="898989"/>
              </a:solidFill>
              <a:latin typeface="Verdana" pitchFamily="34" charset="0"/>
            </a:endParaRPr>
          </a:p>
        </p:txBody>
      </p:sp>
      <p:sp>
        <p:nvSpPr>
          <p:cNvPr id="6149" name="Altbilgi Yer Tutucusu 1"/>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tr-TR" altLang="tr-TR" sz="1200">
                <a:solidFill>
                  <a:srgbClr val="898989"/>
                </a:solidFill>
                <a:latin typeface="Verdana" pitchFamily="34" charset="0"/>
                <a:cs typeface="Arial" charset="0"/>
              </a:rPr>
              <a:t>Arş. Gör. Gökhan AYDOĞAN</a:t>
            </a:r>
          </a:p>
        </p:txBody>
      </p:sp>
    </p:spTree>
    <p:extLst>
      <p:ext uri="{BB962C8B-B14F-4D97-AF65-F5344CB8AC3E}">
        <p14:creationId xmlns:p14="http://schemas.microsoft.com/office/powerpoint/2010/main" val="912645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Başlık 1"/>
          <p:cNvSpPr>
            <a:spLocks noGrp="1"/>
          </p:cNvSpPr>
          <p:nvPr>
            <p:ph type="title"/>
          </p:nvPr>
        </p:nvSpPr>
        <p:spPr/>
        <p:txBody>
          <a:bodyPr/>
          <a:lstStyle/>
          <a:p>
            <a:r>
              <a:rPr lang="tr-TR" altLang="tr-TR" b="1" smtClean="0"/>
              <a:t>İngiltere</a:t>
            </a:r>
          </a:p>
        </p:txBody>
      </p:sp>
      <p:sp>
        <p:nvSpPr>
          <p:cNvPr id="7171" name="İçerik Yer Tutucusu 2"/>
          <p:cNvSpPr>
            <a:spLocks noGrp="1"/>
          </p:cNvSpPr>
          <p:nvPr>
            <p:ph idx="1"/>
          </p:nvPr>
        </p:nvSpPr>
        <p:spPr>
          <a:xfrm>
            <a:off x="457200" y="1557338"/>
            <a:ext cx="8002588" cy="4568825"/>
          </a:xfrm>
        </p:spPr>
        <p:txBody>
          <a:bodyPr>
            <a:normAutofit lnSpcReduction="10000"/>
          </a:bodyPr>
          <a:lstStyle/>
          <a:p>
            <a:pPr marL="0">
              <a:lnSpc>
                <a:spcPct val="150000"/>
              </a:lnSpc>
              <a:spcBef>
                <a:spcPct val="0"/>
              </a:spcBef>
            </a:pPr>
            <a:r>
              <a:rPr lang="tr-TR" altLang="tr-TR" sz="2800" smtClean="0"/>
              <a:t>Menkul kıymet alım-satımına yönelik ilk düzenleme : Kral I. Edward Döneminde menkul kıymet alım satımının izne/yetki verilmesine bağlanması: </a:t>
            </a:r>
            <a:r>
              <a:rPr lang="tr-TR" altLang="tr-TR" sz="2800" b="1" smtClean="0">
                <a:solidFill>
                  <a:srgbClr val="FF0000"/>
                </a:solidFill>
              </a:rPr>
              <a:t>1285</a:t>
            </a:r>
          </a:p>
          <a:p>
            <a:pPr marL="0">
              <a:lnSpc>
                <a:spcPct val="150000"/>
              </a:lnSpc>
              <a:spcBef>
                <a:spcPct val="0"/>
              </a:spcBef>
            </a:pPr>
            <a:endParaRPr lang="tr-TR" altLang="tr-TR" sz="2800" smtClean="0"/>
          </a:p>
          <a:p>
            <a:pPr marL="0">
              <a:lnSpc>
                <a:spcPct val="150000"/>
              </a:lnSpc>
              <a:spcBef>
                <a:spcPct val="0"/>
              </a:spcBef>
            </a:pPr>
            <a:r>
              <a:rPr lang="tr-TR" altLang="tr-TR" sz="2800" smtClean="0"/>
              <a:t>Saman alevi ve sabun köpüğü skandalları.</a:t>
            </a:r>
          </a:p>
          <a:p>
            <a:pPr marL="0">
              <a:lnSpc>
                <a:spcPct val="150000"/>
              </a:lnSpc>
              <a:spcBef>
                <a:spcPct val="0"/>
              </a:spcBef>
            </a:pPr>
            <a:endParaRPr lang="tr-TR" altLang="tr-TR" sz="2800" smtClean="0"/>
          </a:p>
          <a:p>
            <a:pPr marL="0">
              <a:lnSpc>
                <a:spcPct val="150000"/>
              </a:lnSpc>
              <a:spcBef>
                <a:spcPct val="0"/>
              </a:spcBef>
            </a:pPr>
            <a:r>
              <a:rPr lang="tr-TR" altLang="tr-TR" sz="2800" smtClean="0"/>
              <a:t>Bubble Act (1720) vd.</a:t>
            </a:r>
          </a:p>
        </p:txBody>
      </p:sp>
      <p:sp>
        <p:nvSpPr>
          <p:cNvPr id="7172" name="Slayt Numarası Yer Tutucusu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C07C2662-B0DE-41EC-A874-B9F28DC5414A}" type="slidenum">
              <a:rPr lang="tr-TR" altLang="tr-TR" sz="1200">
                <a:solidFill>
                  <a:srgbClr val="898989"/>
                </a:solidFill>
                <a:latin typeface="Verdana" pitchFamily="34" charset="0"/>
              </a:rPr>
              <a:pPr>
                <a:spcBef>
                  <a:spcPct val="0"/>
                </a:spcBef>
                <a:buFontTx/>
                <a:buNone/>
              </a:pPr>
              <a:t>5</a:t>
            </a:fld>
            <a:endParaRPr lang="tr-TR" altLang="tr-TR" sz="1200">
              <a:solidFill>
                <a:srgbClr val="898989"/>
              </a:solidFill>
              <a:latin typeface="Verdana" pitchFamily="34" charset="0"/>
            </a:endParaRPr>
          </a:p>
        </p:txBody>
      </p:sp>
      <p:sp>
        <p:nvSpPr>
          <p:cNvPr id="7173" name="Altbilgi Yer Tutucusu 1"/>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tr-TR" altLang="tr-TR" sz="1200">
                <a:solidFill>
                  <a:srgbClr val="898989"/>
                </a:solidFill>
                <a:latin typeface="Verdana" pitchFamily="34" charset="0"/>
                <a:cs typeface="Arial" charset="0"/>
              </a:rPr>
              <a:t>Arş. Gör. Gökhan AYDOĞAN</a:t>
            </a:r>
          </a:p>
        </p:txBody>
      </p:sp>
    </p:spTree>
    <p:extLst>
      <p:ext uri="{BB962C8B-B14F-4D97-AF65-F5344CB8AC3E}">
        <p14:creationId xmlns:p14="http://schemas.microsoft.com/office/powerpoint/2010/main" val="40547983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Başlık 1"/>
          <p:cNvSpPr>
            <a:spLocks noGrp="1"/>
          </p:cNvSpPr>
          <p:nvPr>
            <p:ph type="title"/>
          </p:nvPr>
        </p:nvSpPr>
        <p:spPr/>
        <p:txBody>
          <a:bodyPr/>
          <a:lstStyle/>
          <a:p>
            <a:r>
              <a:rPr lang="tr-TR" altLang="tr-TR" b="1" smtClean="0"/>
              <a:t>ABD </a:t>
            </a:r>
          </a:p>
        </p:txBody>
      </p:sp>
      <p:sp>
        <p:nvSpPr>
          <p:cNvPr id="8195" name="İçerik Yer Tutucusu 2"/>
          <p:cNvSpPr>
            <a:spLocks noGrp="1"/>
          </p:cNvSpPr>
          <p:nvPr>
            <p:ph idx="1"/>
          </p:nvPr>
        </p:nvSpPr>
        <p:spPr>
          <a:xfrm>
            <a:off x="1835150" y="1439863"/>
            <a:ext cx="5294313" cy="4105275"/>
          </a:xfrm>
        </p:spPr>
        <p:txBody>
          <a:bodyPr/>
          <a:lstStyle/>
          <a:p>
            <a:endParaRPr lang="tr-TR" altLang="tr-TR" smtClean="0"/>
          </a:p>
          <a:p>
            <a:r>
              <a:rPr lang="tr-TR" altLang="tr-TR" smtClean="0"/>
              <a:t>Blue Sky Laws</a:t>
            </a:r>
          </a:p>
          <a:p>
            <a:endParaRPr lang="tr-TR" altLang="tr-TR" smtClean="0"/>
          </a:p>
          <a:p>
            <a:r>
              <a:rPr lang="tr-TR" altLang="tr-TR" smtClean="0"/>
              <a:t>1933 tarihli Kanun</a:t>
            </a:r>
          </a:p>
          <a:p>
            <a:endParaRPr lang="tr-TR" altLang="tr-TR" smtClean="0"/>
          </a:p>
          <a:p>
            <a:r>
              <a:rPr lang="tr-TR" altLang="tr-TR" smtClean="0"/>
              <a:t>1934 tarihli Kanun</a:t>
            </a:r>
          </a:p>
          <a:p>
            <a:endParaRPr lang="tr-TR" altLang="tr-TR" smtClean="0"/>
          </a:p>
        </p:txBody>
      </p:sp>
      <p:sp>
        <p:nvSpPr>
          <p:cNvPr id="8196" name="Slayt Numarası Yer Tutucusu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CD324831-2590-4512-8483-C48D07D1637C}" type="slidenum">
              <a:rPr lang="tr-TR" altLang="tr-TR" sz="1200">
                <a:solidFill>
                  <a:srgbClr val="898989"/>
                </a:solidFill>
                <a:latin typeface="Verdana" pitchFamily="34" charset="0"/>
              </a:rPr>
              <a:pPr>
                <a:spcBef>
                  <a:spcPct val="0"/>
                </a:spcBef>
                <a:buFontTx/>
                <a:buNone/>
              </a:pPr>
              <a:t>6</a:t>
            </a:fld>
            <a:endParaRPr lang="tr-TR" altLang="tr-TR" sz="1200">
              <a:solidFill>
                <a:srgbClr val="898989"/>
              </a:solidFill>
              <a:latin typeface="Verdana" pitchFamily="34" charset="0"/>
            </a:endParaRPr>
          </a:p>
        </p:txBody>
      </p:sp>
      <p:sp>
        <p:nvSpPr>
          <p:cNvPr id="8197" name="Altbilgi Yer Tutucusu 1"/>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tr-TR" altLang="tr-TR" sz="1200">
                <a:solidFill>
                  <a:srgbClr val="898989"/>
                </a:solidFill>
                <a:latin typeface="Verdana" pitchFamily="34" charset="0"/>
                <a:cs typeface="Arial" charset="0"/>
              </a:rPr>
              <a:t>Arş. Gör. Gökhan AYDOĞAN</a:t>
            </a:r>
          </a:p>
        </p:txBody>
      </p:sp>
    </p:spTree>
    <p:extLst>
      <p:ext uri="{BB962C8B-B14F-4D97-AF65-F5344CB8AC3E}">
        <p14:creationId xmlns:p14="http://schemas.microsoft.com/office/powerpoint/2010/main" val="2502307074"/>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256</Words>
  <Application>Microsoft Office PowerPoint</Application>
  <PresentationFormat>Ekran Gösterisi (4:3)</PresentationFormat>
  <Paragraphs>45</Paragraphs>
  <Slides>6</Slides>
  <Notes>0</Notes>
  <HiddenSlides>0</HiddenSlides>
  <MMClips>0</MMClips>
  <ScaleCrop>false</ScaleCrop>
  <HeadingPairs>
    <vt:vector size="4" baseType="variant">
      <vt:variant>
        <vt:lpstr>Tema</vt:lpstr>
      </vt:variant>
      <vt:variant>
        <vt:i4>1</vt:i4>
      </vt:variant>
      <vt:variant>
        <vt:lpstr>Slayt Başlıkları</vt:lpstr>
      </vt:variant>
      <vt:variant>
        <vt:i4>6</vt:i4>
      </vt:variant>
    </vt:vector>
  </HeadingPairs>
  <TitlesOfParts>
    <vt:vector size="7" baseType="lpstr">
      <vt:lpstr>Ofis Teması</vt:lpstr>
      <vt:lpstr>PowerPoint Sunusu</vt:lpstr>
      <vt:lpstr>Finansal Piyasaların Temel Fonksiyonları</vt:lpstr>
      <vt:lpstr>Sermaye Piyasasının İşleyişi</vt:lpstr>
      <vt:lpstr>Sermaye Piyasalarının Ortaya Çıkışı</vt:lpstr>
      <vt:lpstr>İngiltere</vt:lpstr>
      <vt:lpstr>ABD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KORKUT OZKORKUT</dc:creator>
  <cp:lastModifiedBy>KORKUT OZKORKUT</cp:lastModifiedBy>
  <cp:revision>1</cp:revision>
  <dcterms:created xsi:type="dcterms:W3CDTF">2019-12-25T15:27:59Z</dcterms:created>
  <dcterms:modified xsi:type="dcterms:W3CDTF">2019-12-25T15:29:42Z</dcterms:modified>
</cp:coreProperties>
</file>