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1" r:id="rId7"/>
    <p:sldId id="262" r:id="rId8"/>
    <p:sldId id="265"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r>
              <a:rPr lang="tr-TR" dirty="0" smtClean="0"/>
              <a:t>Açık Uçlu Maddeler</a:t>
            </a:r>
            <a:endParaRPr lang="tr-TR" dirty="0"/>
          </a:p>
        </p:txBody>
      </p:sp>
      <p:sp>
        <p:nvSpPr>
          <p:cNvPr id="3" name="Alt Başlık 2"/>
          <p:cNvSpPr>
            <a:spLocks noGrp="1"/>
          </p:cNvSpPr>
          <p:nvPr>
            <p:ph type="subTitle" idx="1"/>
          </p:nvPr>
        </p:nvSpPr>
        <p:spPr>
          <a:xfrm>
            <a:off x="1524000" y="3509963"/>
            <a:ext cx="9144000" cy="1655762"/>
          </a:xfrm>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Açık uçlu maddelerde; öğrenci cevabını kendisi yapılandırmakta, cevabının gerekçelerini açıklama fırsatı bulmakta ve düşüncelerini özgür olarak ifade </a:t>
            </a:r>
            <a:r>
              <a:rPr lang="tr-TR" dirty="0" smtClean="0"/>
              <a:t>edebilmektedir.</a:t>
            </a:r>
          </a:p>
          <a:p>
            <a:pPr marL="0" indent="0" algn="just">
              <a:buNone/>
            </a:pPr>
            <a:endParaRPr lang="tr-TR" dirty="0" smtClean="0"/>
          </a:p>
          <a:p>
            <a:pPr marL="0" indent="0" algn="just">
              <a:buNone/>
            </a:pPr>
            <a:r>
              <a:rPr lang="tr-TR" dirty="0" smtClean="0"/>
              <a:t>Cevap </a:t>
            </a:r>
            <a:r>
              <a:rPr lang="tr-TR" dirty="0"/>
              <a:t>özgürlüğü açık uçlu maddelerin en önemli özelliğidir. Bu özgürlük, öğrencinin, deneyimlerinin, sahip olduğu bilginin, görüşlerinin ve anlayışının cevabını zenginleştirmesine izin verir. </a:t>
            </a:r>
            <a:endParaRPr lang="tr-TR" dirty="0" smtClean="0"/>
          </a:p>
          <a:p>
            <a:pPr marL="0" indent="0" algn="just">
              <a:buNone/>
            </a:pPr>
            <a:endParaRPr lang="tr-TR" dirty="0" smtClean="0"/>
          </a:p>
          <a:p>
            <a:pPr marL="0" indent="0" algn="just">
              <a:buNone/>
            </a:pPr>
            <a:r>
              <a:rPr lang="tr-TR" dirty="0" smtClean="0"/>
              <a:t>Bu </a:t>
            </a:r>
            <a:r>
              <a:rPr lang="tr-TR" dirty="0"/>
              <a:t>nedenle, açık uçlu maddeler, </a:t>
            </a:r>
            <a:r>
              <a:rPr lang="tr-TR" dirty="0" err="1"/>
              <a:t>cevaplayıcının</a:t>
            </a:r>
            <a:r>
              <a:rPr lang="tr-TR" dirty="0"/>
              <a:t> özgün ve yaratıcı düşünme gücünü, yazılı anlatım becerisini, belli alanlardaki görüşünü, ilgisini ve tutumunu ölçmede kullanışlıdır.</a:t>
            </a:r>
          </a:p>
          <a:p>
            <a:endParaRPr lang="tr-TR" dirty="0"/>
          </a:p>
        </p:txBody>
      </p:sp>
    </p:spTree>
    <p:extLst>
      <p:ext uri="{BB962C8B-B14F-4D97-AF65-F5344CB8AC3E}">
        <p14:creationId xmlns:p14="http://schemas.microsoft.com/office/powerpoint/2010/main" val="2417844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Uzun yanıt gerektiren açık uçlu maddelerin en belirgin özelliği öğrencilerin maddeyi cevaplarken özgür olmaları, cevabı kendi düşüncelerinden yola çıkarak kendi kelimeleri ile ifade etmeleridir. Bu maddeler cevaplanan kişiye herhangi bir olgusal bilgiden yararlanarak cevabını organize etmesi ve vardığı yargıları kendi düşüncesi içinde ifade etmesine olanak veren maddelerdir (</a:t>
            </a:r>
            <a:r>
              <a:rPr lang="tr-TR" dirty="0" err="1"/>
              <a:t>Linn</a:t>
            </a:r>
            <a:r>
              <a:rPr lang="tr-TR" dirty="0"/>
              <a:t> &amp; </a:t>
            </a:r>
            <a:r>
              <a:rPr lang="tr-TR" dirty="0" err="1"/>
              <a:t>Milller</a:t>
            </a:r>
            <a:r>
              <a:rPr lang="tr-TR" dirty="0"/>
              <a:t>, 2005). Uzun yanıt gerektiren açık uçlu maddeler de kendi içinde sınırlandırılmış (</a:t>
            </a:r>
            <a:r>
              <a:rPr lang="tr-TR" dirty="0" err="1"/>
              <a:t>restricted</a:t>
            </a:r>
            <a:r>
              <a:rPr lang="tr-TR" dirty="0"/>
              <a:t>) ve genişletilmiş (</a:t>
            </a:r>
            <a:r>
              <a:rPr lang="tr-TR" dirty="0" err="1"/>
              <a:t>extended</a:t>
            </a:r>
            <a:r>
              <a:rPr lang="tr-TR" dirty="0"/>
              <a:t>) yanıtlar şeklinde ikiye ayrılır (</a:t>
            </a:r>
            <a:r>
              <a:rPr lang="tr-TR" dirty="0" err="1"/>
              <a:t>Popham</a:t>
            </a:r>
            <a:r>
              <a:rPr lang="tr-TR" dirty="0"/>
              <a:t>, 2000). </a:t>
            </a:r>
          </a:p>
        </p:txBody>
      </p:sp>
    </p:spTree>
    <p:extLst>
      <p:ext uri="{BB962C8B-B14F-4D97-AF65-F5344CB8AC3E}">
        <p14:creationId xmlns:p14="http://schemas.microsoft.com/office/powerpoint/2010/main" val="435674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lvl="0" indent="0" algn="just">
              <a:buNone/>
            </a:pPr>
            <a:r>
              <a:rPr lang="tr-TR" dirty="0"/>
              <a:t>Açık uçlu maddeler cevaplanırken öğrenci cevabını kendi düşünüp bulmak zorundadır.</a:t>
            </a:r>
          </a:p>
          <a:p>
            <a:pPr marL="0" lvl="0" indent="0" algn="just">
              <a:buNone/>
            </a:pPr>
            <a:r>
              <a:rPr lang="tr-TR" dirty="0"/>
              <a:t>Açık uçlu maddeler cevaplanırken öğrenci cevabını yazılı olarak ifade etmek zorundadır. Bu özellikten dolayı sınav hızı gibi değişkenler de puana karışır.</a:t>
            </a:r>
          </a:p>
          <a:p>
            <a:pPr marL="0" lvl="0" indent="0" algn="just">
              <a:buNone/>
            </a:pPr>
            <a:r>
              <a:rPr lang="tr-TR" dirty="0"/>
              <a:t>Açık uçlu maddelere verilen cevaplar çoğu halde sınırlı değildir. Her öğrenci cevaplarını dilediği gibi ifade etmek bağımsızlığına sahiptir. Genellikle bu tarz sorulara verilen cevapları tamamen yanlış veya tamamen doğru olarak iki sınıfa ayırmak mümkün değildir. Bu özellikten dolayı bir soruya verilen cevabın doğruluğu ve bu sebeple de </a:t>
            </a:r>
            <a:r>
              <a:rPr lang="tr-TR" dirty="0" smtClean="0"/>
              <a:t>puanlamanın doğruluğu tartışmalara yol açabilir. </a:t>
            </a:r>
            <a:endParaRPr lang="tr-TR" dirty="0"/>
          </a:p>
        </p:txBody>
      </p:sp>
    </p:spTree>
    <p:extLst>
      <p:ext uri="{BB962C8B-B14F-4D97-AF65-F5344CB8AC3E}">
        <p14:creationId xmlns:p14="http://schemas.microsoft.com/office/powerpoint/2010/main" val="1551549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a:buNone/>
            </a:pPr>
            <a:r>
              <a:rPr lang="tr-TR" dirty="0" smtClean="0"/>
              <a:t>Cevaplama </a:t>
            </a:r>
            <a:r>
              <a:rPr lang="tr-TR" dirty="0"/>
              <a:t>işlemi çok zamanını alır. Bu sebeple sorulabilecek soru sayısı ve çeşitleri objektif testlere göre sınırlıdır. </a:t>
            </a:r>
          </a:p>
          <a:p>
            <a:pPr marL="0" lvl="0" indent="0" algn="just">
              <a:buNone/>
            </a:pPr>
            <a:r>
              <a:rPr lang="tr-TR" dirty="0"/>
              <a:t>Hazırlanması kısa, ancak puanlaması çok zaman alır ve </a:t>
            </a:r>
            <a:r>
              <a:rPr lang="tr-TR" dirty="0" err="1"/>
              <a:t>subjektiftir</a:t>
            </a:r>
            <a:r>
              <a:rPr lang="tr-TR" dirty="0"/>
              <a:t>. Öğrencilerin cevaplama bağımsızlığı söz konusudur. Bu yüzden şişirme ifadeler ile puan almak mümkündür. Verilen cevaplara kesin yanlış ya da kesin doğru dememiz mümkün değildir. </a:t>
            </a:r>
          </a:p>
          <a:p>
            <a:pPr marL="0" indent="0" algn="just">
              <a:buNone/>
            </a:pPr>
            <a:endParaRPr lang="tr-TR" dirty="0"/>
          </a:p>
        </p:txBody>
      </p:sp>
    </p:spTree>
    <p:extLst>
      <p:ext uri="{BB962C8B-B14F-4D97-AF65-F5344CB8AC3E}">
        <p14:creationId xmlns:p14="http://schemas.microsoft.com/office/powerpoint/2010/main" val="4147389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i="1" dirty="0" smtClean="0"/>
              <a:t>Açık uçlu maddenin </a:t>
            </a:r>
            <a:r>
              <a:rPr lang="tr-TR" i="1" dirty="0" err="1" smtClean="0"/>
              <a:t>yantlanmasında</a:t>
            </a:r>
            <a:r>
              <a:rPr lang="tr-TR" i="1" dirty="0" smtClean="0"/>
              <a:t> kullanılan beceriler (</a:t>
            </a:r>
            <a:r>
              <a:rPr lang="tr-TR" i="1" dirty="0" err="1" smtClean="0"/>
              <a:t>Kubiszyn&amp;Borich</a:t>
            </a:r>
            <a:r>
              <a:rPr lang="tr-TR" i="1" dirty="0" smtClean="0"/>
              <a:t> </a:t>
            </a:r>
            <a:r>
              <a:rPr lang="tr-TR" i="1" dirty="0"/>
              <a:t>1996):  </a:t>
            </a:r>
          </a:p>
          <a:p>
            <a:pPr marL="0" lvl="0" indent="0">
              <a:buNone/>
            </a:pPr>
            <a:r>
              <a:rPr lang="tr-TR" sz="2400" dirty="0"/>
              <a:t>İlişkileri analiz etme,</a:t>
            </a:r>
          </a:p>
          <a:p>
            <a:pPr marL="0" lvl="0" indent="0">
              <a:buNone/>
            </a:pPr>
            <a:r>
              <a:rPr lang="tr-TR" sz="2400" dirty="0"/>
              <a:t>Durumları karşılaştırma,</a:t>
            </a:r>
          </a:p>
          <a:p>
            <a:pPr marL="0" lvl="0" indent="0">
              <a:buNone/>
            </a:pPr>
            <a:r>
              <a:rPr lang="tr-TR" sz="2400" dirty="0"/>
              <a:t>Gerekli varsayımları açıklama,</a:t>
            </a:r>
          </a:p>
          <a:p>
            <a:pPr marL="0" lvl="0" indent="0">
              <a:buNone/>
            </a:pPr>
            <a:r>
              <a:rPr lang="tr-TR" sz="2400" dirty="0"/>
              <a:t>Uygun sonuçları belirtme,</a:t>
            </a:r>
          </a:p>
          <a:p>
            <a:pPr marL="0" lvl="0" indent="0">
              <a:buNone/>
            </a:pPr>
            <a:r>
              <a:rPr lang="tr-TR" sz="2400" dirty="0"/>
              <a:t>Neden sonuç ilişkisini açıklama,</a:t>
            </a:r>
          </a:p>
          <a:p>
            <a:pPr marL="0" lvl="0" indent="0">
              <a:buNone/>
            </a:pPr>
            <a:r>
              <a:rPr lang="tr-TR" sz="2400" dirty="0"/>
              <a:t>Hipotez oluşturma,</a:t>
            </a:r>
          </a:p>
          <a:p>
            <a:pPr marL="0" lvl="0" indent="0">
              <a:buNone/>
            </a:pPr>
            <a:r>
              <a:rPr lang="tr-TR" sz="2400" dirty="0"/>
              <a:t>Verileri düzenleme,</a:t>
            </a:r>
          </a:p>
          <a:p>
            <a:pPr marL="0" lvl="0" indent="0">
              <a:buNone/>
            </a:pPr>
            <a:r>
              <a:rPr lang="tr-TR" sz="2400" dirty="0"/>
              <a:t>Güçlü ve zayıf yönleri belirleme,</a:t>
            </a:r>
          </a:p>
          <a:p>
            <a:pPr marL="0" lvl="0" indent="0">
              <a:buNone/>
            </a:pPr>
            <a:r>
              <a:rPr lang="tr-TR" sz="2400" dirty="0"/>
              <a:t>Problem için çözüm üretme,</a:t>
            </a:r>
          </a:p>
          <a:p>
            <a:pPr marL="0" lvl="0" indent="0">
              <a:buNone/>
            </a:pPr>
            <a:r>
              <a:rPr lang="tr-TR" sz="2400" dirty="0"/>
              <a:t>Farklı kaynaklardan verileri birleştirme</a:t>
            </a:r>
          </a:p>
          <a:p>
            <a:endParaRPr lang="tr-TR" dirty="0"/>
          </a:p>
        </p:txBody>
      </p:sp>
    </p:spTree>
    <p:extLst>
      <p:ext uri="{BB962C8B-B14F-4D97-AF65-F5344CB8AC3E}">
        <p14:creationId xmlns:p14="http://schemas.microsoft.com/office/powerpoint/2010/main" val="3748977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i="1" dirty="0"/>
              <a:t>Nitelikli bir açık uçlu madde yazımı için dikkat edilmesi gereken noktalar şunlardır(</a:t>
            </a:r>
            <a:r>
              <a:rPr lang="tr-TR" i="1" dirty="0" err="1"/>
              <a:t>Kubiszyn&amp;Borich</a:t>
            </a:r>
            <a:r>
              <a:rPr lang="tr-TR" i="1" dirty="0"/>
              <a:t>, </a:t>
            </a:r>
            <a:r>
              <a:rPr lang="tr-TR" i="1" dirty="0" smtClean="0"/>
              <a:t>1996):</a:t>
            </a:r>
          </a:p>
          <a:p>
            <a:pPr marL="0" indent="0" algn="just">
              <a:buNone/>
            </a:pPr>
            <a:endParaRPr lang="tr-TR" sz="2400" dirty="0"/>
          </a:p>
          <a:p>
            <a:pPr marL="0" lvl="0" indent="0" algn="just">
              <a:buNone/>
            </a:pPr>
            <a:r>
              <a:rPr lang="tr-TR" dirty="0"/>
              <a:t>Madde yazımına başlamadan önce, o maddeye verilen yanıtlarla öğrencinin hangi zihinsel süreçlerini ortaya çıkarmanın amaçlandığının ve bu amaç için hangi uyarıcı materyallere ihtiyaç duyulduğunun belirlenmesi gerekmektedir</a:t>
            </a:r>
            <a:r>
              <a:rPr lang="tr-TR" dirty="0" smtClean="0"/>
              <a:t>.</a:t>
            </a:r>
          </a:p>
          <a:p>
            <a:pPr marL="0" lvl="0" indent="0" algn="just">
              <a:buNone/>
            </a:pPr>
            <a:endParaRPr lang="tr-TR" sz="2400" dirty="0"/>
          </a:p>
          <a:p>
            <a:pPr marL="0" lvl="0" indent="0" algn="just">
              <a:buNone/>
            </a:pPr>
            <a:r>
              <a:rPr lang="tr-TR" dirty="0"/>
              <a:t>Testte öğrencilerin test için belirlenen sürede yanıtlayacakları kadar uzun ve çok sayıda madde yer almalıdır.</a:t>
            </a:r>
            <a:endParaRPr lang="tr-TR" sz="2400" dirty="0"/>
          </a:p>
          <a:p>
            <a:pPr algn="just"/>
            <a:endParaRPr lang="tr-TR" dirty="0"/>
          </a:p>
        </p:txBody>
      </p:sp>
    </p:spTree>
    <p:extLst>
      <p:ext uri="{BB962C8B-B14F-4D97-AF65-F5344CB8AC3E}">
        <p14:creationId xmlns:p14="http://schemas.microsoft.com/office/powerpoint/2010/main" val="168703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a:buNone/>
            </a:pPr>
            <a:r>
              <a:rPr lang="tr-TR" i="1" dirty="0"/>
              <a:t>Karşılaştırın, orijinal bir örnek verin, nasıl olduğunu açıklayın, eleştirin </a:t>
            </a:r>
            <a:r>
              <a:rPr lang="tr-TR" i="1" dirty="0" smtClean="0"/>
              <a:t>…….olsa </a:t>
            </a:r>
            <a:r>
              <a:rPr lang="tr-TR" i="1" dirty="0"/>
              <a:t>ne olurdu</a:t>
            </a:r>
            <a:r>
              <a:rPr lang="tr-TR" dirty="0"/>
              <a:t>? gibi ifadeler kullanılmalıdır</a:t>
            </a:r>
            <a:r>
              <a:rPr lang="tr-TR" dirty="0" smtClean="0"/>
              <a:t>.</a:t>
            </a:r>
          </a:p>
          <a:p>
            <a:pPr marL="0" lvl="0" indent="0" algn="just">
              <a:buNone/>
            </a:pPr>
            <a:endParaRPr lang="tr-TR" sz="2400" dirty="0"/>
          </a:p>
          <a:p>
            <a:pPr marL="0" lvl="0" indent="0" algn="just">
              <a:buNone/>
            </a:pPr>
            <a:r>
              <a:rPr lang="tr-TR" dirty="0"/>
              <a:t>Maddenin yönergesi öğrenciden beklenen görevi açık ve anlaşılır şekilde ifade etmelidir.</a:t>
            </a:r>
            <a:endParaRPr lang="tr-TR" sz="2400" dirty="0"/>
          </a:p>
          <a:p>
            <a:pPr marL="457200" lvl="1" indent="0" algn="just">
              <a:buNone/>
            </a:pPr>
            <a:r>
              <a:rPr lang="tr-TR" dirty="0"/>
              <a:t>Tartışmalı bir konu ile ilgili bir soru sorulmuşsa, verdiği yanıt gösterdiği kanıtlarla birlikte değerlendirilmeli.</a:t>
            </a:r>
            <a:endParaRPr lang="tr-TR" sz="2000" dirty="0"/>
          </a:p>
          <a:p>
            <a:pPr marL="457200" lvl="1" indent="0" algn="just">
              <a:buNone/>
            </a:pPr>
            <a:r>
              <a:rPr lang="tr-TR" dirty="0"/>
              <a:t>Öğretim hedefleri doğrultusunda istenen yanıt için bir çerçeve çizilmelidir.</a:t>
            </a:r>
            <a:endParaRPr lang="tr-TR" sz="2000" dirty="0"/>
          </a:p>
          <a:p>
            <a:pPr marL="0" indent="0" algn="just">
              <a:buNone/>
            </a:pPr>
            <a:r>
              <a:rPr lang="tr-TR" dirty="0"/>
              <a:t> </a:t>
            </a:r>
            <a:endParaRPr lang="tr-TR" sz="2400" dirty="0"/>
          </a:p>
          <a:p>
            <a:endParaRPr lang="tr-TR" dirty="0"/>
          </a:p>
        </p:txBody>
      </p:sp>
    </p:spTree>
    <p:extLst>
      <p:ext uri="{BB962C8B-B14F-4D97-AF65-F5344CB8AC3E}">
        <p14:creationId xmlns:p14="http://schemas.microsoft.com/office/powerpoint/2010/main" val="1315563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sz="2200" i="1" dirty="0" err="1" smtClean="0"/>
              <a:t>Kubiszyn</a:t>
            </a:r>
            <a:r>
              <a:rPr lang="tr-TR" sz="2200" i="1" dirty="0" smtClean="0"/>
              <a:t>, T. ve </a:t>
            </a:r>
            <a:r>
              <a:rPr lang="tr-TR" sz="2200" i="1" dirty="0" err="1" smtClean="0"/>
              <a:t>Borich</a:t>
            </a:r>
            <a:r>
              <a:rPr lang="tr-TR" sz="2200" i="1" dirty="0" smtClean="0"/>
              <a:t>, G. (1996). </a:t>
            </a:r>
            <a:r>
              <a:rPr lang="tr-TR" sz="2200" i="1" dirty="0" err="1" smtClean="0"/>
              <a:t>Educational</a:t>
            </a:r>
            <a:r>
              <a:rPr lang="tr-TR" sz="2200" i="1" dirty="0" smtClean="0"/>
              <a:t> </a:t>
            </a:r>
            <a:r>
              <a:rPr lang="tr-TR" sz="2200" i="1" dirty="0" err="1" smtClean="0"/>
              <a:t>testing</a:t>
            </a:r>
            <a:r>
              <a:rPr lang="tr-TR" sz="2200" i="1" dirty="0" smtClean="0"/>
              <a:t> </a:t>
            </a:r>
            <a:r>
              <a:rPr lang="tr-TR" sz="2200" i="1" dirty="0" err="1" smtClean="0"/>
              <a:t>and</a:t>
            </a:r>
            <a:r>
              <a:rPr lang="tr-TR" sz="2200" i="1" dirty="0" smtClean="0"/>
              <a:t> </a:t>
            </a:r>
            <a:r>
              <a:rPr lang="tr-TR" sz="2200" i="1" dirty="0" err="1" smtClean="0"/>
              <a:t>measurement</a:t>
            </a:r>
            <a:r>
              <a:rPr lang="tr-TR" sz="2200" i="1" dirty="0" smtClean="0"/>
              <a:t>: </a:t>
            </a:r>
            <a:r>
              <a:rPr lang="tr-TR" sz="2200" i="1" dirty="0" err="1" smtClean="0"/>
              <a:t>Classroom</a:t>
            </a:r>
            <a:r>
              <a:rPr lang="tr-TR" sz="2200" i="1" dirty="0" smtClean="0"/>
              <a:t>		 </a:t>
            </a:r>
            <a:r>
              <a:rPr lang="tr-TR" sz="2200" i="1" dirty="0" err="1" smtClean="0"/>
              <a:t>application</a:t>
            </a:r>
            <a:r>
              <a:rPr lang="tr-TR" sz="2200" i="1" dirty="0" smtClean="0"/>
              <a:t> </a:t>
            </a:r>
            <a:r>
              <a:rPr lang="tr-TR" sz="2200" i="1" dirty="0" err="1" smtClean="0"/>
              <a:t>and</a:t>
            </a:r>
            <a:r>
              <a:rPr lang="tr-TR" sz="2200" i="1" dirty="0" smtClean="0"/>
              <a:t> </a:t>
            </a:r>
            <a:r>
              <a:rPr lang="tr-TR" sz="2200" i="1" dirty="0" err="1" smtClean="0"/>
              <a:t>practise</a:t>
            </a:r>
            <a:r>
              <a:rPr lang="tr-TR" sz="2200" i="1" dirty="0" smtClean="0"/>
              <a:t> (5th </a:t>
            </a:r>
            <a:r>
              <a:rPr lang="tr-TR" sz="2200" i="1" dirty="0" err="1" smtClean="0"/>
              <a:t>edition</a:t>
            </a:r>
            <a:r>
              <a:rPr lang="tr-TR" sz="2200" i="1" dirty="0" smtClean="0"/>
              <a:t>). NY: </a:t>
            </a:r>
            <a:r>
              <a:rPr lang="tr-TR" sz="2200" i="1" dirty="0" err="1" smtClean="0"/>
              <a:t>Harper</a:t>
            </a:r>
            <a:r>
              <a:rPr lang="tr-TR" sz="2200" i="1" dirty="0" smtClean="0"/>
              <a:t> </a:t>
            </a:r>
            <a:r>
              <a:rPr lang="tr-TR" sz="2200" i="1" dirty="0" err="1" smtClean="0"/>
              <a:t>Collins</a:t>
            </a:r>
            <a:r>
              <a:rPr lang="tr-TR" sz="2200" i="1" dirty="0" smtClean="0"/>
              <a:t>.</a:t>
            </a:r>
          </a:p>
          <a:p>
            <a:pPr marL="0" indent="0" algn="just">
              <a:buNone/>
            </a:pPr>
            <a:endParaRPr lang="tr-TR" sz="2200" dirty="0"/>
          </a:p>
          <a:p>
            <a:pPr marL="0" indent="0" algn="just">
              <a:buNone/>
            </a:pPr>
            <a:r>
              <a:rPr lang="tr-TR" sz="2200" dirty="0" err="1" smtClean="0"/>
              <a:t>Linn</a:t>
            </a:r>
            <a:r>
              <a:rPr lang="tr-TR" sz="2200" dirty="0"/>
              <a:t>, R., &amp; </a:t>
            </a:r>
            <a:r>
              <a:rPr lang="tr-TR" sz="2200" dirty="0" smtClean="0"/>
              <a:t>Miller</a:t>
            </a:r>
            <a:r>
              <a:rPr lang="tr-TR" sz="2200" dirty="0"/>
              <a:t>, D. (2005). </a:t>
            </a:r>
            <a:r>
              <a:rPr lang="tr-TR" sz="2200" i="1" dirty="0" err="1"/>
              <a:t>Measurement</a:t>
            </a:r>
            <a:r>
              <a:rPr lang="tr-TR" sz="2200" i="1" dirty="0"/>
              <a:t> </a:t>
            </a:r>
            <a:r>
              <a:rPr lang="tr-TR" sz="2200" i="1" dirty="0" err="1"/>
              <a:t>and</a:t>
            </a:r>
            <a:r>
              <a:rPr lang="tr-TR" sz="2200" i="1" dirty="0"/>
              <a:t> </a:t>
            </a:r>
            <a:r>
              <a:rPr lang="tr-TR" sz="2200" i="1" dirty="0" err="1"/>
              <a:t>Assessment</a:t>
            </a:r>
            <a:r>
              <a:rPr lang="tr-TR" sz="2200" i="1" dirty="0"/>
              <a:t> in </a:t>
            </a:r>
            <a:r>
              <a:rPr lang="tr-TR" sz="2200" i="1" dirty="0" err="1"/>
              <a:t>Teaching</a:t>
            </a:r>
            <a:r>
              <a:rPr lang="tr-TR" sz="2200" i="1" dirty="0"/>
              <a:t>.</a:t>
            </a:r>
            <a:r>
              <a:rPr lang="tr-TR" sz="2200" dirty="0"/>
              <a:t> New Jersey</a:t>
            </a:r>
            <a:r>
              <a:rPr lang="tr-TR" sz="2200" dirty="0" smtClean="0"/>
              <a:t>:		 </a:t>
            </a:r>
            <a:r>
              <a:rPr lang="tr-TR" sz="2200" dirty="0" err="1"/>
              <a:t>Pearson</a:t>
            </a:r>
            <a:r>
              <a:rPr lang="tr-TR" sz="2200" dirty="0"/>
              <a:t> </a:t>
            </a:r>
            <a:r>
              <a:rPr lang="tr-TR" sz="2200" dirty="0" err="1"/>
              <a:t>Education</a:t>
            </a:r>
            <a:r>
              <a:rPr lang="tr-TR" sz="2200" dirty="0" smtClean="0"/>
              <a:t>.</a:t>
            </a:r>
          </a:p>
          <a:p>
            <a:pPr marL="0" indent="0" algn="just">
              <a:buNone/>
            </a:pPr>
            <a:endParaRPr lang="tr-TR" sz="2200" dirty="0"/>
          </a:p>
          <a:p>
            <a:pPr marL="0" indent="0" algn="just">
              <a:buNone/>
            </a:pPr>
            <a:r>
              <a:rPr lang="tr-TR" sz="2200" dirty="0" err="1"/>
              <a:t>Popham</a:t>
            </a:r>
            <a:r>
              <a:rPr lang="tr-TR" sz="2200" dirty="0"/>
              <a:t>, J. (1999). </a:t>
            </a:r>
            <a:r>
              <a:rPr lang="tr-TR" sz="2200" i="1" dirty="0"/>
              <a:t>Modern </a:t>
            </a:r>
            <a:r>
              <a:rPr lang="tr-TR" sz="2200" i="1" dirty="0" err="1"/>
              <a:t>Educational</a:t>
            </a:r>
            <a:r>
              <a:rPr lang="tr-TR" sz="2200" i="1" dirty="0"/>
              <a:t> </a:t>
            </a:r>
            <a:r>
              <a:rPr lang="tr-TR" sz="2200" i="1" dirty="0" err="1"/>
              <a:t>Measurement</a:t>
            </a:r>
            <a:r>
              <a:rPr lang="tr-TR" sz="2200" i="1" dirty="0"/>
              <a:t> </a:t>
            </a:r>
            <a:r>
              <a:rPr lang="tr-TR" sz="2200" i="1" dirty="0" smtClean="0"/>
              <a:t>: </a:t>
            </a:r>
            <a:r>
              <a:rPr lang="tr-TR" sz="2200" i="1" dirty="0" err="1"/>
              <a:t>Practical</a:t>
            </a:r>
            <a:r>
              <a:rPr lang="tr-TR" sz="2200" i="1" dirty="0"/>
              <a:t> </a:t>
            </a:r>
            <a:r>
              <a:rPr lang="tr-TR" sz="2200" i="1" dirty="0" err="1"/>
              <a:t>Guidelines</a:t>
            </a:r>
            <a:r>
              <a:rPr lang="tr-TR" sz="2200" i="1" dirty="0"/>
              <a:t> </a:t>
            </a:r>
            <a:r>
              <a:rPr lang="tr-TR" sz="2200" i="1" dirty="0" err="1"/>
              <a:t>for</a:t>
            </a:r>
            <a:r>
              <a:rPr lang="tr-TR" sz="2200" i="1" dirty="0"/>
              <a:t> </a:t>
            </a:r>
            <a:r>
              <a:rPr lang="tr-TR" sz="2200" i="1" dirty="0" err="1" smtClean="0"/>
              <a:t>Educational</a:t>
            </a:r>
            <a:r>
              <a:rPr lang="tr-TR" sz="2200" i="1" dirty="0" smtClean="0"/>
              <a:t>	 </a:t>
            </a:r>
            <a:r>
              <a:rPr lang="tr-TR" sz="2200" i="1" dirty="0" err="1"/>
              <a:t>Leaders</a:t>
            </a:r>
            <a:r>
              <a:rPr lang="tr-TR" sz="2200" i="1" dirty="0"/>
              <a:t> (3rd Edition).</a:t>
            </a:r>
            <a:r>
              <a:rPr lang="tr-TR" sz="2200" dirty="0"/>
              <a:t> </a:t>
            </a:r>
            <a:r>
              <a:rPr lang="tr-TR" sz="2200" dirty="0" err="1"/>
              <a:t>Pearson</a:t>
            </a:r>
            <a:r>
              <a:rPr lang="tr-TR" sz="2200" dirty="0"/>
              <a:t>.</a:t>
            </a:r>
          </a:p>
          <a:p>
            <a:pPr marL="0" indent="0">
              <a:buNone/>
            </a:pPr>
            <a:endParaRPr lang="tr-TR" dirty="0"/>
          </a:p>
        </p:txBody>
      </p:sp>
    </p:spTree>
    <p:extLst>
      <p:ext uri="{BB962C8B-B14F-4D97-AF65-F5344CB8AC3E}">
        <p14:creationId xmlns:p14="http://schemas.microsoft.com/office/powerpoint/2010/main" val="35643505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504</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Açık Uçlu Maddeler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N_TUGCE_SİMSEK</cp:lastModifiedBy>
  <cp:revision>8</cp:revision>
  <dcterms:created xsi:type="dcterms:W3CDTF">2017-05-16T13:19:38Z</dcterms:created>
  <dcterms:modified xsi:type="dcterms:W3CDTF">2018-01-30T14:47:27Z</dcterms:modified>
</cp:coreProperties>
</file>