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3" r:id="rId7"/>
    <p:sldId id="264" r:id="rId8"/>
    <p:sldId id="265" r:id="rId9"/>
    <p:sldId id="266" r:id="rId10"/>
    <p:sldId id="267" r:id="rId11"/>
    <p:sldId id="268" r:id="rId12"/>
    <p:sldId id="262"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2757565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235512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2AEFD9-EBEE-47B3-BFB5-2608246A9E7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0660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569313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2AEFD9-EBEE-47B3-BFB5-2608246A9E7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3337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3918539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267335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3929313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1931958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8EFBE6A-52B2-4774-995B-62C83391D14E}"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1411624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22057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8EFBE6A-52B2-4774-995B-62C83391D14E}"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1252580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8EFBE6A-52B2-4774-995B-62C83391D14E}"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1756857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FBE6A-52B2-4774-995B-62C83391D14E}"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723472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202596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8EFBE6A-52B2-4774-995B-62C83391D14E}"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2AEFD9-EBEE-47B3-BFB5-2608246A9E78}" type="slidenum">
              <a:rPr lang="tr-TR" smtClean="0"/>
              <a:t>‹#›</a:t>
            </a:fld>
            <a:endParaRPr lang="tr-TR"/>
          </a:p>
        </p:txBody>
      </p:sp>
    </p:spTree>
    <p:extLst>
      <p:ext uri="{BB962C8B-B14F-4D97-AF65-F5344CB8AC3E}">
        <p14:creationId xmlns:p14="http://schemas.microsoft.com/office/powerpoint/2010/main" val="56310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EFBE6A-52B2-4774-995B-62C83391D14E}"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2AEFD9-EBEE-47B3-BFB5-2608246A9E78}" type="slidenum">
              <a:rPr lang="tr-TR" smtClean="0"/>
              <a:t>‹#›</a:t>
            </a:fld>
            <a:endParaRPr lang="tr-TR"/>
          </a:p>
        </p:txBody>
      </p:sp>
    </p:spTree>
    <p:extLst>
      <p:ext uri="{BB962C8B-B14F-4D97-AF65-F5344CB8AC3E}">
        <p14:creationId xmlns:p14="http://schemas.microsoft.com/office/powerpoint/2010/main" val="175249021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Tehlike Sorumluluğu</a:t>
            </a:r>
            <a:endParaRPr lang="tr-TR" dirty="0"/>
          </a:p>
        </p:txBody>
      </p:sp>
      <p:sp>
        <p:nvSpPr>
          <p:cNvPr id="3" name="İçerik Yer Tutucusu 2"/>
          <p:cNvSpPr>
            <a:spLocks noGrp="1"/>
          </p:cNvSpPr>
          <p:nvPr>
            <p:ph idx="1"/>
          </p:nvPr>
        </p:nvSpPr>
        <p:spPr/>
        <p:txBody>
          <a:bodyPr/>
          <a:lstStyle/>
          <a:p>
            <a:r>
              <a:rPr lang="tr-TR" dirty="0" smtClean="0"/>
              <a:t>1- TBK m. 71</a:t>
            </a:r>
          </a:p>
          <a:p>
            <a:r>
              <a:rPr lang="tr-TR" dirty="0"/>
              <a:t>2</a:t>
            </a:r>
            <a:r>
              <a:rPr lang="tr-TR" dirty="0" smtClean="0"/>
              <a:t>- 2918 sayılı Karayolları Trafik Kanunu’na göre motorlu araç işletenin sorumluluğu</a:t>
            </a:r>
          </a:p>
          <a:p>
            <a:r>
              <a:rPr lang="tr-TR" dirty="0"/>
              <a:t>3</a:t>
            </a:r>
            <a:r>
              <a:rPr lang="tr-TR" dirty="0" smtClean="0"/>
              <a:t>- 2920 sayılı Türk Sivil Havacılık Kanunu’na göre sivil hava aracı işletenin sorumluluğu</a:t>
            </a:r>
          </a:p>
          <a:p>
            <a:r>
              <a:rPr lang="tr-TR" dirty="0"/>
              <a:t>4</a:t>
            </a:r>
            <a:r>
              <a:rPr lang="tr-TR" dirty="0" smtClean="0"/>
              <a:t>-3634 sayılı Milli Müdafaa Mükellefiyeti Kanunu’na göre devletin askeri manevralar ve atışlardan doğan </a:t>
            </a:r>
            <a:r>
              <a:rPr lang="tr-TR" dirty="0" err="1" smtClean="0"/>
              <a:t>soumluluğu</a:t>
            </a:r>
            <a:endParaRPr lang="tr-TR" dirty="0"/>
          </a:p>
        </p:txBody>
      </p:sp>
    </p:spTree>
    <p:extLst>
      <p:ext uri="{BB962C8B-B14F-4D97-AF65-F5344CB8AC3E}">
        <p14:creationId xmlns:p14="http://schemas.microsoft.com/office/powerpoint/2010/main" val="2381275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1378" y="545910"/>
            <a:ext cx="9702421" cy="5631053"/>
          </a:xfrm>
        </p:spPr>
        <p:txBody>
          <a:bodyPr/>
          <a:lstStyle/>
          <a:p>
            <a:pPr marL="0" indent="0">
              <a:buNone/>
            </a:pPr>
            <a:r>
              <a:rPr lang="tr-TR" u="sng" dirty="0" smtClean="0"/>
              <a:t>İşleten Çeşitleri</a:t>
            </a:r>
          </a:p>
          <a:p>
            <a:pPr marL="514350" indent="-514350">
              <a:buAutoNum type="alphaLcParenR"/>
            </a:pPr>
            <a:r>
              <a:rPr lang="tr-TR" dirty="0" smtClean="0"/>
              <a:t>Gerçek işleten</a:t>
            </a:r>
          </a:p>
          <a:p>
            <a:pPr marL="971550" lvl="1" indent="-514350">
              <a:buAutoNum type="alphaLcParenR"/>
            </a:pPr>
            <a:r>
              <a:rPr lang="tr-TR" dirty="0" smtClean="0"/>
              <a:t>Araç sahibi</a:t>
            </a:r>
          </a:p>
          <a:p>
            <a:pPr marL="971550" lvl="1" indent="-514350">
              <a:buAutoNum type="alphaLcParenR"/>
            </a:pPr>
            <a:r>
              <a:rPr lang="tr-TR" dirty="0" smtClean="0"/>
              <a:t>Aracın mülkiyeti muhafaza kaydıyla alıcısı</a:t>
            </a:r>
          </a:p>
          <a:p>
            <a:pPr marL="971550" lvl="1" indent="-514350">
              <a:buAutoNum type="alphaLcParenR"/>
            </a:pPr>
            <a:r>
              <a:rPr lang="tr-TR" dirty="0" smtClean="0"/>
              <a:t>Aracın uzun süreli kiracısı, ariyet ve rehin alanı</a:t>
            </a:r>
          </a:p>
          <a:p>
            <a:pPr marL="971550" lvl="1" indent="-514350">
              <a:buAutoNum type="alphaLcParenR"/>
            </a:pPr>
            <a:r>
              <a:rPr lang="tr-TR" dirty="0" smtClean="0"/>
              <a:t>Adı trafik belgesinde yazılı kişiler</a:t>
            </a:r>
          </a:p>
          <a:p>
            <a:pPr marL="971550" lvl="1" indent="-514350">
              <a:buAutoNum type="alphaLcParenR"/>
            </a:pPr>
            <a:r>
              <a:rPr lang="tr-TR" dirty="0" smtClean="0"/>
              <a:t>Adına sigorta poliçesi düzenlenen kişiler</a:t>
            </a:r>
          </a:p>
          <a:p>
            <a:pPr marL="971550" lvl="1" indent="-514350">
              <a:buAutoNum type="alphaLcParenR"/>
            </a:pPr>
            <a:r>
              <a:rPr lang="tr-TR" dirty="0" smtClean="0"/>
              <a:t>Birden çok işleten</a:t>
            </a:r>
          </a:p>
          <a:p>
            <a:pPr marL="514350" indent="-514350">
              <a:buAutoNum type="alphaLcParenR"/>
            </a:pPr>
            <a:r>
              <a:rPr lang="tr-TR" dirty="0" smtClean="0"/>
              <a:t>Farazi işleten</a:t>
            </a:r>
          </a:p>
          <a:p>
            <a:pPr marL="971550" lvl="1" indent="-514350">
              <a:buAutoNum type="alphaLcParenR"/>
            </a:pPr>
            <a:r>
              <a:rPr lang="tr-TR" dirty="0" smtClean="0"/>
              <a:t>Motorlu araçla ilgili mesleki faaliyette bulunan kişiler</a:t>
            </a:r>
          </a:p>
          <a:p>
            <a:pPr marL="971550" lvl="1" indent="-514350">
              <a:buAutoNum type="alphaLcParenR"/>
            </a:pPr>
            <a:r>
              <a:rPr lang="tr-TR" dirty="0" smtClean="0"/>
              <a:t>Yarış düzenleyicileri</a:t>
            </a:r>
          </a:p>
          <a:p>
            <a:pPr marL="971550" lvl="1" indent="-514350">
              <a:buAutoNum type="alphaLcParenR"/>
            </a:pPr>
            <a:r>
              <a:rPr lang="tr-TR" dirty="0" smtClean="0"/>
              <a:t>Motorlu aracı çalan ve </a:t>
            </a:r>
            <a:r>
              <a:rPr lang="tr-TR" dirty="0" err="1" smtClean="0"/>
              <a:t>gasbeden</a:t>
            </a:r>
            <a:r>
              <a:rPr lang="tr-TR" dirty="0" smtClean="0"/>
              <a:t> kişiler</a:t>
            </a:r>
          </a:p>
          <a:p>
            <a:pPr marL="971550" lvl="1" indent="-514350">
              <a:buAutoNum type="alphaLcParenR"/>
            </a:pPr>
            <a:r>
              <a:rPr lang="tr-TR" dirty="0" smtClean="0"/>
              <a:t>Devlet ve diğer kamu tüzel kişileri</a:t>
            </a:r>
          </a:p>
          <a:p>
            <a:pPr marL="0" indent="0">
              <a:buNone/>
            </a:pPr>
            <a:endParaRPr lang="tr-TR" dirty="0" smtClean="0"/>
          </a:p>
        </p:txBody>
      </p:sp>
    </p:spTree>
    <p:extLst>
      <p:ext uri="{BB962C8B-B14F-4D97-AF65-F5344CB8AC3E}">
        <p14:creationId xmlns:p14="http://schemas.microsoft.com/office/powerpoint/2010/main" val="154630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KTK m. 85/V</a:t>
            </a:r>
          </a:p>
          <a:p>
            <a:pPr algn="just"/>
            <a:r>
              <a:rPr lang="tr-TR" dirty="0" smtClean="0"/>
              <a:t>«İşleten </a:t>
            </a:r>
            <a:r>
              <a:rPr lang="tr-TR" dirty="0"/>
              <a:t>ve araç işleticisi teşebbüsün sahibi, aracın sürücüsünün veya aracın kullanılmasına katılan yardımcı kişilerin kusurundan kendi kusuru gibi sorumludur</a:t>
            </a:r>
            <a:r>
              <a:rPr lang="tr-TR" dirty="0" smtClean="0"/>
              <a:t>.»</a:t>
            </a:r>
          </a:p>
          <a:p>
            <a:pPr algn="just"/>
            <a:r>
              <a:rPr lang="tr-TR" b="1" dirty="0" smtClean="0"/>
              <a:t>Sürücü: </a:t>
            </a:r>
            <a:r>
              <a:rPr lang="tr-TR" dirty="0" smtClean="0"/>
              <a:t>Karayolunda motorlu bir aracı sevk ve idare eden kişi</a:t>
            </a:r>
          </a:p>
          <a:p>
            <a:pPr algn="just"/>
            <a:r>
              <a:rPr lang="tr-TR" b="1" dirty="0" smtClean="0"/>
              <a:t>Yardımcı kişi (Hizmetli): </a:t>
            </a:r>
            <a:r>
              <a:rPr lang="tr-TR" dirty="0"/>
              <a:t>Araçlarda, sürücü hariç, araç veya taşıma hizmetlerinde süreli veya süresiz çalışan kişiler ile iş makinelerinde sürücüden gayri kişilerdir.</a:t>
            </a:r>
            <a:endParaRPr lang="tr-TR" b="1" dirty="0"/>
          </a:p>
        </p:txBody>
      </p:sp>
    </p:spTree>
    <p:extLst>
      <p:ext uri="{BB962C8B-B14F-4D97-AF65-F5344CB8AC3E}">
        <p14:creationId xmlns:p14="http://schemas.microsoft.com/office/powerpoint/2010/main" val="3672862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KTK m. 85/III</a:t>
            </a:r>
          </a:p>
          <a:p>
            <a:pPr algn="just"/>
            <a:r>
              <a:rPr lang="tr-TR" dirty="0" smtClean="0"/>
              <a:t>«İşletilme </a:t>
            </a:r>
            <a:r>
              <a:rPr lang="tr-TR" dirty="0"/>
              <a:t>halinde olmayan bir motorlu aracın sebep olduğu trafik kazasından dolayı işletenin sorumlu tutulabilmesi için, zarar görenin, kazanın oluşumunda işleten veya eylemlerinden sorumlu tutulduğu kişilere ilişkin bir kusurun varlığını veya araçtaki bozukluğun kazaya sebep olduğunu ispat etmesi gerekir</a:t>
            </a:r>
            <a:r>
              <a:rPr lang="tr-TR" dirty="0" smtClean="0"/>
              <a:t>.»</a:t>
            </a:r>
            <a:endParaRPr lang="tr-TR" b="1" dirty="0" smtClean="0"/>
          </a:p>
          <a:p>
            <a:endParaRPr lang="tr-TR" b="1" dirty="0"/>
          </a:p>
        </p:txBody>
      </p:sp>
    </p:spTree>
    <p:extLst>
      <p:ext uri="{BB962C8B-B14F-4D97-AF65-F5344CB8AC3E}">
        <p14:creationId xmlns:p14="http://schemas.microsoft.com/office/powerpoint/2010/main" val="2240827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KTK m. 85/</a:t>
            </a:r>
            <a:r>
              <a:rPr lang="tr-TR" dirty="0" err="1" smtClean="0"/>
              <a:t>III’e</a:t>
            </a:r>
            <a:r>
              <a:rPr lang="tr-TR" dirty="0" smtClean="0"/>
              <a:t> göre sorumluluğun şartları:</a:t>
            </a:r>
          </a:p>
          <a:p>
            <a:r>
              <a:rPr lang="tr-TR" dirty="0" smtClean="0"/>
              <a:t>a) Zarar, işletilme halinde olmayan motorlu bir aracın sebep olduğu trafik kazasından doğmalıdır.</a:t>
            </a:r>
          </a:p>
          <a:p>
            <a:r>
              <a:rPr lang="tr-TR" dirty="0" smtClean="0"/>
              <a:t>b) Zarar gören, kazaya, işletenin veya yardımcılarının kusurunun ya da aracın bozukluğunun sebep olduğunu ispat etmelidir.</a:t>
            </a:r>
          </a:p>
          <a:p>
            <a:r>
              <a:rPr lang="tr-TR" dirty="0" smtClean="0"/>
              <a:t>c) İşleten kurtuluş kanıtı getirememiş olmalıdır.</a:t>
            </a:r>
          </a:p>
        </p:txBody>
      </p:sp>
    </p:spTree>
    <p:extLst>
      <p:ext uri="{BB962C8B-B14F-4D97-AF65-F5344CB8AC3E}">
        <p14:creationId xmlns:p14="http://schemas.microsoft.com/office/powerpoint/2010/main" val="1733430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KTK m. 86</a:t>
            </a:r>
          </a:p>
          <a:p>
            <a:pPr marL="0" indent="0" algn="just">
              <a:buNone/>
            </a:pPr>
            <a:r>
              <a:rPr lang="tr-TR" dirty="0" smtClean="0"/>
              <a:t>«İşleten </a:t>
            </a:r>
            <a:r>
              <a:rPr lang="tr-TR" dirty="0"/>
              <a:t>veya araç işleticisinin bağlı olduğu teşebbüs sahibi, kendisinin veya eylemlerinden sorumlu tutulduğu kişilerin kusuru bulunmaksızın ve araçtaki bir bozukluk kazayı etkilemiş olmaksızın, kazanın bir mücbir sebepten veya zarar görenin veya bir üçüncü kişinin ağır kusurundan ileri geldiğini ispat ederse sorumluluktan </a:t>
            </a:r>
            <a:r>
              <a:rPr lang="tr-TR" dirty="0" smtClean="0"/>
              <a:t>kurtulur. Sorumluluktan </a:t>
            </a:r>
            <a:r>
              <a:rPr lang="tr-TR" dirty="0"/>
              <a:t>kurtulamayan işleten veya araç işleticisinin bağlı olduğu teşebbüs sahibi, kazanın oluşunda zarar görenin kusurunun bulunduğunu ispat ederse, hakim, durum ve şartlara göre tazminat miktarını indirebilir</a:t>
            </a:r>
            <a:r>
              <a:rPr lang="tr-TR" dirty="0" smtClean="0"/>
              <a:t>.»</a:t>
            </a:r>
            <a:endParaRPr lang="tr-TR" dirty="0"/>
          </a:p>
          <a:p>
            <a:endParaRPr lang="tr-TR" dirty="0"/>
          </a:p>
        </p:txBody>
      </p:sp>
    </p:spTree>
    <p:extLst>
      <p:ext uri="{BB962C8B-B14F-4D97-AF65-F5344CB8AC3E}">
        <p14:creationId xmlns:p14="http://schemas.microsoft.com/office/powerpoint/2010/main" val="2363104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KTK m. 87</a:t>
            </a:r>
          </a:p>
          <a:p>
            <a:pPr algn="just"/>
            <a:r>
              <a:rPr lang="tr-TR" dirty="0" smtClean="0"/>
              <a:t>«</a:t>
            </a:r>
            <a:r>
              <a:rPr lang="tr-TR" dirty="0"/>
              <a:t>Yaralanan veya ölen kişi, hatır için karşılıksız taşınmakta ise veya motorlu araç, yaralanan veya ölen kişiye hatır için karşılıksız verilmiş bulunuyorsa, işletenin veya araç işleticisinin bağlı olduğu teşebbüs sahibinin sorumluluğu ve motorlu aracın maliki ile işleteni arasındaki ilişkide araca gelen zararlardan dolayı sorumluluk, genel hükümlere tabidir</a:t>
            </a:r>
            <a:r>
              <a:rPr lang="tr-TR" dirty="0" smtClean="0"/>
              <a:t>. </a:t>
            </a:r>
            <a:r>
              <a:rPr lang="tr-TR" dirty="0"/>
              <a:t>Zarar görenin beraberinde bulunan bagaj ve benzeri eşya dışında araçta taşınan eşyanın uğradığı zararlardan dolayı işletenin veya araç işleticisinin bağlı olduğu teşebbüs sahibinin sorumluluğu da genel hükümlere tabidir</a:t>
            </a:r>
            <a:r>
              <a:rPr lang="tr-TR" dirty="0" smtClean="0"/>
              <a:t>.»</a:t>
            </a:r>
            <a:endParaRPr lang="tr-TR" dirty="0"/>
          </a:p>
          <a:p>
            <a:endParaRPr lang="tr-TR" dirty="0"/>
          </a:p>
        </p:txBody>
      </p:sp>
    </p:spTree>
    <p:extLst>
      <p:ext uri="{BB962C8B-B14F-4D97-AF65-F5344CB8AC3E}">
        <p14:creationId xmlns:p14="http://schemas.microsoft.com/office/powerpoint/2010/main" val="3418936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KTK m. 88</a:t>
            </a:r>
          </a:p>
          <a:p>
            <a:pPr algn="just"/>
            <a:r>
              <a:rPr lang="tr-TR" dirty="0" smtClean="0"/>
              <a:t>«Bir </a:t>
            </a:r>
            <a:r>
              <a:rPr lang="tr-TR" dirty="0"/>
              <a:t>motorlu aracın katıldığı bir kazada, bir üçüncü kişinin uğradığı zarardan dolayı, birden fazla kişi tazminatla yükümlü bulunuyorsa, bunlar müteselsil olarak sorumlu </a:t>
            </a:r>
            <a:r>
              <a:rPr lang="tr-TR" dirty="0" smtClean="0"/>
              <a:t>tutulur. Birden </a:t>
            </a:r>
            <a:r>
              <a:rPr lang="tr-TR" dirty="0"/>
              <a:t>fazla kişinin sorumlu olduğu durumlarda, bunlar arasındaki ilişki bakımından zarar, olayın bütün şartları değerlendirilerek paylaştırılır. Özel durumlar ve özellikle araçların işletme tehlikeleri, zararın iç ilişkide başka türlü paylaştırılmasını haklı göstermedikçe, işletenler ve araç işleticisinin bağlı olduğu teşebbüs sahipleri kusurları oranında zarara katlanırlar</a:t>
            </a:r>
            <a:r>
              <a:rPr lang="tr-TR" dirty="0" smtClean="0"/>
              <a:t>.»</a:t>
            </a:r>
            <a:endParaRPr lang="tr-TR" dirty="0"/>
          </a:p>
          <a:p>
            <a:endParaRPr lang="tr-TR" b="1" dirty="0"/>
          </a:p>
        </p:txBody>
      </p:sp>
    </p:spTree>
    <p:extLst>
      <p:ext uri="{BB962C8B-B14F-4D97-AF65-F5344CB8AC3E}">
        <p14:creationId xmlns:p14="http://schemas.microsoft.com/office/powerpoint/2010/main" val="3591695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smtClean="0"/>
              <a:t>KTK m. 89</a:t>
            </a:r>
          </a:p>
          <a:p>
            <a:pPr algn="just"/>
            <a:r>
              <a:rPr lang="tr-TR" dirty="0" smtClean="0"/>
              <a:t>«</a:t>
            </a:r>
            <a:r>
              <a:rPr lang="tr-TR" dirty="0"/>
              <a:t> </a:t>
            </a:r>
            <a:r>
              <a:rPr lang="tr-TR" dirty="0" smtClean="0"/>
              <a:t>	Birden </a:t>
            </a:r>
            <a:r>
              <a:rPr lang="tr-TR" dirty="0"/>
              <a:t>çok motorlu aracın katıldığı bir kazada işletenlerden biri bedensel bir zarara uğrarsa, özel durumlar ve özellikle işletme tehlikeleri başka türlü paylaştırmayı haklı göstermedikçe, kazaya katılan araçların işletenleri ve araç işleticisinin bağlı olduğu teşebbüs sahipleri kendilerine düşen kusur oranında, zararı gidermekle yükümlüdürler.</a:t>
            </a:r>
          </a:p>
          <a:p>
            <a:pPr algn="just"/>
            <a:r>
              <a:rPr lang="tr-TR" dirty="0"/>
              <a:t>             İşletenlerden ve araç işleticisinin bağlı olduğu teşebbüs sahiplerinden birine ait bir şeyin zarara uğraması halinde, zarar gören, ancak zarar veren işletenin veya araç işleticisinin bağlı olduğu teşebbüs sahibinin veya eylemlerinden sorumlu tutulduğu kimsenin kusuru veya geçici olarak temyiz gücünü kaybetmesi veya zarar verene ait araçtaki bir bozukluk yüzünden zararın vuku bulduğunu ispat etmesi halinde zarar veren işleten veya işleticinin bağlı olduğu teşebbüs sahibi tazminatla yükümlü tutulur.</a:t>
            </a:r>
          </a:p>
          <a:p>
            <a:pPr algn="just"/>
            <a:r>
              <a:rPr lang="tr-TR" dirty="0"/>
              <a:t>             Tazminatla yükümlü olan işletenler veya işleticinin bağlı olduğu teşebbüs sahipleri zarar gören işletene veya işleticinin bağlı olduğu teşebbüs sahibine karşı </a:t>
            </a:r>
            <a:r>
              <a:rPr lang="tr-TR" dirty="0" err="1"/>
              <a:t>müteselsilen</a:t>
            </a:r>
            <a:r>
              <a:rPr lang="tr-TR" dirty="0"/>
              <a:t> sorumludurlar</a:t>
            </a:r>
            <a:r>
              <a:rPr lang="tr-TR" dirty="0" smtClean="0"/>
              <a:t>.»</a:t>
            </a:r>
            <a:endParaRPr lang="tr-TR" dirty="0"/>
          </a:p>
        </p:txBody>
      </p:sp>
    </p:spTree>
    <p:extLst>
      <p:ext uri="{BB962C8B-B14F-4D97-AF65-F5344CB8AC3E}">
        <p14:creationId xmlns:p14="http://schemas.microsoft.com/office/powerpoint/2010/main" val="20391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b="1" dirty="0" smtClean="0"/>
              <a:t>TBK m. 71</a:t>
            </a:r>
          </a:p>
          <a:p>
            <a:pPr algn="just"/>
            <a:r>
              <a:rPr lang="tr-TR" dirty="0" smtClean="0"/>
              <a:t>«Önemli ölçüde tehlike </a:t>
            </a:r>
            <a:r>
              <a:rPr lang="tr-TR" dirty="0" err="1" smtClean="0"/>
              <a:t>arzeden</a:t>
            </a:r>
            <a:r>
              <a:rPr lang="tr-TR" dirty="0" smtClean="0"/>
              <a:t> bir işletmenin faaliyetinden zarar doğduğu takdirde, bu zarardan işletme sahibi ve varsa işleten </a:t>
            </a:r>
            <a:r>
              <a:rPr lang="tr-TR" dirty="0" err="1" smtClean="0"/>
              <a:t>müteselsilen</a:t>
            </a:r>
            <a:r>
              <a:rPr lang="tr-TR" dirty="0" smtClean="0"/>
              <a:t> sorumludur. Bir işletmenin, mahiyeti veya faaliyette kullanılan malzeme, araçlar ya da güçler göz önünde tutulduğunda, bu işlerde uzman bir kişiden beklenen tüm özenin gösterilmesi durumunda bile sıkça veya ağır zararlar doğurmaya elverişli olduğu sonucuna varılırsa, bunun önemli ölçüde tehlike </a:t>
            </a:r>
            <a:r>
              <a:rPr lang="tr-TR" dirty="0" err="1" smtClean="0"/>
              <a:t>arzeden</a:t>
            </a:r>
            <a:r>
              <a:rPr lang="tr-TR" dirty="0" smtClean="0"/>
              <a:t> bir işletme olduğu kabul edilir. Özellikle, herhangi bir kanunda benzeri tehlikeler </a:t>
            </a:r>
            <a:r>
              <a:rPr lang="tr-TR" dirty="0" err="1" smtClean="0"/>
              <a:t>arzeden</a:t>
            </a:r>
            <a:r>
              <a:rPr lang="tr-TR" dirty="0" smtClean="0"/>
              <a:t> işletmeler için özel bir tehlike sorumluluğu öngörülmüşse, bu işletme de önemli ölçüde tehlike </a:t>
            </a:r>
            <a:r>
              <a:rPr lang="tr-TR" dirty="0" err="1" smtClean="0"/>
              <a:t>arzeden</a:t>
            </a:r>
            <a:r>
              <a:rPr lang="tr-TR" dirty="0" smtClean="0"/>
              <a:t> işletme sayılır. Belirli bir tehlike hâli için öngörülen özel sorumluluk hükümleri saklıdır. Önemli ölçüde tehlike </a:t>
            </a:r>
            <a:r>
              <a:rPr lang="tr-TR" dirty="0" err="1" smtClean="0"/>
              <a:t>arzeden</a:t>
            </a:r>
            <a:r>
              <a:rPr lang="tr-TR" dirty="0" smtClean="0"/>
              <a:t> bir işletmenin bu tür faaliyetine hukuk düzenince izin verilmiş olsa bile, zarar görenler, bu işletmenin faaliyetinin sebep olduğu zararlarının uygun bir bedelle denkleştirilmesini isteyebilirler.» </a:t>
            </a:r>
            <a:endParaRPr lang="tr-TR" dirty="0"/>
          </a:p>
        </p:txBody>
      </p:sp>
    </p:spTree>
    <p:extLst>
      <p:ext uri="{BB962C8B-B14F-4D97-AF65-F5344CB8AC3E}">
        <p14:creationId xmlns:p14="http://schemas.microsoft.com/office/powerpoint/2010/main" val="503925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işletmenin tehlikeli işletme sayılabilmesi için</a:t>
            </a:r>
          </a:p>
          <a:p>
            <a:r>
              <a:rPr lang="tr-TR" dirty="0" smtClean="0"/>
              <a:t>a) İşletme sıkça veya ağır zararlar doğurmaya elverişli olmalıdır.</a:t>
            </a:r>
          </a:p>
          <a:p>
            <a:pPr algn="just"/>
            <a:r>
              <a:rPr lang="tr-TR" dirty="0" smtClean="0"/>
              <a:t>b) İşletmenin mahiyeti veya faaliyette kullanılan malzeme, araçlar ya da güçler göz önünde tutulduğunda bu işlerde uzman kişilerin göstereceği tüm dikkat ve özen gösterilse bile bu zararların doğma ihtimali bulunmalıdır.</a:t>
            </a:r>
          </a:p>
          <a:p>
            <a:pPr algn="just"/>
            <a:r>
              <a:rPr lang="tr-TR" dirty="0" smtClean="0"/>
              <a:t>c) Özel bir kanunda benzer işletmelerin sorumluluğu tehlike sorumluluğu olarak düzenlenmişse zarar yol açan işletmenin de faaliyetinin tehlikeli bir faaliyet olduğu kabul edilmiştir.</a:t>
            </a:r>
            <a:endParaRPr lang="tr-TR" dirty="0"/>
          </a:p>
        </p:txBody>
      </p:sp>
    </p:spTree>
    <p:extLst>
      <p:ext uri="{BB962C8B-B14F-4D97-AF65-F5344CB8AC3E}">
        <p14:creationId xmlns:p14="http://schemas.microsoft.com/office/powerpoint/2010/main" val="682433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800" b="1" dirty="0" smtClean="0"/>
              <a:t>Karayolları Trafik Kanununa göre motorlu araç işleteni ile araç işleticisinin bağlı olduğu teşebbüs sahibinin sorumluluğu</a:t>
            </a:r>
            <a:endParaRPr lang="tr-TR" sz="2800" b="1" dirty="0"/>
          </a:p>
        </p:txBody>
      </p:sp>
      <p:sp>
        <p:nvSpPr>
          <p:cNvPr id="3" name="İçerik Yer Tutucusu 2"/>
          <p:cNvSpPr>
            <a:spLocks noGrp="1"/>
          </p:cNvSpPr>
          <p:nvPr>
            <p:ph idx="1"/>
          </p:nvPr>
        </p:nvSpPr>
        <p:spPr/>
        <p:txBody>
          <a:bodyPr/>
          <a:lstStyle/>
          <a:p>
            <a:r>
              <a:rPr lang="tr-TR" b="1" dirty="0" smtClean="0"/>
              <a:t>KTK m. 85/I</a:t>
            </a:r>
          </a:p>
          <a:p>
            <a:pPr algn="just"/>
            <a:r>
              <a:rPr lang="tr-TR" dirty="0" smtClean="0"/>
              <a:t>«Bir </a:t>
            </a:r>
            <a:r>
              <a:rPr lang="tr-TR" dirty="0"/>
              <a:t>motorlu aracın işletilmesi bir kimsenin ölümüne veya yaralanmasına yahut bir şeyin zarara uğramasına sebep olursa, motorlu aracın bir teşebbüsün unvanı veya işletme adı altında veya bu teşebbüs tarafından kesilen biletle işletilmesi halinde, motorlu aracın işleteni ve bağlı olduğu teşebbüsün sahibi, doğan zarardan müştereken ve </a:t>
            </a:r>
            <a:r>
              <a:rPr lang="tr-TR" dirty="0" err="1"/>
              <a:t>müteselsilen</a:t>
            </a:r>
            <a:r>
              <a:rPr lang="tr-TR" dirty="0"/>
              <a:t> sorumlu olurlar</a:t>
            </a:r>
            <a:r>
              <a:rPr lang="tr-TR" dirty="0" smtClean="0"/>
              <a:t>.»</a:t>
            </a:r>
            <a:endParaRPr lang="tr-TR" b="1" dirty="0"/>
          </a:p>
        </p:txBody>
      </p:sp>
    </p:spTree>
    <p:extLst>
      <p:ext uri="{BB962C8B-B14F-4D97-AF65-F5344CB8AC3E}">
        <p14:creationId xmlns:p14="http://schemas.microsoft.com/office/powerpoint/2010/main" val="3263623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Zarar aracın işletilmesinden doğmuşsa          tehlike sorumluluğu</a:t>
            </a:r>
          </a:p>
          <a:p>
            <a:pPr algn="just"/>
            <a:r>
              <a:rPr lang="tr-TR" dirty="0" smtClean="0"/>
              <a:t>Zarar işletilme halinde bulunmayan bir aracın sebep olduğu trafik kazasından doğmuşsa            duruma göre sebep sorumluluğu veya kusur sorumluluğu</a:t>
            </a:r>
          </a:p>
          <a:p>
            <a:pPr algn="just"/>
            <a:r>
              <a:rPr lang="tr-TR" dirty="0" smtClean="0"/>
              <a:t>Zarar kazadan sonra yapılan yardım faaliyetinden doğmuşsa       olağan sebep sorumluluğu</a:t>
            </a:r>
            <a:endParaRPr lang="tr-TR" dirty="0"/>
          </a:p>
        </p:txBody>
      </p:sp>
      <p:sp>
        <p:nvSpPr>
          <p:cNvPr id="4" name="Sağ Ok 3"/>
          <p:cNvSpPr/>
          <p:nvPr/>
        </p:nvSpPr>
        <p:spPr>
          <a:xfrm>
            <a:off x="7287906" y="2206388"/>
            <a:ext cx="545910" cy="2729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5677469" y="2879676"/>
            <a:ext cx="518615" cy="2729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10058400" y="3564566"/>
            <a:ext cx="382137" cy="2431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26766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Motorlu bisiklet sürücülerinin hukuki sorumluluğu       </a:t>
            </a:r>
            <a:r>
              <a:rPr lang="tr-TR" dirty="0" smtClean="0"/>
              <a:t>   genel </a:t>
            </a:r>
            <a:r>
              <a:rPr lang="tr-TR" dirty="0" smtClean="0"/>
              <a:t>hükümler</a:t>
            </a:r>
          </a:p>
          <a:p>
            <a:pPr algn="just"/>
            <a:r>
              <a:rPr lang="tr-TR" dirty="0" smtClean="0"/>
              <a:t>Trafik kazalarından doğan manevi tazminat talebi          </a:t>
            </a:r>
            <a:r>
              <a:rPr lang="tr-TR" dirty="0" smtClean="0"/>
              <a:t>  genel </a:t>
            </a:r>
            <a:r>
              <a:rPr lang="tr-TR" dirty="0" smtClean="0"/>
              <a:t>hükümler</a:t>
            </a:r>
          </a:p>
          <a:p>
            <a:pPr algn="just"/>
            <a:r>
              <a:rPr lang="tr-TR" dirty="0" smtClean="0"/>
              <a:t>Hatır taşımaları ve aracın hatır için verilmesi         </a:t>
            </a:r>
            <a:r>
              <a:rPr lang="tr-TR" dirty="0" smtClean="0"/>
              <a:t>  genel </a:t>
            </a:r>
            <a:r>
              <a:rPr lang="tr-TR" dirty="0" smtClean="0"/>
              <a:t>hükümler</a:t>
            </a:r>
          </a:p>
          <a:p>
            <a:pPr algn="just"/>
            <a:r>
              <a:rPr lang="tr-TR" dirty="0" smtClean="0"/>
              <a:t>Zarar görenin beraberinde bulunan bagaj ve benzeri eşya dışında araçta taşınan eşyanın uğradığı zarardan dolayı işleten ve teşebbüs sahibinin sorumluluğu         genel hükümler</a:t>
            </a:r>
            <a:endParaRPr lang="tr-TR" dirty="0"/>
          </a:p>
        </p:txBody>
      </p:sp>
      <p:sp>
        <p:nvSpPr>
          <p:cNvPr id="4" name="Sağ Ok 3"/>
          <p:cNvSpPr/>
          <p:nvPr/>
        </p:nvSpPr>
        <p:spPr>
          <a:xfrm>
            <a:off x="8284191" y="2197289"/>
            <a:ext cx="423081" cy="2456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8686800" y="2613546"/>
            <a:ext cx="423081" cy="2456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7847462" y="3029803"/>
            <a:ext cx="436729" cy="232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4408228" y="4022411"/>
            <a:ext cx="477672" cy="2866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9614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u="sng" dirty="0" smtClean="0"/>
              <a:t>Sorumluluğun Şartları:</a:t>
            </a:r>
          </a:p>
          <a:p>
            <a:r>
              <a:rPr lang="tr-TR" dirty="0" smtClean="0"/>
              <a:t>a) Bir zarar doğmuş olmalıdır.</a:t>
            </a:r>
          </a:p>
          <a:p>
            <a:r>
              <a:rPr lang="tr-TR" dirty="0" smtClean="0"/>
              <a:t>b) Zarar trafik kazasından doğmalıdır.</a:t>
            </a:r>
          </a:p>
          <a:p>
            <a:r>
              <a:rPr lang="tr-TR" dirty="0" smtClean="0"/>
              <a:t>c) Kaza ve zarara motorlu bir araç sebep olmalıdır.</a:t>
            </a:r>
          </a:p>
          <a:p>
            <a:r>
              <a:rPr lang="tr-TR" dirty="0" smtClean="0"/>
              <a:t>d) Zarar ile motorlu araç arasında uygun illiyet bağı bulunmalıdır.</a:t>
            </a:r>
          </a:p>
          <a:p>
            <a:r>
              <a:rPr lang="tr-TR" b="1" u="sng" dirty="0" smtClean="0"/>
              <a:t>Sorumluluğun Özel Şartları:</a:t>
            </a:r>
          </a:p>
          <a:p>
            <a:r>
              <a:rPr lang="tr-TR" dirty="0" smtClean="0"/>
              <a:t>a) İşleten ve teşebbüs sahipliği</a:t>
            </a:r>
          </a:p>
          <a:p>
            <a:pPr algn="just"/>
            <a:r>
              <a:rPr lang="tr-TR" dirty="0" smtClean="0"/>
              <a:t>b) Trafik kazasından doğan zararın, aracın işletilmesinden veya işletilme halinde olmayan araçlarda işletenin ya da eylemlerinden sorumlu olduğu kişilerin  kusurundan yahut araçtaki bozukluktan ya da kazadan sonra yapılan yardım faaliyetlerinden dolayı oluşması</a:t>
            </a:r>
          </a:p>
          <a:p>
            <a:pPr algn="just"/>
            <a:r>
              <a:rPr lang="tr-TR" dirty="0" smtClean="0"/>
              <a:t>c) İşletenin kurtuluş kanıtı getirememesi</a:t>
            </a:r>
            <a:endParaRPr lang="tr-TR" dirty="0"/>
          </a:p>
        </p:txBody>
      </p:sp>
    </p:spTree>
    <p:extLst>
      <p:ext uri="{BB962C8B-B14F-4D97-AF65-F5344CB8AC3E}">
        <p14:creationId xmlns:p14="http://schemas.microsoft.com/office/powerpoint/2010/main" val="4127611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Motorlu araç</a:t>
            </a:r>
            <a:r>
              <a:rPr lang="tr-TR" dirty="0" smtClean="0"/>
              <a:t>: Karayolunda insan, hayvan ve yük taşımaya yarayan ve makine gücü ile yürütülen araçlardır (KTK m. 3).</a:t>
            </a:r>
          </a:p>
          <a:p>
            <a:r>
              <a:rPr lang="tr-TR" dirty="0" smtClean="0"/>
              <a:t>Motorlu aracın unsurları:</a:t>
            </a:r>
          </a:p>
          <a:p>
            <a:r>
              <a:rPr lang="tr-TR" dirty="0" smtClean="0"/>
              <a:t>a) Hareket unsuru</a:t>
            </a:r>
          </a:p>
          <a:p>
            <a:r>
              <a:rPr lang="tr-TR" dirty="0" smtClean="0"/>
              <a:t>b) Makine gücüyle hareket unsuru</a:t>
            </a:r>
          </a:p>
          <a:p>
            <a:r>
              <a:rPr lang="tr-TR" dirty="0" smtClean="0"/>
              <a:t>c) Toprak üzerinde hareket unsuru</a:t>
            </a:r>
            <a:endParaRPr lang="tr-TR" dirty="0"/>
          </a:p>
        </p:txBody>
      </p:sp>
    </p:spTree>
    <p:extLst>
      <p:ext uri="{BB962C8B-B14F-4D97-AF65-F5344CB8AC3E}">
        <p14:creationId xmlns:p14="http://schemas.microsoft.com/office/powerpoint/2010/main" val="3958541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İşleten</a:t>
            </a:r>
            <a:r>
              <a:rPr lang="tr-TR" dirty="0" smtClean="0"/>
              <a:t>: </a:t>
            </a:r>
            <a:r>
              <a:rPr lang="tr-TR" dirty="0"/>
              <a:t>Araç sahibi olan veya mülkiyeti muhafaza kaydıyla satışta alıcı sıfatıyla sicilde kayıtlı görülen veya aracın uzun süreli kiralama, ariyet veya </a:t>
            </a:r>
            <a:r>
              <a:rPr lang="tr-TR" dirty="0" err="1"/>
              <a:t>rehni</a:t>
            </a:r>
            <a:r>
              <a:rPr lang="tr-TR" dirty="0"/>
              <a:t> gibi hallerde kiracı, ariyet veya rehin alan kişidir. Ancak ilgili tarafından başka bir kişinin aracı kendi hesabına ve tehlikesi kendisine ait olmak üzere işlettiği ve araç üzerinde fiili tasarrufu bulunduğu ispat edilirse, bu kimse işleten </a:t>
            </a:r>
            <a:r>
              <a:rPr lang="tr-TR" dirty="0" smtClean="0"/>
              <a:t>sayılır (KTK m. 3).</a:t>
            </a:r>
            <a:endParaRPr lang="tr-TR" dirty="0"/>
          </a:p>
        </p:txBody>
      </p:sp>
    </p:spTree>
    <p:extLst>
      <p:ext uri="{BB962C8B-B14F-4D97-AF65-F5344CB8AC3E}">
        <p14:creationId xmlns:p14="http://schemas.microsoft.com/office/powerpoint/2010/main" val="244202770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76</TotalTime>
  <Words>1085</Words>
  <Application>Microsoft Office PowerPoint</Application>
  <PresentationFormat>Geniş ekran</PresentationFormat>
  <Paragraphs>69</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Duman</vt:lpstr>
      <vt:lpstr>Tehlike Sorumluluğu</vt:lpstr>
      <vt:lpstr>PowerPoint Sunusu</vt:lpstr>
      <vt:lpstr>PowerPoint Sunusu</vt:lpstr>
      <vt:lpstr>Karayolları Trafik Kanununa göre motorlu araç işleteni ile araç işleticisinin bağlı olduğu teşebbüs sahibinin sorumluluğu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Tehlike Sorumluluğu</dc:title>
  <dc:creator>TOSHIBA</dc:creator>
  <cp:lastModifiedBy>TOSHIBA</cp:lastModifiedBy>
  <cp:revision>10</cp:revision>
  <dcterms:created xsi:type="dcterms:W3CDTF">2020-05-02T11:14:58Z</dcterms:created>
  <dcterms:modified xsi:type="dcterms:W3CDTF">2020-05-04T13:11:27Z</dcterms:modified>
</cp:coreProperties>
</file>