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6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92531-B183-4523-8608-E99F9ED1825D}" type="datetimeFigureOut">
              <a:rPr lang="tr-TR" smtClean="0"/>
              <a:t>12.02.2020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273BC-2CA5-4345-B976-EA413CA8B00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333281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92531-B183-4523-8608-E99F9ED1825D}" type="datetimeFigureOut">
              <a:rPr lang="tr-TR" smtClean="0"/>
              <a:t>12.02.2020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273BC-2CA5-4345-B976-EA413CA8B00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970978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92531-B183-4523-8608-E99F9ED1825D}" type="datetimeFigureOut">
              <a:rPr lang="tr-TR" smtClean="0"/>
              <a:t>12.02.2020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273BC-2CA5-4345-B976-EA413CA8B00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451941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92531-B183-4523-8608-E99F9ED1825D}" type="datetimeFigureOut">
              <a:rPr lang="tr-TR" smtClean="0"/>
              <a:t>12.02.2020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273BC-2CA5-4345-B976-EA413CA8B00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785949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92531-B183-4523-8608-E99F9ED1825D}" type="datetimeFigureOut">
              <a:rPr lang="tr-TR" smtClean="0"/>
              <a:t>12.02.2020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273BC-2CA5-4345-B976-EA413CA8B00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317665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92531-B183-4523-8608-E99F9ED1825D}" type="datetimeFigureOut">
              <a:rPr lang="tr-TR" smtClean="0"/>
              <a:t>12.02.2020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273BC-2CA5-4345-B976-EA413CA8B00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036830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92531-B183-4523-8608-E99F9ED1825D}" type="datetimeFigureOut">
              <a:rPr lang="tr-TR" smtClean="0"/>
              <a:t>12.02.2020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273BC-2CA5-4345-B976-EA413CA8B00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02893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92531-B183-4523-8608-E99F9ED1825D}" type="datetimeFigureOut">
              <a:rPr lang="tr-TR" smtClean="0"/>
              <a:t>12.02.2020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273BC-2CA5-4345-B976-EA413CA8B00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321077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92531-B183-4523-8608-E99F9ED1825D}" type="datetimeFigureOut">
              <a:rPr lang="tr-TR" smtClean="0"/>
              <a:t>12.02.2020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273BC-2CA5-4345-B976-EA413CA8B00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717366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92531-B183-4523-8608-E99F9ED1825D}" type="datetimeFigureOut">
              <a:rPr lang="tr-TR" smtClean="0"/>
              <a:t>12.02.2020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273BC-2CA5-4345-B976-EA413CA8B00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505157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92531-B183-4523-8608-E99F9ED1825D}" type="datetimeFigureOut">
              <a:rPr lang="tr-TR" smtClean="0"/>
              <a:t>12.02.2020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273BC-2CA5-4345-B976-EA413CA8B00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840792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292531-B183-4523-8608-E99F9ED1825D}" type="datetimeFigureOut">
              <a:rPr lang="tr-TR" smtClean="0"/>
              <a:t>12.02.2020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D273BC-2CA5-4345-B976-EA413CA8B00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426207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898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1774825" y="1557338"/>
            <a:ext cx="8675688" cy="4525962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tr-TR" sz="4000" b="1" dirty="0"/>
              <a:t>PASTANIN PAYLAŞILMASI</a:t>
            </a:r>
          </a:p>
          <a:p>
            <a:pPr algn="ctr" eaLnBrk="1" hangingPunct="1">
              <a:buFontTx/>
              <a:buNone/>
            </a:pPr>
            <a:r>
              <a:rPr lang="tr-TR" sz="4000" b="1" dirty="0"/>
              <a:t>(GELİR DAĞILIMI)</a:t>
            </a:r>
          </a:p>
        </p:txBody>
      </p:sp>
    </p:spTree>
    <p:extLst>
      <p:ext uri="{BB962C8B-B14F-4D97-AF65-F5344CB8AC3E}">
        <p14:creationId xmlns:p14="http://schemas.microsoft.com/office/powerpoint/2010/main" val="12815695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8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088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88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088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89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0889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0889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0889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8898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1026" name="Picture 2" descr="C:\Users\GY OZDEMIR\Desktop\lorenz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595538" y="571480"/>
            <a:ext cx="6572296" cy="5929354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20534991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1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/>
              <a:t>Gini Katsayısı</a:t>
            </a:r>
          </a:p>
        </p:txBody>
      </p:sp>
      <p:sp>
        <p:nvSpPr>
          <p:cNvPr id="2181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tr-TR" u="sng" dirty="0"/>
              <a:t>A</a:t>
            </a:r>
            <a:r>
              <a:rPr lang="tr-TR" dirty="0"/>
              <a:t>		0 ile 1 arasında</a:t>
            </a:r>
            <a:endParaRPr lang="tr-TR" u="sng" dirty="0"/>
          </a:p>
          <a:p>
            <a:pPr eaLnBrk="1" hangingPunct="1">
              <a:buFontTx/>
              <a:buNone/>
            </a:pPr>
            <a:r>
              <a:rPr lang="tr-TR" dirty="0"/>
              <a:t>	A+B</a:t>
            </a:r>
          </a:p>
          <a:p>
            <a:pPr eaLnBrk="1" hangingPunct="1">
              <a:buFontTx/>
              <a:buNone/>
            </a:pPr>
            <a:endParaRPr lang="tr-TR" dirty="0"/>
          </a:p>
          <a:p>
            <a:pPr eaLnBrk="1" hangingPunct="1"/>
            <a:r>
              <a:rPr lang="tr-TR" dirty="0"/>
              <a:t>Bir ülkedeki eşitsizliğin yıllar boyu değişimini izleyebilmek için eşitsizliği bir katsayı ile ifade edilmesi uygun olacaktır.</a:t>
            </a:r>
          </a:p>
          <a:p>
            <a:pPr eaLnBrk="1" hangingPunct="1">
              <a:buFontTx/>
              <a:buNone/>
            </a:pPr>
            <a:endParaRPr lang="tr-TR" dirty="0"/>
          </a:p>
          <a:p>
            <a:pPr eaLnBrk="1" hangingPunct="1"/>
            <a:r>
              <a:rPr lang="tr-TR" dirty="0" err="1"/>
              <a:t>Gini</a:t>
            </a:r>
            <a:r>
              <a:rPr lang="tr-TR" dirty="0"/>
              <a:t> Katsayısı arttıkça eşitsizlik artmaktadır. </a:t>
            </a:r>
          </a:p>
          <a:p>
            <a:pPr eaLnBrk="1" hangingPunct="1">
              <a:buFontTx/>
              <a:buNone/>
            </a:pPr>
            <a:r>
              <a:rPr lang="tr-TR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5975737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9138" name="Picture 2" descr="gelir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711450" y="981076"/>
            <a:ext cx="6408738" cy="4608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9139" name="Rectangle 3"/>
          <p:cNvSpPr>
            <a:spLocks noChangeArrowheads="1"/>
          </p:cNvSpPr>
          <p:nvPr/>
        </p:nvSpPr>
        <p:spPr bwMode="auto">
          <a:xfrm>
            <a:off x="2351088" y="6021388"/>
            <a:ext cx="244951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tr-TR"/>
              <a:t>Kaynak: TUİK </a:t>
            </a:r>
          </a:p>
        </p:txBody>
      </p:sp>
    </p:spTree>
    <p:extLst>
      <p:ext uri="{BB962C8B-B14F-4D97-AF65-F5344CB8AC3E}">
        <p14:creationId xmlns:p14="http://schemas.microsoft.com/office/powerpoint/2010/main" val="289960328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328706" name="Picture 2" descr="C:\Users\GY OZDEMIR\Desktop\8661_img_2_289_19_12_2011-1842255182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666976" y="642918"/>
            <a:ext cx="6858048" cy="535785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55556579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329730" name="Picture 2" descr="C:\Users\GY OZDEMIR\Desktop\krizler_gelir_dagilimindaki_esitsizligi_artiriyor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666977" y="714356"/>
            <a:ext cx="7143799" cy="578647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98954416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2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/>
              <a:t>GELİRİN YENİDEN DAĞILIMI</a:t>
            </a:r>
          </a:p>
        </p:txBody>
      </p:sp>
      <p:sp>
        <p:nvSpPr>
          <p:cNvPr id="2222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tr-TR"/>
              <a:t>Gelirin yeniden dağılımı politikasında, zenginlerden çok vergi alınır, düşük gelirliler muaf tutulur. </a:t>
            </a:r>
          </a:p>
        </p:txBody>
      </p:sp>
    </p:spTree>
    <p:extLst>
      <p:ext uri="{BB962C8B-B14F-4D97-AF65-F5344CB8AC3E}">
        <p14:creationId xmlns:p14="http://schemas.microsoft.com/office/powerpoint/2010/main" val="31784173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9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/>
              <a:t>GELİR DAĞILIMI</a:t>
            </a:r>
          </a:p>
        </p:txBody>
      </p:sp>
      <p:sp>
        <p:nvSpPr>
          <p:cNvPr id="2099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tr-TR"/>
              <a:t>Bir ülkede belirli bir dönemde yaratılan milli gelirin o ülkedeki kişiler  ya da üretim faktörleri arasında dağılımına gelir dağılımı denir. </a:t>
            </a:r>
          </a:p>
        </p:txBody>
      </p:sp>
    </p:spTree>
    <p:extLst>
      <p:ext uri="{BB962C8B-B14F-4D97-AF65-F5344CB8AC3E}">
        <p14:creationId xmlns:p14="http://schemas.microsoft.com/office/powerpoint/2010/main" val="42219571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9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/>
              <a:t>Gelir Dağılımı</a:t>
            </a:r>
          </a:p>
        </p:txBody>
      </p:sp>
      <p:sp>
        <p:nvSpPr>
          <p:cNvPr id="2109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tr-TR" b="1" dirty="0"/>
              <a:t>Gelir dağılımı ile ilgili yaklaşımlar 3 ana</a:t>
            </a:r>
          </a:p>
          <a:p>
            <a:pPr eaLnBrk="1" hangingPunct="1">
              <a:buFontTx/>
              <a:buNone/>
            </a:pPr>
            <a:r>
              <a:rPr lang="tr-TR" b="1" dirty="0"/>
              <a:t>grupta ele alınmaktadır:</a:t>
            </a:r>
          </a:p>
          <a:p>
            <a:pPr eaLnBrk="1" hangingPunct="1">
              <a:buFontTx/>
              <a:buNone/>
            </a:pPr>
            <a:r>
              <a:rPr lang="tr-TR" dirty="0"/>
              <a:t>•Üretim faktörleri arası gelir dağılımı</a:t>
            </a:r>
          </a:p>
          <a:p>
            <a:pPr eaLnBrk="1" hangingPunct="1">
              <a:buFontTx/>
              <a:buNone/>
            </a:pPr>
            <a:r>
              <a:rPr lang="tr-TR" dirty="0"/>
              <a:t>•Kişisel gelir dağılımı</a:t>
            </a:r>
          </a:p>
          <a:p>
            <a:pPr eaLnBrk="1" hangingPunct="1">
              <a:buFontTx/>
              <a:buNone/>
            </a:pPr>
            <a:r>
              <a:rPr lang="tr-TR" dirty="0"/>
              <a:t>••Bölgesel gelir dağılımı</a:t>
            </a:r>
          </a:p>
        </p:txBody>
      </p:sp>
    </p:spTree>
    <p:extLst>
      <p:ext uri="{BB962C8B-B14F-4D97-AF65-F5344CB8AC3E}">
        <p14:creationId xmlns:p14="http://schemas.microsoft.com/office/powerpoint/2010/main" val="16920751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9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/>
              <a:t>GELİR DAĞILIMI</a:t>
            </a:r>
          </a:p>
        </p:txBody>
      </p:sp>
      <p:sp>
        <p:nvSpPr>
          <p:cNvPr id="2119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tr-TR" dirty="0"/>
              <a:t>Üretim faktörleri arası gelir dağılımı</a:t>
            </a:r>
          </a:p>
          <a:p>
            <a:pPr lvl="1" eaLnBrk="1" hangingPunct="1"/>
            <a:r>
              <a:rPr lang="tr-TR" dirty="0"/>
              <a:t>Emek			Ücret</a:t>
            </a:r>
          </a:p>
          <a:p>
            <a:pPr lvl="1" eaLnBrk="1" hangingPunct="1"/>
            <a:r>
              <a:rPr lang="tr-TR" dirty="0"/>
              <a:t>Sermaye		Faiz</a:t>
            </a:r>
          </a:p>
          <a:p>
            <a:pPr lvl="1" eaLnBrk="1" hangingPunct="1"/>
            <a:r>
              <a:rPr lang="tr-TR" dirty="0"/>
              <a:t>Girişim		Kar</a:t>
            </a:r>
          </a:p>
          <a:p>
            <a:pPr lvl="1" eaLnBrk="1" hangingPunct="1"/>
            <a:r>
              <a:rPr lang="tr-TR" dirty="0"/>
              <a:t>Toprak 		Rant</a:t>
            </a:r>
          </a:p>
        </p:txBody>
      </p:sp>
    </p:spTree>
    <p:extLst>
      <p:ext uri="{BB962C8B-B14F-4D97-AF65-F5344CB8AC3E}">
        <p14:creationId xmlns:p14="http://schemas.microsoft.com/office/powerpoint/2010/main" val="33853893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9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/>
              <a:t>GELİR DAĞILIMI</a:t>
            </a:r>
          </a:p>
        </p:txBody>
      </p:sp>
      <p:sp>
        <p:nvSpPr>
          <p:cNvPr id="2129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tr-TR"/>
              <a:t>Kişisel Dağılım</a:t>
            </a:r>
          </a:p>
          <a:p>
            <a:pPr lvl="1" eaLnBrk="1" hangingPunct="1"/>
            <a:r>
              <a:rPr lang="tr-TR"/>
              <a:t>Milli gelirin o ülkedeki kişiler arasındaki dağılımını konu alır</a:t>
            </a:r>
          </a:p>
        </p:txBody>
      </p:sp>
    </p:spTree>
    <p:extLst>
      <p:ext uri="{BB962C8B-B14F-4D97-AF65-F5344CB8AC3E}">
        <p14:creationId xmlns:p14="http://schemas.microsoft.com/office/powerpoint/2010/main" val="13542219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0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z="4000"/>
              <a:t>LORENZ EĞRİSİ</a:t>
            </a:r>
            <a:endParaRPr lang="tr-TR" sz="4000" b="1"/>
          </a:p>
        </p:txBody>
      </p:sp>
      <p:sp>
        <p:nvSpPr>
          <p:cNvPr id="2140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0" y="1951039"/>
            <a:ext cx="8229600" cy="4175125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tr-TR"/>
              <a:t>	</a:t>
            </a:r>
            <a:r>
              <a:rPr lang="en-US"/>
              <a:t>Gelir dağılımı çalışmalarında yaygın olarak kullanılan Lorenz eğrisi gelir</a:t>
            </a:r>
            <a:r>
              <a:rPr lang="tr-TR"/>
              <a:t> </a:t>
            </a:r>
            <a:r>
              <a:rPr lang="en-US"/>
              <a:t>dağılımındaki eşitsizliğin grafiksel olarak gösterilme yollarından biridir. 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265884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/>
              <a:t>LORENZ EĞRİLERİ</a:t>
            </a:r>
          </a:p>
        </p:txBody>
      </p:sp>
      <p:sp>
        <p:nvSpPr>
          <p:cNvPr id="2150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tr-TR"/>
          </a:p>
        </p:txBody>
      </p:sp>
      <p:sp>
        <p:nvSpPr>
          <p:cNvPr id="215044" name="Line 4"/>
          <p:cNvSpPr>
            <a:spLocks noChangeShapeType="1"/>
          </p:cNvSpPr>
          <p:nvPr/>
        </p:nvSpPr>
        <p:spPr bwMode="auto">
          <a:xfrm flipV="1">
            <a:off x="3359150" y="2781301"/>
            <a:ext cx="0" cy="30972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tr-TR"/>
          </a:p>
        </p:txBody>
      </p:sp>
      <p:sp>
        <p:nvSpPr>
          <p:cNvPr id="215045" name="Line 5"/>
          <p:cNvSpPr>
            <a:spLocks noChangeShapeType="1"/>
          </p:cNvSpPr>
          <p:nvPr/>
        </p:nvSpPr>
        <p:spPr bwMode="auto">
          <a:xfrm flipV="1">
            <a:off x="3432175" y="5734050"/>
            <a:ext cx="3600450" cy="714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tr-TR"/>
          </a:p>
        </p:txBody>
      </p:sp>
      <p:sp>
        <p:nvSpPr>
          <p:cNvPr id="215046" name="Text Box 6"/>
          <p:cNvSpPr txBox="1">
            <a:spLocks noChangeArrowheads="1"/>
          </p:cNvSpPr>
          <p:nvPr/>
        </p:nvSpPr>
        <p:spPr bwMode="auto">
          <a:xfrm>
            <a:off x="7227888" y="5465763"/>
            <a:ext cx="172637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tr-TR"/>
              <a:t>Nüfusun yüzdesi</a:t>
            </a:r>
          </a:p>
        </p:txBody>
      </p:sp>
      <p:sp>
        <p:nvSpPr>
          <p:cNvPr id="215047" name="Text Box 7"/>
          <p:cNvSpPr txBox="1">
            <a:spLocks noChangeArrowheads="1"/>
          </p:cNvSpPr>
          <p:nvPr/>
        </p:nvSpPr>
        <p:spPr bwMode="auto">
          <a:xfrm>
            <a:off x="2208213" y="2708275"/>
            <a:ext cx="10795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tr-TR"/>
              <a:t>Gelirin Yüzdesi</a:t>
            </a:r>
          </a:p>
        </p:txBody>
      </p:sp>
      <p:sp>
        <p:nvSpPr>
          <p:cNvPr id="215048" name="Text Box 8"/>
          <p:cNvSpPr txBox="1">
            <a:spLocks noChangeArrowheads="1"/>
          </p:cNvSpPr>
          <p:nvPr/>
        </p:nvSpPr>
        <p:spPr bwMode="auto">
          <a:xfrm>
            <a:off x="3267075" y="2297113"/>
            <a:ext cx="53572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tr-TR"/>
              <a:t>100</a:t>
            </a:r>
          </a:p>
        </p:txBody>
      </p:sp>
      <p:sp>
        <p:nvSpPr>
          <p:cNvPr id="215049" name="Text Box 9"/>
          <p:cNvSpPr txBox="1">
            <a:spLocks noChangeArrowheads="1"/>
          </p:cNvSpPr>
          <p:nvPr/>
        </p:nvSpPr>
        <p:spPr bwMode="auto">
          <a:xfrm>
            <a:off x="7032626" y="5300663"/>
            <a:ext cx="792163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tr-TR"/>
              <a:t>100</a:t>
            </a:r>
          </a:p>
        </p:txBody>
      </p:sp>
      <p:sp>
        <p:nvSpPr>
          <p:cNvPr id="215050" name="Line 10"/>
          <p:cNvSpPr>
            <a:spLocks noChangeShapeType="1"/>
          </p:cNvSpPr>
          <p:nvPr/>
        </p:nvSpPr>
        <p:spPr bwMode="auto">
          <a:xfrm flipV="1">
            <a:off x="3287713" y="3068639"/>
            <a:ext cx="2951162" cy="28082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tr-TR"/>
          </a:p>
        </p:txBody>
      </p:sp>
      <p:sp>
        <p:nvSpPr>
          <p:cNvPr id="215051" name="Text Box 11"/>
          <p:cNvSpPr txBox="1">
            <a:spLocks noChangeArrowheads="1"/>
          </p:cNvSpPr>
          <p:nvPr/>
        </p:nvSpPr>
        <p:spPr bwMode="auto">
          <a:xfrm>
            <a:off x="5016500" y="4283075"/>
            <a:ext cx="1150938" cy="915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tr-TR"/>
              <a:t>Mutlak Eşitlik Doğrusu</a:t>
            </a:r>
          </a:p>
        </p:txBody>
      </p:sp>
    </p:spTree>
    <p:extLst>
      <p:ext uri="{BB962C8B-B14F-4D97-AF65-F5344CB8AC3E}">
        <p14:creationId xmlns:p14="http://schemas.microsoft.com/office/powerpoint/2010/main" val="46244321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327682" name="Picture 2" descr="C:\Users\GY OZDEMIR\Desktop\gini1.pn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738414" y="1428737"/>
            <a:ext cx="6000792" cy="4529953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47597226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090" name="Rectangle 2"/>
          <p:cNvSpPr>
            <a:spLocks noGrp="1" noChangeArrowheads="1"/>
          </p:cNvSpPr>
          <p:nvPr>
            <p:ph type="title"/>
          </p:nvPr>
        </p:nvSpPr>
        <p:spPr>
          <a:xfrm>
            <a:off x="1981200" y="549276"/>
            <a:ext cx="8229600" cy="1223963"/>
          </a:xfrm>
        </p:spPr>
        <p:txBody>
          <a:bodyPr/>
          <a:lstStyle/>
          <a:p>
            <a:pPr eaLnBrk="1" hangingPunct="1"/>
            <a:r>
              <a:rPr lang="tr-TR"/>
              <a:t>GİNİ KATSAYISI:</a:t>
            </a:r>
          </a:p>
        </p:txBody>
      </p:sp>
      <p:sp>
        <p:nvSpPr>
          <p:cNvPr id="2170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0" y="2060575"/>
            <a:ext cx="8229600" cy="4065588"/>
          </a:xfrm>
        </p:spPr>
        <p:txBody>
          <a:bodyPr/>
          <a:lstStyle/>
          <a:p>
            <a:pPr eaLnBrk="1" hangingPunct="1"/>
            <a:r>
              <a:rPr lang="tr-TR"/>
              <a:t>Lorenz eğrisi gösteriminden elde edilen Gini Katsayısı, eşitsizlik düzeyini tek bir sayıyla ifade ederek çeşitli gelir dağılımlarının karşılanmasını sağlar.</a:t>
            </a:r>
          </a:p>
        </p:txBody>
      </p:sp>
    </p:spTree>
    <p:extLst>
      <p:ext uri="{BB962C8B-B14F-4D97-AF65-F5344CB8AC3E}">
        <p14:creationId xmlns:p14="http://schemas.microsoft.com/office/powerpoint/2010/main" val="938043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204</Words>
  <Application>Microsoft Office PowerPoint</Application>
  <PresentationFormat>Geniş ekran</PresentationFormat>
  <Paragraphs>40</Paragraphs>
  <Slides>15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15</vt:i4>
      </vt:variant>
    </vt:vector>
  </HeadingPairs>
  <TitlesOfParts>
    <vt:vector size="19" baseType="lpstr">
      <vt:lpstr>Arial</vt:lpstr>
      <vt:lpstr>Calibri</vt:lpstr>
      <vt:lpstr>Calibri Light</vt:lpstr>
      <vt:lpstr>Office Teması</vt:lpstr>
      <vt:lpstr>PowerPoint Sunusu</vt:lpstr>
      <vt:lpstr>GELİR DAĞILIMI</vt:lpstr>
      <vt:lpstr>Gelir Dağılımı</vt:lpstr>
      <vt:lpstr>GELİR DAĞILIMI</vt:lpstr>
      <vt:lpstr>GELİR DAĞILIMI</vt:lpstr>
      <vt:lpstr>LORENZ EĞRİSİ</vt:lpstr>
      <vt:lpstr>LORENZ EĞRİLERİ</vt:lpstr>
      <vt:lpstr>PowerPoint Sunusu</vt:lpstr>
      <vt:lpstr>GİNİ KATSAYISI:</vt:lpstr>
      <vt:lpstr>PowerPoint Sunusu</vt:lpstr>
      <vt:lpstr>Gini Katsayısı</vt:lpstr>
      <vt:lpstr>PowerPoint Sunusu</vt:lpstr>
      <vt:lpstr>PowerPoint Sunusu</vt:lpstr>
      <vt:lpstr>PowerPoint Sunusu</vt:lpstr>
      <vt:lpstr>GELİRİN YENİDEN DAĞILIMI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Windows Kullanıcısı</dc:creator>
  <cp:lastModifiedBy>Windows Kullanıcısı</cp:lastModifiedBy>
  <cp:revision>1</cp:revision>
  <dcterms:created xsi:type="dcterms:W3CDTF">2020-02-12T14:48:14Z</dcterms:created>
  <dcterms:modified xsi:type="dcterms:W3CDTF">2020-02-12T14:48:29Z</dcterms:modified>
</cp:coreProperties>
</file>