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54" y="5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5556CB-1B22-4A91-9C51-BD5EF929B74A}" type="datetimeFigureOut">
              <a:rPr lang="tr-TR" smtClean="0"/>
              <a:t>22.1.2018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4B51DC-4D44-469C-B44F-205E930FA34A}" type="slidenum">
              <a:rPr lang="tr-TR" smtClean="0"/>
              <a:t>‹#›</a:t>
            </a:fld>
            <a:endParaRPr lang="tr-TR"/>
          </a:p>
        </p:txBody>
      </p:sp>
    </p:spTree>
    <p:extLst>
      <p:ext uri="{BB962C8B-B14F-4D97-AF65-F5344CB8AC3E}">
        <p14:creationId xmlns:p14="http://schemas.microsoft.com/office/powerpoint/2010/main" val="3752485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14827E-FC52-4823-8A2B-F4E68023BFA1}" type="slidenum">
              <a:rPr lang="tr-TR">
                <a:solidFill>
                  <a:srgbClr val="000000"/>
                </a:solidFill>
              </a:rPr>
              <a:pPr/>
              <a:t>1</a:t>
            </a:fld>
            <a:endParaRPr lang="tr-TR">
              <a:solidFill>
                <a:srgbClr val="000000"/>
              </a:solidFill>
            </a:endParaRPr>
          </a:p>
        </p:txBody>
      </p:sp>
      <p:sp>
        <p:nvSpPr>
          <p:cNvPr id="498690" name="Rectangle 2"/>
          <p:cNvSpPr>
            <a:spLocks noRot="1" noChangeArrowheads="1" noTextEdit="1"/>
          </p:cNvSpPr>
          <p:nvPr>
            <p:ph type="sldImg"/>
          </p:nvPr>
        </p:nvSpPr>
        <p:spPr>
          <a:ln/>
        </p:spPr>
      </p:sp>
      <p:sp>
        <p:nvSpPr>
          <p:cNvPr id="498691"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95380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87550A-E68B-443E-B61E-C398783436CF}" type="slidenum">
              <a:rPr lang="tr-TR">
                <a:solidFill>
                  <a:srgbClr val="000000"/>
                </a:solidFill>
              </a:rPr>
              <a:pPr/>
              <a:t>2</a:t>
            </a:fld>
            <a:endParaRPr lang="tr-TR">
              <a:solidFill>
                <a:srgbClr val="000000"/>
              </a:solidFill>
            </a:endParaRPr>
          </a:p>
        </p:txBody>
      </p:sp>
      <p:sp>
        <p:nvSpPr>
          <p:cNvPr id="499714" name="Rectangle 2"/>
          <p:cNvSpPr>
            <a:spLocks noRot="1" noChangeArrowheads="1" noTextEdit="1"/>
          </p:cNvSpPr>
          <p:nvPr>
            <p:ph type="sldImg"/>
          </p:nvPr>
        </p:nvSpPr>
        <p:spPr>
          <a:ln/>
        </p:spPr>
      </p:sp>
      <p:sp>
        <p:nvSpPr>
          <p:cNvPr id="499715"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409206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5BADE0-51C6-40A4-AD62-3FE010FD502C}" type="slidenum">
              <a:rPr lang="tr-TR">
                <a:solidFill>
                  <a:srgbClr val="000000"/>
                </a:solidFill>
              </a:rPr>
              <a:pPr/>
              <a:t>3</a:t>
            </a:fld>
            <a:endParaRPr lang="tr-TR">
              <a:solidFill>
                <a:srgbClr val="000000"/>
              </a:solidFill>
            </a:endParaRPr>
          </a:p>
        </p:txBody>
      </p:sp>
      <p:sp>
        <p:nvSpPr>
          <p:cNvPr id="500738" name="Rectangle 2"/>
          <p:cNvSpPr>
            <a:spLocks noRot="1" noChangeArrowheads="1" noTextEdit="1"/>
          </p:cNvSpPr>
          <p:nvPr>
            <p:ph type="sldImg"/>
          </p:nvPr>
        </p:nvSpPr>
        <p:spPr>
          <a:ln/>
        </p:spPr>
      </p:sp>
      <p:sp>
        <p:nvSpPr>
          <p:cNvPr id="50073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821821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DE84E-3BBD-499B-B955-98216AD8454D}" type="slidenum">
              <a:rPr lang="tr-TR">
                <a:solidFill>
                  <a:srgbClr val="000000"/>
                </a:solidFill>
              </a:rPr>
              <a:pPr/>
              <a:t>4</a:t>
            </a:fld>
            <a:endParaRPr lang="tr-TR">
              <a:solidFill>
                <a:srgbClr val="000000"/>
              </a:solidFill>
            </a:endParaRPr>
          </a:p>
        </p:txBody>
      </p:sp>
      <p:sp>
        <p:nvSpPr>
          <p:cNvPr id="501762" name="Rectangle 2"/>
          <p:cNvSpPr>
            <a:spLocks noRot="1" noChangeArrowheads="1" noTextEdit="1"/>
          </p:cNvSpPr>
          <p:nvPr>
            <p:ph type="sldImg"/>
          </p:nvPr>
        </p:nvSpPr>
        <p:spPr>
          <a:ln/>
        </p:spPr>
      </p:sp>
      <p:sp>
        <p:nvSpPr>
          <p:cNvPr id="50176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825512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6971A-1D43-42D6-B982-7C3794342C71}" type="slidenum">
              <a:rPr lang="tr-TR">
                <a:solidFill>
                  <a:srgbClr val="000000"/>
                </a:solidFill>
              </a:rPr>
              <a:pPr/>
              <a:t>5</a:t>
            </a:fld>
            <a:endParaRPr lang="tr-TR">
              <a:solidFill>
                <a:srgbClr val="000000"/>
              </a:solidFill>
            </a:endParaRPr>
          </a:p>
        </p:txBody>
      </p:sp>
      <p:sp>
        <p:nvSpPr>
          <p:cNvPr id="502786" name="Rectangle 2"/>
          <p:cNvSpPr>
            <a:spLocks noRot="1" noChangeArrowheads="1" noTextEdit="1"/>
          </p:cNvSpPr>
          <p:nvPr>
            <p:ph type="sldImg"/>
          </p:nvPr>
        </p:nvSpPr>
        <p:spPr>
          <a:ln/>
        </p:spPr>
      </p:sp>
      <p:sp>
        <p:nvSpPr>
          <p:cNvPr id="502787"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77516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0F1662-0322-45F8-8D22-BC565D86D0BA}" type="slidenum">
              <a:rPr lang="tr-TR">
                <a:solidFill>
                  <a:srgbClr val="000000"/>
                </a:solidFill>
              </a:rPr>
              <a:pPr/>
              <a:t>6</a:t>
            </a:fld>
            <a:endParaRPr lang="tr-TR">
              <a:solidFill>
                <a:srgbClr val="000000"/>
              </a:solidFill>
            </a:endParaRPr>
          </a:p>
        </p:txBody>
      </p:sp>
      <p:sp>
        <p:nvSpPr>
          <p:cNvPr id="503810" name="Rectangle 2"/>
          <p:cNvSpPr>
            <a:spLocks noRot="1" noChangeArrowheads="1" noTextEdit="1"/>
          </p:cNvSpPr>
          <p:nvPr>
            <p:ph type="sldImg"/>
          </p:nvPr>
        </p:nvSpPr>
        <p:spPr>
          <a:ln/>
        </p:spPr>
      </p:sp>
      <p:sp>
        <p:nvSpPr>
          <p:cNvPr id="503811"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49246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57C6B9-4887-4246-ABC9-737787C546E2}" type="slidenum">
              <a:rPr lang="tr-TR">
                <a:solidFill>
                  <a:srgbClr val="000000"/>
                </a:solidFill>
              </a:rPr>
              <a:pPr/>
              <a:t>7</a:t>
            </a:fld>
            <a:endParaRPr lang="tr-TR">
              <a:solidFill>
                <a:srgbClr val="000000"/>
              </a:solidFill>
            </a:endParaRPr>
          </a:p>
        </p:txBody>
      </p:sp>
      <p:sp>
        <p:nvSpPr>
          <p:cNvPr id="504834" name="Rectangle 2"/>
          <p:cNvSpPr>
            <a:spLocks noRo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024376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45C736-6E02-461D-B09B-06BAE1BB6164}" type="slidenum">
              <a:rPr lang="tr-TR">
                <a:solidFill>
                  <a:srgbClr val="000000"/>
                </a:solidFill>
              </a:rPr>
              <a:pPr/>
              <a:t>8</a:t>
            </a:fld>
            <a:endParaRPr lang="tr-TR">
              <a:solidFill>
                <a:srgbClr val="000000"/>
              </a:solidFill>
            </a:endParaRPr>
          </a:p>
        </p:txBody>
      </p:sp>
      <p:sp>
        <p:nvSpPr>
          <p:cNvPr id="505858" name="Rectangle 2"/>
          <p:cNvSpPr>
            <a:spLocks noRot="1" noChangeArrowheads="1" noTextEdit="1"/>
          </p:cNvSpPr>
          <p:nvPr>
            <p:ph type="sldImg"/>
          </p:nvPr>
        </p:nvSpPr>
        <p:spPr>
          <a:ln/>
        </p:spPr>
      </p:sp>
      <p:sp>
        <p:nvSpPr>
          <p:cNvPr id="50585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275708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FA6A50-3DC2-4009-9BCF-B2652B6EB5EC}" type="slidenum">
              <a:rPr lang="tr-TR">
                <a:solidFill>
                  <a:srgbClr val="000000"/>
                </a:solidFill>
              </a:rPr>
              <a:pPr/>
              <a:t>9</a:t>
            </a:fld>
            <a:endParaRPr lang="tr-TR">
              <a:solidFill>
                <a:srgbClr val="000000"/>
              </a:solidFill>
            </a:endParaRPr>
          </a:p>
        </p:txBody>
      </p:sp>
      <p:sp>
        <p:nvSpPr>
          <p:cNvPr id="506882" name="Rectangle 2"/>
          <p:cNvSpPr>
            <a:spLocks noRo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768471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6AAED30-A9F0-4488-BB34-7ECFA7D940B6}"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1319429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AAED30-A9F0-4488-BB34-7ECFA7D940B6}"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2331876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AAED30-A9F0-4488-BB34-7ECFA7D940B6}"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281269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79906"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07" name="Rectangle 3"/>
          <p:cNvSpPr>
            <a:spLocks noGrp="1" noChangeArrowheads="1"/>
          </p:cNvSpPr>
          <p:nvPr>
            <p:ph type="ctrTitle"/>
          </p:nvPr>
        </p:nvSpPr>
        <p:spPr>
          <a:xfrm>
            <a:off x="1219200" y="1524000"/>
            <a:ext cx="10363200" cy="1143000"/>
          </a:xfrm>
        </p:spPr>
        <p:txBody>
          <a:bodyPr/>
          <a:lstStyle>
            <a:lvl1pPr>
              <a:defRPr sz="4800"/>
            </a:lvl1pPr>
          </a:lstStyle>
          <a:p>
            <a:pPr lvl="0"/>
            <a:r>
              <a:rPr lang="tr-TR" noProof="0" smtClean="0"/>
              <a:t>Asıl başlık biçemi için tıklatın</a:t>
            </a:r>
          </a:p>
        </p:txBody>
      </p:sp>
      <p:sp>
        <p:nvSpPr>
          <p:cNvPr id="379908" name="Rectangle 4"/>
          <p:cNvSpPr>
            <a:spLocks noGrp="1" noChangeArrowheads="1"/>
          </p:cNvSpPr>
          <p:nvPr>
            <p:ph type="subTitle" idx="1"/>
          </p:nvPr>
        </p:nvSpPr>
        <p:spPr>
          <a:xfrm>
            <a:off x="1219200" y="3276600"/>
            <a:ext cx="8534400" cy="1752600"/>
          </a:xfrm>
          <a:effectLst>
            <a:outerShdw dist="81320" dir="2319588" algn="ctr" rotWithShape="0">
              <a:srgbClr val="808080"/>
            </a:outerShdw>
          </a:effectLst>
        </p:spPr>
        <p:txBody>
          <a:bodyPr/>
          <a:lstStyle>
            <a:lvl1pPr marL="0" indent="0">
              <a:buFontTx/>
              <a:buNone/>
              <a:defRPr/>
            </a:lvl1pPr>
          </a:lstStyle>
          <a:p>
            <a:pPr lvl="0"/>
            <a:r>
              <a:rPr lang="tr-TR" noProof="0" smtClean="0"/>
              <a:t>Asıl alt başlık biçemi için tıklatın</a:t>
            </a:r>
          </a:p>
        </p:txBody>
      </p:sp>
      <p:sp>
        <p:nvSpPr>
          <p:cNvPr id="379909" name="Rectangle 5"/>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10" name="Rectangle 6"/>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9914" name="Rectangle 10"/>
          <p:cNvSpPr>
            <a:spLocks noGrp="1" noChangeArrowheads="1"/>
          </p:cNvSpPr>
          <p:nvPr>
            <p:ph type="dt" sz="half" idx="2"/>
          </p:nvPr>
        </p:nvSpPr>
        <p:spPr/>
        <p:txBody>
          <a:bodyPr/>
          <a:lstStyle>
            <a:lvl1pPr>
              <a:defRPr/>
            </a:lvl1pPr>
          </a:lstStyle>
          <a:p>
            <a:endParaRPr lang="tr-TR">
              <a:solidFill>
                <a:srgbClr val="FFFFFF"/>
              </a:solidFill>
            </a:endParaRPr>
          </a:p>
        </p:txBody>
      </p:sp>
      <p:sp>
        <p:nvSpPr>
          <p:cNvPr id="379915" name="Rectangle 11"/>
          <p:cNvSpPr>
            <a:spLocks noGrp="1" noChangeArrowheads="1"/>
          </p:cNvSpPr>
          <p:nvPr>
            <p:ph type="ftr" sz="quarter" idx="3"/>
          </p:nvPr>
        </p:nvSpPr>
        <p:spPr/>
        <p:txBody>
          <a:bodyPr/>
          <a:lstStyle>
            <a:lvl1pPr>
              <a:defRPr/>
            </a:lvl1pPr>
          </a:lstStyle>
          <a:p>
            <a:endParaRPr lang="tr-TR">
              <a:solidFill>
                <a:srgbClr val="FFFFFF"/>
              </a:solidFill>
            </a:endParaRPr>
          </a:p>
        </p:txBody>
      </p:sp>
      <p:sp>
        <p:nvSpPr>
          <p:cNvPr id="379916" name="Rectangle 12"/>
          <p:cNvSpPr>
            <a:spLocks noGrp="1" noChangeArrowheads="1"/>
          </p:cNvSpPr>
          <p:nvPr>
            <p:ph type="sldNum" sz="quarter" idx="4"/>
          </p:nvPr>
        </p:nvSpPr>
        <p:spPr/>
        <p:txBody>
          <a:bodyPr/>
          <a:lstStyle>
            <a:lvl1pPr>
              <a:defRPr/>
            </a:lvl1pPr>
          </a:lstStyle>
          <a:p>
            <a:fld id="{B43D8DFF-6B55-4996-972E-70ADCE2CB606}"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786227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D72F4413-E748-4AD4-831A-BFC4C387D70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212725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F5C0D47F-503A-4CBA-A25E-1C4920F388D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170140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F74DEF21-9C0E-4D4B-AC67-A762B2155D6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829079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p:txBody>
          <a:bodyPr/>
          <a:lstStyle>
            <a:lvl1pPr>
              <a:defRPr/>
            </a:lvl1pPr>
          </a:lstStyle>
          <a:p>
            <a:fld id="{B232CCAC-F810-4B34-A75B-7730BED1E0EE}"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587044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FFFFFF"/>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FFFFFF"/>
              </a:solidFill>
            </a:endParaRPr>
          </a:p>
        </p:txBody>
      </p:sp>
      <p:sp>
        <p:nvSpPr>
          <p:cNvPr id="5" name="Slayt Numarası Yer Tutucusu 4"/>
          <p:cNvSpPr>
            <a:spLocks noGrp="1"/>
          </p:cNvSpPr>
          <p:nvPr>
            <p:ph type="sldNum" sz="quarter" idx="12"/>
          </p:nvPr>
        </p:nvSpPr>
        <p:spPr/>
        <p:txBody>
          <a:bodyPr/>
          <a:lstStyle>
            <a:lvl1pPr>
              <a:defRPr/>
            </a:lvl1pPr>
          </a:lstStyle>
          <a:p>
            <a:fld id="{2FB8AC3C-952E-45EA-AF8E-2F02A8CC3F03}"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2803257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FFFFFF"/>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FFFFFF"/>
              </a:solidFill>
            </a:endParaRPr>
          </a:p>
        </p:txBody>
      </p:sp>
      <p:sp>
        <p:nvSpPr>
          <p:cNvPr id="4" name="Slayt Numarası Yer Tutucusu 3"/>
          <p:cNvSpPr>
            <a:spLocks noGrp="1"/>
          </p:cNvSpPr>
          <p:nvPr>
            <p:ph type="sldNum" sz="quarter" idx="12"/>
          </p:nvPr>
        </p:nvSpPr>
        <p:spPr/>
        <p:txBody>
          <a:bodyPr/>
          <a:lstStyle>
            <a:lvl1pPr>
              <a:defRPr/>
            </a:lvl1pPr>
          </a:lstStyle>
          <a:p>
            <a:fld id="{62207568-4824-4CBD-9C41-AA5E0980285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8122139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2584BB12-4283-4911-9E0E-54231BD0F01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926521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AAED30-A9F0-4488-BB34-7ECFA7D940B6}"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10723969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9AC69B3D-BD3C-4C57-8F66-6D269E306C1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0142584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B38E787F-0A63-4D3B-BE97-2B4408B42A4D}"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8767985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63000" y="609600"/>
            <a:ext cx="25146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1219200" y="609600"/>
            <a:ext cx="73406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3BCAC4DB-3293-40DA-AE38-E57CD6A9B1E5}"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804618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Unvan 1"/>
          <p:cNvSpPr>
            <a:spLocks noGrp="1"/>
          </p:cNvSpPr>
          <p:nvPr>
            <p:ph type="title" sz="quarter"/>
          </p:nvPr>
        </p:nvSpPr>
        <p:spPr>
          <a:xfrm>
            <a:off x="1219200" y="609600"/>
            <a:ext cx="9753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12192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3500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12192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63500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a:xfrm>
            <a:off x="4978400" y="6248400"/>
            <a:ext cx="2540000" cy="457200"/>
          </a:xfrm>
        </p:spPr>
        <p:txBody>
          <a:bodyPr/>
          <a:lstStyle>
            <a:lvl1pPr>
              <a:defRPr/>
            </a:lvl1pPr>
          </a:lstStyle>
          <a:p>
            <a:fld id="{AD74CEF9-9FD6-4B44-847A-5B8DFC6F6C5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6423009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1219200" y="609600"/>
            <a:ext cx="9753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a:xfrm>
            <a:off x="4978400" y="6248400"/>
            <a:ext cx="2540000" cy="457200"/>
          </a:xfrm>
        </p:spPr>
        <p:txBody>
          <a:bodyPr/>
          <a:lstStyle>
            <a:lvl1pPr>
              <a:defRPr/>
            </a:lvl1pPr>
          </a:lstStyle>
          <a:p>
            <a:fld id="{9A96167B-FA4D-412E-AE3D-5CCAFDB3598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158122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6AAED30-A9F0-4488-BB34-7ECFA7D940B6}" type="datetimeFigureOut">
              <a:rPr lang="tr-TR" smtClean="0"/>
              <a:t>22.1.2018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51994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AAED30-A9F0-4488-BB34-7ECFA7D940B6}"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480138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AAED30-A9F0-4488-BB34-7ECFA7D940B6}" type="datetimeFigureOut">
              <a:rPr lang="tr-TR" smtClean="0"/>
              <a:t>22.1.2018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277303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AAED30-A9F0-4488-BB34-7ECFA7D940B6}" type="datetimeFigureOut">
              <a:rPr lang="tr-TR" smtClean="0"/>
              <a:t>22.1.2018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337234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AAED30-A9F0-4488-BB34-7ECFA7D940B6}" type="datetimeFigureOut">
              <a:rPr lang="tr-TR" smtClean="0"/>
              <a:t>22.1.2018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3100559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AAED30-A9F0-4488-BB34-7ECFA7D940B6}"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3497293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AAED30-A9F0-4488-BB34-7ECFA7D940B6}" type="datetimeFigureOut">
              <a:rPr lang="tr-TR" smtClean="0"/>
              <a:t>22.1.2018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71EE82-C8B5-4FFA-82E3-ACE8B7F8335B}" type="slidenum">
              <a:rPr lang="tr-TR" smtClean="0"/>
              <a:t>‹#›</a:t>
            </a:fld>
            <a:endParaRPr lang="tr-TR"/>
          </a:p>
        </p:txBody>
      </p:sp>
    </p:spTree>
    <p:extLst>
      <p:ext uri="{BB962C8B-B14F-4D97-AF65-F5344CB8AC3E}">
        <p14:creationId xmlns:p14="http://schemas.microsoft.com/office/powerpoint/2010/main" val="30396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AED30-A9F0-4488-BB34-7ECFA7D940B6}" type="datetimeFigureOut">
              <a:rPr lang="tr-TR" smtClean="0"/>
              <a:t>22.1.2018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71EE82-C8B5-4FFA-82E3-ACE8B7F8335B}" type="slidenum">
              <a:rPr lang="tr-TR" smtClean="0"/>
              <a:t>‹#›</a:t>
            </a:fld>
            <a:endParaRPr lang="tr-TR"/>
          </a:p>
        </p:txBody>
      </p:sp>
    </p:spTree>
    <p:extLst>
      <p:ext uri="{BB962C8B-B14F-4D97-AF65-F5344CB8AC3E}">
        <p14:creationId xmlns:p14="http://schemas.microsoft.com/office/powerpoint/2010/main" val="1120108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bg1"/>
            </a:gs>
          </a:gsLst>
          <a:lin ang="5400000" scaled="1"/>
        </a:gradFill>
        <a:effectLst/>
      </p:bgPr>
    </p:bg>
    <p:spTree>
      <p:nvGrpSpPr>
        <p:cNvPr id="1" name=""/>
        <p:cNvGrpSpPr/>
        <p:nvPr/>
      </p:nvGrpSpPr>
      <p:grpSpPr>
        <a:xfrm>
          <a:off x="0" y="0"/>
          <a:ext cx="0" cy="0"/>
          <a:chOff x="0" y="0"/>
          <a:chExt cx="0" cy="0"/>
        </a:xfrm>
      </p:grpSpPr>
      <p:sp>
        <p:nvSpPr>
          <p:cNvPr id="378882"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83" name="Rectangle 3"/>
          <p:cNvSpPr>
            <a:spLocks noGrp="1" noChangeArrowheads="1"/>
          </p:cNvSpPr>
          <p:nvPr>
            <p:ph type="title"/>
          </p:nvPr>
        </p:nvSpPr>
        <p:spPr bwMode="auto">
          <a:xfrm>
            <a:off x="1219200" y="609600"/>
            <a:ext cx="97536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biçemi için tıklatın</a:t>
            </a:r>
          </a:p>
        </p:txBody>
      </p:sp>
      <p:sp>
        <p:nvSpPr>
          <p:cNvPr id="378885" name="Rectangle 5"/>
          <p:cNvSpPr>
            <a:spLocks noGrp="1" noChangeArrowheads="1"/>
          </p:cNvSpPr>
          <p:nvPr>
            <p:ph type="body" idx="1"/>
          </p:nvPr>
        </p:nvSpPr>
        <p:spPr bwMode="auto">
          <a:xfrm>
            <a:off x="1219200" y="2286000"/>
            <a:ext cx="100584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81320" dir="2319588"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biçemleri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a:p>
            <a:pPr lvl="3"/>
            <a:endParaRPr lang="tr-TR" smtClean="0"/>
          </a:p>
        </p:txBody>
      </p:sp>
      <p:sp>
        <p:nvSpPr>
          <p:cNvPr id="378888" name="Rectangle 8"/>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89" name="Rectangle 9"/>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eaLnBrk="0" fontAlgn="base" hangingPunct="0">
              <a:spcBef>
                <a:spcPct val="20000"/>
              </a:spcBef>
              <a:spcAft>
                <a:spcPct val="0"/>
              </a:spcAft>
              <a:buFontTx/>
              <a:buChar char="•"/>
            </a:pPr>
            <a:endParaRPr kumimoji="1" lang="tr-TR" sz="1800" b="1">
              <a:solidFill>
                <a:srgbClr val="FFFF00"/>
              </a:solidFill>
            </a:endParaRPr>
          </a:p>
        </p:txBody>
      </p:sp>
      <p:sp>
        <p:nvSpPr>
          <p:cNvPr id="378890" name="Rectangle 10"/>
          <p:cNvSpPr>
            <a:spLocks noGrp="1" noChangeArrowheads="1"/>
          </p:cNvSpPr>
          <p:nvPr>
            <p:ph type="dt" sz="half" idx="2"/>
          </p:nvPr>
        </p:nvSpPr>
        <p:spPr bwMode="auto">
          <a:xfrm>
            <a:off x="1117600" y="5943600"/>
            <a:ext cx="254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buFontTx/>
              <a:buNone/>
              <a:defRPr kumimoji="0" sz="1400" b="0">
                <a:solidFill>
                  <a:schemeClr val="tx1"/>
                </a:solidFill>
              </a:defRPr>
            </a:lvl1pPr>
          </a:lstStyle>
          <a:p>
            <a:pPr eaLnBrk="0" fontAlgn="base" hangingPunct="0">
              <a:spcBef>
                <a:spcPct val="20000"/>
              </a:spcBef>
              <a:spcAft>
                <a:spcPct val="0"/>
              </a:spcAft>
            </a:pPr>
            <a:endParaRPr lang="tr-TR">
              <a:solidFill>
                <a:srgbClr val="FFFFFF"/>
              </a:solidFill>
            </a:endParaRPr>
          </a:p>
        </p:txBody>
      </p:sp>
      <p:sp>
        <p:nvSpPr>
          <p:cNvPr id="378891" name="Rectangle 11"/>
          <p:cNvSpPr>
            <a:spLocks noGrp="1" noChangeArrowheads="1"/>
          </p:cNvSpPr>
          <p:nvPr>
            <p:ph type="ftr" sz="quarter" idx="3"/>
          </p:nvPr>
        </p:nvSpPr>
        <p:spPr bwMode="auto">
          <a:xfrm>
            <a:off x="1117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ctr">
              <a:buFontTx/>
              <a:buNone/>
              <a:defRPr kumimoji="0" sz="1400" b="0">
                <a:solidFill>
                  <a:schemeClr val="tx1"/>
                </a:solidFill>
              </a:defRPr>
            </a:lvl1pPr>
          </a:lstStyle>
          <a:p>
            <a:pPr eaLnBrk="0" fontAlgn="base" hangingPunct="0">
              <a:spcBef>
                <a:spcPct val="20000"/>
              </a:spcBef>
              <a:spcAft>
                <a:spcPct val="0"/>
              </a:spcAft>
            </a:pPr>
            <a:endParaRPr lang="tr-TR">
              <a:solidFill>
                <a:srgbClr val="FFFFFF"/>
              </a:solidFill>
            </a:endParaRPr>
          </a:p>
        </p:txBody>
      </p:sp>
      <p:sp>
        <p:nvSpPr>
          <p:cNvPr id="378892" name="Rectangle 12"/>
          <p:cNvSpPr>
            <a:spLocks noGrp="1" noChangeArrowheads="1"/>
          </p:cNvSpPr>
          <p:nvPr>
            <p:ph type="sldNum" sz="quarter" idx="4"/>
          </p:nvPr>
        </p:nvSpPr>
        <p:spPr bwMode="auto">
          <a:xfrm>
            <a:off x="4978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r">
              <a:buFontTx/>
              <a:buNone/>
              <a:defRPr kumimoji="0" sz="1400" b="0">
                <a:solidFill>
                  <a:schemeClr val="tx1"/>
                </a:solidFill>
              </a:defRPr>
            </a:lvl1pPr>
          </a:lstStyle>
          <a:p>
            <a:pPr eaLnBrk="0" fontAlgn="base" hangingPunct="0">
              <a:spcBef>
                <a:spcPct val="20000"/>
              </a:spcBef>
              <a:spcAft>
                <a:spcPct val="0"/>
              </a:spcAft>
            </a:pPr>
            <a:fld id="{93B2E5BA-4ED8-4A7B-BE7B-985D3B125C9B}" type="slidenum">
              <a:rPr lang="tr-TR">
                <a:solidFill>
                  <a:srgbClr val="FFFFFF"/>
                </a:solidFill>
              </a:rPr>
              <a:pPr eaLnBrk="0" fontAlgn="base" hangingPunct="0">
                <a:spcBef>
                  <a:spcPct val="20000"/>
                </a:spcBef>
                <a:spcAft>
                  <a:spcPct val="0"/>
                </a:spcAft>
              </a:pPr>
              <a:t>‹#›</a:t>
            </a:fld>
            <a:endParaRPr lang="tr-TR">
              <a:solidFill>
                <a:srgbClr val="FFFFFF"/>
              </a:solidFill>
            </a:endParaRPr>
          </a:p>
        </p:txBody>
      </p:sp>
    </p:spTree>
    <p:extLst>
      <p:ext uri="{BB962C8B-B14F-4D97-AF65-F5344CB8AC3E}">
        <p14:creationId xmlns:p14="http://schemas.microsoft.com/office/powerpoint/2010/main" val="373799831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lnSpc>
          <a:spcPct val="85000"/>
        </a:lnSpc>
        <a:spcBef>
          <a:spcPct val="0"/>
        </a:spcBef>
        <a:spcAft>
          <a:spcPct val="0"/>
        </a:spcAft>
        <a:defRPr kumimoji="1" sz="4200"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2pPr>
      <a:lvl3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3pPr>
      <a:lvl4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4pPr>
      <a:lvl5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5pPr>
      <a:lvl6pPr marL="4572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6pPr>
      <a:lvl7pPr marL="9144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7pPr>
      <a:lvl8pPr marL="13716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8pPr>
      <a:lvl9pPr marL="18288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60000"/>
        </a:spcBef>
        <a:spcAft>
          <a:spcPct val="0"/>
        </a:spcAft>
        <a:buClr>
          <a:schemeClr val="tx1"/>
        </a:buClr>
        <a:buChar char="•"/>
        <a:defRPr kumimoji="1" sz="30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40000"/>
        </a:spcBef>
        <a:spcAft>
          <a:spcPct val="0"/>
        </a:spcAft>
        <a:buClr>
          <a:schemeClr val="tx1"/>
        </a:buClr>
        <a:buChar char="–"/>
        <a:defRPr kumimoji="1" sz="26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lnSpc>
          <a:spcPct val="95000"/>
        </a:lnSpc>
        <a:spcBef>
          <a:spcPct val="35000"/>
        </a:spcBef>
        <a:spcAft>
          <a:spcPct val="0"/>
        </a:spcAft>
        <a:buChar char="•"/>
        <a:defRPr kumimoji="1"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lnSpc>
          <a:spcPct val="75000"/>
        </a:lnSpc>
        <a:spcBef>
          <a:spcPct val="30000"/>
        </a:spcBef>
        <a:spcAft>
          <a:spcPct val="0"/>
        </a:spcAft>
        <a:buChar char="–"/>
        <a:defRPr kumimoji="1"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lnSpc>
          <a:spcPct val="75000"/>
        </a:lnSpc>
        <a:spcBef>
          <a:spcPct val="30000"/>
        </a:spcBef>
        <a:spcAft>
          <a:spcPct val="0"/>
        </a:spcAft>
        <a:buChar char="»"/>
        <a:defRPr kumimoji="1"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r>
              <a:rPr lang="tr-TR"/>
              <a:t>YAHUDİLİK</a:t>
            </a:r>
          </a:p>
        </p:txBody>
      </p:sp>
      <p:sp>
        <p:nvSpPr>
          <p:cNvPr id="380931" name="Rectangle 3"/>
          <p:cNvSpPr>
            <a:spLocks noGrp="1" noChangeArrowheads="1"/>
          </p:cNvSpPr>
          <p:nvPr>
            <p:ph type="body" idx="1"/>
          </p:nvPr>
        </p:nvSpPr>
        <p:spPr>
          <a:xfrm>
            <a:off x="2495550" y="2286000"/>
            <a:ext cx="8172450" cy="4572000"/>
          </a:xfrm>
        </p:spPr>
        <p:txBody>
          <a:bodyPr/>
          <a:lstStyle/>
          <a:p>
            <a:pPr lvl="3"/>
            <a:r>
              <a:rPr lang="tr-TR" sz="2400" b="1">
                <a:solidFill>
                  <a:srgbClr val="FFFF00"/>
                </a:solidFill>
                <a:effectLst/>
              </a:rPr>
              <a:t>Yahudilik, </a:t>
            </a:r>
            <a:r>
              <a:rPr lang="tr-TR" sz="2400" b="1">
                <a:solidFill>
                  <a:srgbClr val="FFFF00"/>
                </a:solidFill>
                <a:effectLst/>
                <a:latin typeface="Times New Roman" panose="02020603050405020304" pitchFamily="18" charset="0"/>
              </a:rPr>
              <a:t>MÖ. XIII. yüzyılda Hz. Musa’ya gelen vahiyle başlayıp gelişen bir dindir. Kur’an-ı Kerim’de bu dinin mensubu olan Yahudilerden çokça bahsedilmektedir. Tarih boyunca bir çok baskıya maruz kalan Yahudiler, bugün başta İsrail olmak üzere Amerika’da ve dünyanın diğer bölgelerinde yaşamaktadırlar. İsrail’de 5 milyon, Amerika’da 6 milyon olmak üzere toplam nüfusları 25 milyon civarındadır. Bugün Türkiye’de yaşayan Yahudilerin sayısı yaklaşık</a:t>
            </a:r>
            <a:r>
              <a:rPr lang="tr-TR" sz="2400" b="1">
                <a:solidFill>
                  <a:srgbClr val="FFFF00"/>
                </a:solidFill>
                <a:effectLst/>
              </a:rPr>
              <a:t> </a:t>
            </a:r>
            <a:r>
              <a:rPr lang="tr-TR" sz="2400" b="1">
                <a:solidFill>
                  <a:srgbClr val="FFFF00"/>
                </a:solidFill>
                <a:effectLst/>
                <a:latin typeface="Times New Roman" panose="02020603050405020304" pitchFamily="18" charset="0"/>
              </a:rPr>
              <a:t>26.000 kadardır. Bunların 22.000’i İstanbul’da ve 2500’ü İzmir’de, diğerleri Ankara, Bursa, Edirne, Çanakkale, Kırklareli, Adana ve Hatay’da yaşamaktadır. </a:t>
            </a:r>
            <a:endParaRPr lang="tr-TR" sz="2400" b="1">
              <a:solidFill>
                <a:srgbClr val="FFFF00"/>
              </a:solidFill>
              <a:effectLst/>
            </a:endParaRPr>
          </a:p>
          <a:p>
            <a:endParaRPr lang="tr-TR" sz="2400"/>
          </a:p>
        </p:txBody>
      </p:sp>
    </p:spTree>
    <p:extLst>
      <p:ext uri="{BB962C8B-B14F-4D97-AF65-F5344CB8AC3E}">
        <p14:creationId xmlns:p14="http://schemas.microsoft.com/office/powerpoint/2010/main" val="3236891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1026"/>
          <p:cNvSpPr>
            <a:spLocks noGrp="1" noChangeArrowheads="1"/>
          </p:cNvSpPr>
          <p:nvPr>
            <p:ph type="title"/>
          </p:nvPr>
        </p:nvSpPr>
        <p:spPr/>
        <p:txBody>
          <a:bodyPr/>
          <a:lstStyle/>
          <a:p>
            <a:r>
              <a:rPr lang="tr-TR"/>
              <a:t>Yahudiliğin iki simgesi</a:t>
            </a:r>
          </a:p>
        </p:txBody>
      </p:sp>
      <p:pic>
        <p:nvPicPr>
          <p:cNvPr id="439300" name="Picture 1028" descr="menorah"/>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1981200" y="2133600"/>
            <a:ext cx="3340100" cy="3657600"/>
          </a:xfrm>
        </p:spPr>
      </p:pic>
      <p:sp>
        <p:nvSpPr>
          <p:cNvPr id="439301" name="Text Box 1029"/>
          <p:cNvSpPr txBox="1">
            <a:spLocks noChangeArrowheads="1"/>
          </p:cNvSpPr>
          <p:nvPr/>
        </p:nvSpPr>
        <p:spPr bwMode="auto">
          <a:xfrm>
            <a:off x="1905000" y="5867401"/>
            <a:ext cx="3151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0" fontAlgn="base" hangingPunct="0">
              <a:spcBef>
                <a:spcPct val="20000"/>
              </a:spcBef>
              <a:spcAft>
                <a:spcPct val="0"/>
              </a:spcAft>
              <a:buFontTx/>
              <a:buChar char="•"/>
            </a:pPr>
            <a:r>
              <a:rPr lang="tr-TR">
                <a:solidFill>
                  <a:srgbClr val="800000"/>
                </a:solidFill>
              </a:rPr>
              <a:t>Yedi kollu şamdan: Menorah</a:t>
            </a:r>
          </a:p>
        </p:txBody>
      </p:sp>
      <p:pic>
        <p:nvPicPr>
          <p:cNvPr id="439302" name="Picture 1030" descr="Mag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133600"/>
            <a:ext cx="4114800" cy="3581400"/>
          </a:xfrm>
          <a:prstGeom prst="rect">
            <a:avLst/>
          </a:prstGeom>
          <a:noFill/>
          <a:extLst>
            <a:ext uri="{909E8E84-426E-40DD-AFC4-6F175D3DCCD1}">
              <a14:hiddenFill xmlns:a14="http://schemas.microsoft.com/office/drawing/2010/main">
                <a:solidFill>
                  <a:srgbClr val="FFFFFF"/>
                </a:solidFill>
              </a14:hiddenFill>
            </a:ext>
          </a:extLst>
        </p:spPr>
      </p:pic>
      <p:sp>
        <p:nvSpPr>
          <p:cNvPr id="439303" name="Text Box 1031"/>
          <p:cNvSpPr txBox="1">
            <a:spLocks noChangeArrowheads="1"/>
          </p:cNvSpPr>
          <p:nvPr/>
        </p:nvSpPr>
        <p:spPr bwMode="auto">
          <a:xfrm>
            <a:off x="6858001" y="5791201"/>
            <a:ext cx="2970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0" fontAlgn="base" hangingPunct="0">
              <a:spcBef>
                <a:spcPct val="20000"/>
              </a:spcBef>
              <a:spcAft>
                <a:spcPct val="0"/>
              </a:spcAft>
              <a:buFontTx/>
              <a:buChar char="•"/>
            </a:pPr>
            <a:r>
              <a:rPr lang="tr-TR">
                <a:solidFill>
                  <a:srgbClr val="800000"/>
                </a:solidFill>
              </a:rPr>
              <a:t>Magen David: Davut yıldızı</a:t>
            </a:r>
          </a:p>
        </p:txBody>
      </p:sp>
    </p:spTree>
    <p:extLst>
      <p:ext uri="{BB962C8B-B14F-4D97-AF65-F5344CB8AC3E}">
        <p14:creationId xmlns:p14="http://schemas.microsoft.com/office/powerpoint/2010/main" val="1606124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tr-TR">
                <a:effectLst/>
              </a:rPr>
              <a:t>İbrani, İsrail, İsrailoğulları, Yahudi ve Musevi terimleri</a:t>
            </a:r>
            <a:endParaRPr lang="tr-TR"/>
          </a:p>
        </p:txBody>
      </p:sp>
      <p:sp>
        <p:nvSpPr>
          <p:cNvPr id="381955" name="Rectangle 3"/>
          <p:cNvSpPr>
            <a:spLocks noGrp="1" noChangeArrowheads="1"/>
          </p:cNvSpPr>
          <p:nvPr>
            <p:ph type="body" idx="1"/>
          </p:nvPr>
        </p:nvSpPr>
        <p:spPr/>
        <p:txBody>
          <a:bodyPr/>
          <a:lstStyle/>
          <a:p>
            <a:pPr lvl="2"/>
            <a:r>
              <a:rPr lang="tr-TR" b="1">
                <a:solidFill>
                  <a:srgbClr val="6600CC"/>
                </a:solidFill>
                <a:effectLst/>
              </a:rPr>
              <a:t>Yahudileri tanımlamak için kullanılan bazı terimler bulunmaktadır. Bunlar;</a:t>
            </a:r>
          </a:p>
          <a:p>
            <a:pPr lvl="2"/>
            <a:r>
              <a:rPr lang="tr-TR" b="1">
                <a:solidFill>
                  <a:srgbClr val="CC0000"/>
                </a:solidFill>
                <a:effectLst/>
              </a:rPr>
              <a:t>İbrani</a:t>
            </a:r>
          </a:p>
          <a:p>
            <a:pPr lvl="2"/>
            <a:r>
              <a:rPr lang="tr-TR" b="1">
                <a:solidFill>
                  <a:srgbClr val="CC0000"/>
                </a:solidFill>
                <a:effectLst/>
              </a:rPr>
              <a:t>İsrail</a:t>
            </a:r>
          </a:p>
          <a:p>
            <a:pPr lvl="2"/>
            <a:r>
              <a:rPr lang="tr-TR" b="1">
                <a:solidFill>
                  <a:srgbClr val="CC0000"/>
                </a:solidFill>
                <a:effectLst/>
              </a:rPr>
              <a:t>İsrailoğulları</a:t>
            </a:r>
          </a:p>
          <a:p>
            <a:pPr lvl="2"/>
            <a:r>
              <a:rPr lang="tr-TR" b="1">
                <a:solidFill>
                  <a:srgbClr val="CC0000"/>
                </a:solidFill>
                <a:effectLst/>
              </a:rPr>
              <a:t>Yahudi</a:t>
            </a:r>
          </a:p>
          <a:p>
            <a:pPr lvl="2"/>
            <a:r>
              <a:rPr lang="tr-TR" b="1">
                <a:solidFill>
                  <a:srgbClr val="CC0000"/>
                </a:solidFill>
                <a:effectLst/>
              </a:rPr>
              <a:t>Musevi</a:t>
            </a:r>
          </a:p>
        </p:txBody>
      </p:sp>
    </p:spTree>
    <p:extLst>
      <p:ext uri="{BB962C8B-B14F-4D97-AF65-F5344CB8AC3E}">
        <p14:creationId xmlns:p14="http://schemas.microsoft.com/office/powerpoint/2010/main" val="3542075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2438400" y="0"/>
            <a:ext cx="7315200" cy="1752600"/>
          </a:xfrm>
        </p:spPr>
        <p:txBody>
          <a:bodyPr/>
          <a:lstStyle/>
          <a:p>
            <a:r>
              <a:rPr lang="tr-TR"/>
              <a:t>İbrani</a:t>
            </a:r>
          </a:p>
        </p:txBody>
      </p:sp>
      <p:sp>
        <p:nvSpPr>
          <p:cNvPr id="382979" name="Rectangle 3"/>
          <p:cNvSpPr>
            <a:spLocks noGrp="1" noChangeArrowheads="1"/>
          </p:cNvSpPr>
          <p:nvPr>
            <p:ph type="body" idx="1"/>
          </p:nvPr>
        </p:nvSpPr>
        <p:spPr>
          <a:xfrm>
            <a:off x="2133600" y="1524000"/>
            <a:ext cx="7848600" cy="4419600"/>
          </a:xfrm>
        </p:spPr>
        <p:txBody>
          <a:bodyPr/>
          <a:lstStyle/>
          <a:p>
            <a:pPr lvl="2"/>
            <a:r>
              <a:rPr lang="tr-TR">
                <a:solidFill>
                  <a:srgbClr val="FFFF00"/>
                </a:solidFill>
              </a:rPr>
              <a:t>Hz. İbrahim’den Hz. Yakub’a kadar olan dönemdeki Yahudileri tanımlamak için kullanılır. Bu terim’in Hz. İbrahim dedelerinden Eber’in adından türediğine inanılmaktadır. </a:t>
            </a:r>
            <a:r>
              <a:rPr kumimoji="0" lang="tr-TR">
                <a:solidFill>
                  <a:srgbClr val="FFFF00"/>
                </a:solidFill>
                <a:effectLst/>
                <a:latin typeface="Times New Roman" panose="02020603050405020304" pitchFamily="18" charset="0"/>
              </a:rPr>
              <a:t>Geleneksel Yahudi anlayışına göre Nuh'un Ham, Sam ve Yafes adındaki üç oğlu, değişik milletlerin atası olmuşlardır. Yahudilerin soyu, Nuh’un seçkin oğlu Sam’a dayanmaktadır. Sam’ın neslinden gelen Eber, Hz. İbrahim’in büyük atasıdır.  Bu nedenle, Yahudilerin en önemli atası Hz. İbrahim’e “Eber’in neslinden” anlamında İvrî (İbranî), onun konuştuğu dile de İvrit (İbranice) adı verilmiştir</a:t>
            </a:r>
            <a:r>
              <a:rPr kumimoji="0" lang="tr-TR">
                <a:solidFill>
                  <a:srgbClr val="FFFF00"/>
                </a:solidFill>
                <a:effectLst/>
              </a:rPr>
              <a:t>.</a:t>
            </a:r>
            <a:r>
              <a:rPr kumimoji="0" lang="tr-TR">
                <a:solidFill>
                  <a:srgbClr val="FFFF00"/>
                </a:solidFill>
                <a:effectLst/>
                <a:latin typeface="Times New Roman" panose="02020603050405020304" pitchFamily="18" charset="0"/>
              </a:rPr>
              <a:t> İbranî ve İbranice terimlerinin buradan geldiği söylenmektedir. Doğubilimcilere (şarkiyatçılar) göre ise bu terimlerin kökeni Apiru veya Hapiru’dur. </a:t>
            </a:r>
          </a:p>
        </p:txBody>
      </p:sp>
    </p:spTree>
    <p:extLst>
      <p:ext uri="{BB962C8B-B14F-4D97-AF65-F5344CB8AC3E}">
        <p14:creationId xmlns:p14="http://schemas.microsoft.com/office/powerpoint/2010/main" val="3949849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2438400" y="0"/>
            <a:ext cx="7315200" cy="1752600"/>
          </a:xfrm>
        </p:spPr>
        <p:txBody>
          <a:bodyPr/>
          <a:lstStyle/>
          <a:p>
            <a:r>
              <a:rPr lang="tr-TR"/>
              <a:t>İsrail ve İsrailoğulları</a:t>
            </a:r>
          </a:p>
        </p:txBody>
      </p:sp>
      <p:sp>
        <p:nvSpPr>
          <p:cNvPr id="384003" name="Rectangle 3"/>
          <p:cNvSpPr>
            <a:spLocks noGrp="1" noChangeArrowheads="1"/>
          </p:cNvSpPr>
          <p:nvPr>
            <p:ph type="body" idx="1"/>
          </p:nvPr>
        </p:nvSpPr>
        <p:spPr>
          <a:xfrm>
            <a:off x="3048000" y="1600200"/>
            <a:ext cx="6858000" cy="3733800"/>
          </a:xfrm>
        </p:spPr>
        <p:txBody>
          <a:bodyPr/>
          <a:lstStyle/>
          <a:p>
            <a:r>
              <a:rPr lang="tr-TR" sz="2000" b="1">
                <a:solidFill>
                  <a:schemeClr val="accent2"/>
                </a:solidFill>
              </a:rPr>
              <a:t>Bu iki terim, Hz. Yakup ile  Babil sürgünü (MÖ, 587) dönemi arasında yaşayan Yahudileri tanımlamak için kullanılır. İsrail, aynı zamanda Hz. Yakub’a verilen bir unvandır.</a:t>
            </a:r>
            <a:r>
              <a:rPr lang="tr-TR" b="1"/>
              <a:t> </a:t>
            </a:r>
            <a:r>
              <a:rPr lang="tr-TR" sz="2000" b="1">
                <a:solidFill>
                  <a:srgbClr val="FFFF00"/>
                </a:solidFill>
              </a:rPr>
              <a:t>Hz. Yakub’un soyuna onun İsrail unvanına dayanılarak İsrailoğulları da denmiştir.  </a:t>
            </a:r>
            <a:endParaRPr lang="tr-TR" b="1">
              <a:solidFill>
                <a:srgbClr val="FFFF00"/>
              </a:solidFill>
            </a:endParaRPr>
          </a:p>
          <a:p>
            <a:pPr lvl="3"/>
            <a:r>
              <a:rPr kumimoji="0" lang="tr-TR" b="1">
                <a:solidFill>
                  <a:srgbClr val="FFFF00"/>
                </a:solidFill>
                <a:effectLst/>
                <a:latin typeface="Times New Roman" panose="02020603050405020304" pitchFamily="18" charset="0"/>
              </a:rPr>
              <a:t>Tevrat’ta anlatıldığına göre Yakup, bir gece kırda iken, kendini “Allah adamı” olarak tanıtan bir adam karşısına çıkmış ve onunla sabaha kadar güreşmiş, fakat yenişememiştir. Sabah olunca rakibi Yakub’u kutsamış ve ona “Tanrıyla uğraşan” anlamında "İsrail" (Yisrael) adını vermiş , nesline de "İsrailoğulları" (Bney Yisrael) demiştir. Böylece İbranîler, İsrailoğulları adını almışlardır.</a:t>
            </a:r>
          </a:p>
          <a:p>
            <a:pPr lvl="3"/>
            <a:r>
              <a:rPr kumimoji="0" lang="tr-TR" b="1">
                <a:solidFill>
                  <a:srgbClr val="FFFF00"/>
                </a:solidFill>
                <a:effectLst/>
              </a:rPr>
              <a:t>Kur’an’da İsrail terimiyle Hz. Yakup, İsrailoğulları terimiyle de onun soyu kast edilmektedir.</a:t>
            </a:r>
            <a:endParaRPr kumimoji="0" lang="tr-TR" b="1" u="sng">
              <a:solidFill>
                <a:srgbClr val="FFFF00"/>
              </a:solidFill>
              <a:effectLst/>
            </a:endParaRPr>
          </a:p>
          <a:p>
            <a:endParaRPr lang="tr-TR"/>
          </a:p>
        </p:txBody>
      </p:sp>
    </p:spTree>
    <p:extLst>
      <p:ext uri="{BB962C8B-B14F-4D97-AF65-F5344CB8AC3E}">
        <p14:creationId xmlns:p14="http://schemas.microsoft.com/office/powerpoint/2010/main" val="1575423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r>
              <a:rPr lang="tr-TR"/>
              <a:t>Yahudi</a:t>
            </a:r>
          </a:p>
        </p:txBody>
      </p:sp>
      <p:sp>
        <p:nvSpPr>
          <p:cNvPr id="385027" name="Rectangle 3"/>
          <p:cNvSpPr>
            <a:spLocks noGrp="1" noChangeArrowheads="1"/>
          </p:cNvSpPr>
          <p:nvPr>
            <p:ph type="body" idx="1"/>
          </p:nvPr>
        </p:nvSpPr>
        <p:spPr>
          <a:xfrm>
            <a:off x="3429000" y="2286000"/>
            <a:ext cx="6553200" cy="3657600"/>
          </a:xfrm>
        </p:spPr>
        <p:txBody>
          <a:bodyPr/>
          <a:lstStyle/>
          <a:p>
            <a:r>
              <a:rPr lang="tr-TR" sz="2000" b="1">
                <a:solidFill>
                  <a:srgbClr val="FFFF00"/>
                </a:solidFill>
                <a:effectLst/>
              </a:rPr>
              <a:t>Babil sürgünü döneminden günümüze kadar kullanılan bir isimdir. Bu isim, Babildeki yerli halk tarafından verilmiştir. </a:t>
            </a:r>
            <a:r>
              <a:rPr lang="tr-TR" sz="2000" b="1">
                <a:solidFill>
                  <a:srgbClr val="FFFF00"/>
                </a:solidFill>
                <a:effectLst/>
                <a:latin typeface="Times New Roman" panose="02020603050405020304" pitchFamily="18" charset="0"/>
              </a:rPr>
              <a:t>Bundan sonra İsrailoğulları "Yahudi" olarak anılır olmuşlardır.</a:t>
            </a:r>
            <a:r>
              <a:rPr lang="tr-TR" b="1">
                <a:solidFill>
                  <a:srgbClr val="FFFF00"/>
                </a:solidFill>
                <a:effectLst/>
                <a:latin typeface="Times New Roman" panose="02020603050405020304" pitchFamily="18" charset="0"/>
              </a:rPr>
              <a:t> </a:t>
            </a:r>
            <a:r>
              <a:rPr lang="tr-TR" sz="2000" b="1">
                <a:solidFill>
                  <a:srgbClr val="FFFF00"/>
                </a:solidFill>
                <a:effectLst/>
                <a:latin typeface="Times New Roman" panose="02020603050405020304" pitchFamily="18" charset="0"/>
              </a:rPr>
              <a:t>Anlamı, Yahudalı demektir.</a:t>
            </a:r>
            <a:endParaRPr lang="tr-TR" b="1">
              <a:solidFill>
                <a:srgbClr val="FFFF00"/>
              </a:solidFill>
              <a:effectLst/>
              <a:latin typeface="Times New Roman" panose="02020603050405020304" pitchFamily="18" charset="0"/>
            </a:endParaRPr>
          </a:p>
          <a:p>
            <a:r>
              <a:rPr lang="tr-TR" sz="2000" b="1">
                <a:solidFill>
                  <a:srgbClr val="FFFF00"/>
                </a:solidFill>
              </a:rPr>
              <a:t>Kur’an’da Yahudi ismi doğrudan geçmez. Bunun yerine “Hedü” ve “Yehud” kelimeleri yer alır.</a:t>
            </a:r>
            <a:r>
              <a:rPr lang="tr-TR" sz="2000"/>
              <a:t>   </a:t>
            </a:r>
          </a:p>
        </p:txBody>
      </p:sp>
    </p:spTree>
    <p:extLst>
      <p:ext uri="{BB962C8B-B14F-4D97-AF65-F5344CB8AC3E}">
        <p14:creationId xmlns:p14="http://schemas.microsoft.com/office/powerpoint/2010/main" val="3482842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a:xfrm>
            <a:off x="2362200" y="0"/>
            <a:ext cx="7315200" cy="1143000"/>
          </a:xfrm>
        </p:spPr>
        <p:txBody>
          <a:bodyPr/>
          <a:lstStyle/>
          <a:p>
            <a:r>
              <a:rPr lang="tr-TR"/>
              <a:t>Bu terimlerin kullanım alanları</a:t>
            </a:r>
          </a:p>
        </p:txBody>
      </p:sp>
      <p:sp>
        <p:nvSpPr>
          <p:cNvPr id="386051" name="Rectangle 3"/>
          <p:cNvSpPr>
            <a:spLocks noGrp="1" noChangeArrowheads="1"/>
          </p:cNvSpPr>
          <p:nvPr>
            <p:ph type="body" idx="1"/>
          </p:nvPr>
        </p:nvSpPr>
        <p:spPr>
          <a:xfrm>
            <a:off x="2711450" y="1268413"/>
            <a:ext cx="7543800" cy="3657600"/>
          </a:xfrm>
        </p:spPr>
        <p:txBody>
          <a:bodyPr/>
          <a:lstStyle/>
          <a:p>
            <a:r>
              <a:rPr kumimoji="0" lang="tr-TR" sz="2000">
                <a:solidFill>
                  <a:srgbClr val="FFFF00"/>
                </a:solidFill>
                <a:effectLst/>
                <a:latin typeface="Times New Roman" panose="02020603050405020304" pitchFamily="18" charset="0"/>
              </a:rPr>
              <a:t>Babil Sürgünü dönüşünde "Yahudi" isminin ön plana çıkmasıyla birlikte, "İsrail" ve "İsrailoğulları" isimleri de kullanılmaya devam etmiştir. "İsrail" ve "İsrailoğulları" genel tarihî anlamda, "Yahudi" ise özel ve yaşayan bir kavmi tanımlamak için kullanılmıştır.</a:t>
            </a:r>
            <a:r>
              <a:rPr kumimoji="0" lang="tr-TR">
                <a:effectLst/>
                <a:latin typeface="Times New Roman" panose="02020603050405020304" pitchFamily="18" charset="0"/>
              </a:rPr>
              <a:t> </a:t>
            </a:r>
          </a:p>
          <a:p>
            <a:r>
              <a:rPr kumimoji="0" lang="tr-TR" sz="2000">
                <a:solidFill>
                  <a:schemeClr val="accent2"/>
                </a:solidFill>
                <a:effectLst/>
                <a:latin typeface="Times New Roman" panose="02020603050405020304" pitchFamily="18" charset="0"/>
              </a:rPr>
              <a:t>Tarih içinde bu iki terim, karakterle ilgili bir muhteva kazanmıştır.  "İsrail" olumlu karakteri, "Yahudi" ise olumsuz karakteri belirtir olmuştur</a:t>
            </a:r>
            <a:r>
              <a:rPr kumimoji="0" lang="tr-TR" sz="2000" u="sng">
                <a:solidFill>
                  <a:schemeClr val="accent2"/>
                </a:solidFill>
                <a:effectLst/>
              </a:rPr>
              <a:t>.</a:t>
            </a:r>
            <a:r>
              <a:rPr kumimoji="0" lang="tr-TR" sz="2000">
                <a:solidFill>
                  <a:schemeClr val="accent2"/>
                </a:solidFill>
                <a:effectLst/>
              </a:rPr>
              <a:t> "Yahudi" isminin küçük </a:t>
            </a:r>
            <a:r>
              <a:rPr kumimoji="0" lang="tr-TR" sz="2000">
                <a:solidFill>
                  <a:schemeClr val="accent2"/>
                </a:solidFill>
                <a:effectLst/>
                <a:latin typeface="Times New Roman" panose="02020603050405020304" pitchFamily="18" charset="0"/>
              </a:rPr>
              <a:t>düşürücü ve küfür ifade edici bir muhteva kazanması dolayısıyla Yahudiler, Hıristiyan topraklarında, zaman zaman bu isim yerine "İsraelî" (İsraelite) ismini kullanmayı tercih etmişlerdir.</a:t>
            </a:r>
            <a:r>
              <a:rPr kumimoji="0" lang="tr-TR">
                <a:solidFill>
                  <a:schemeClr val="accent2"/>
                </a:solidFill>
                <a:effectLst/>
                <a:latin typeface="Times New Roman" panose="02020603050405020304" pitchFamily="18" charset="0"/>
              </a:rPr>
              <a:t> </a:t>
            </a:r>
          </a:p>
          <a:p>
            <a:r>
              <a:rPr lang="tr-TR" sz="2000" b="1">
                <a:solidFill>
                  <a:srgbClr val="FFFF00"/>
                </a:solidFill>
                <a:effectLst/>
                <a:latin typeface="Times New Roman" panose="02020603050405020304" pitchFamily="18" charset="0"/>
              </a:rPr>
              <a:t>Bununla birlikte bugün Yahudiler, “İsrail” ve “Yahudi” ismini kullanmaktadır. 1948’de Filistin’de kurulan devletin adı İsrail’dir.  Bu devletin vatandaşlarına, etnik kökenine bakılmaksızın “İsraelî” (İsrailli) denmektedir. Yahudi ismi ise, ırken ve dinen Yahudi olanlar için kullanılmaktadır.</a:t>
            </a:r>
            <a:r>
              <a:rPr lang="tr-TR" b="1">
                <a:solidFill>
                  <a:srgbClr val="CC9900"/>
                </a:solidFill>
                <a:effectLst/>
                <a:latin typeface="Times New Roman" panose="02020603050405020304" pitchFamily="18" charset="0"/>
              </a:rPr>
              <a:t> </a:t>
            </a:r>
            <a:endParaRPr lang="tr-TR" b="1">
              <a:solidFill>
                <a:srgbClr val="CC9900"/>
              </a:solidFill>
              <a:effectLst/>
            </a:endParaRPr>
          </a:p>
          <a:p>
            <a:endParaRPr kumimoji="0" lang="tr-TR">
              <a:solidFill>
                <a:srgbClr val="CC9900"/>
              </a:solidFill>
              <a:effectLst/>
              <a:latin typeface="Times New Roman" panose="02020603050405020304" pitchFamily="18" charset="0"/>
            </a:endParaRPr>
          </a:p>
        </p:txBody>
      </p:sp>
    </p:spTree>
    <p:extLst>
      <p:ext uri="{BB962C8B-B14F-4D97-AF65-F5344CB8AC3E}">
        <p14:creationId xmlns:p14="http://schemas.microsoft.com/office/powerpoint/2010/main" val="2432991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lstStyle/>
          <a:p>
            <a:r>
              <a:rPr lang="tr-TR"/>
              <a:t>Musevi</a:t>
            </a:r>
          </a:p>
        </p:txBody>
      </p:sp>
      <p:sp>
        <p:nvSpPr>
          <p:cNvPr id="387075" name="Rectangle 3"/>
          <p:cNvSpPr>
            <a:spLocks noGrp="1" noChangeArrowheads="1"/>
          </p:cNvSpPr>
          <p:nvPr>
            <p:ph type="body" idx="1"/>
          </p:nvPr>
        </p:nvSpPr>
        <p:spPr>
          <a:xfrm>
            <a:off x="2782888" y="1989138"/>
            <a:ext cx="7199312" cy="3954462"/>
          </a:xfrm>
        </p:spPr>
        <p:txBody>
          <a:bodyPr/>
          <a:lstStyle/>
          <a:p>
            <a:r>
              <a:rPr lang="tr-TR" sz="2400" b="1">
                <a:solidFill>
                  <a:srgbClr val="FFFF00"/>
                </a:solidFill>
                <a:latin typeface="Times New Roman" panose="02020603050405020304" pitchFamily="18" charset="0"/>
              </a:rPr>
              <a:t>Bu isim, Osmanlının son dönemlerinde kullanılmaya başlamıştır. Sadece Türkiye’de kullanılır. </a:t>
            </a:r>
          </a:p>
          <a:p>
            <a:r>
              <a:rPr kumimoji="0" lang="tr-TR" sz="2400" b="1">
                <a:solidFill>
                  <a:srgbClr val="FFFF00"/>
                </a:solidFill>
                <a:effectLst/>
                <a:latin typeface="Times New Roman" panose="02020603050405020304" pitchFamily="18" charset="0"/>
              </a:rPr>
              <a:t>Yahudiler kendileri de Türkiye’de "Yahudi" yerine "Musevî" ismini kullanmayı tercih etmişlerdir. Çünkü Türkiye’de de "Yahudi", hep aşağılayıcı ve kötü bir anlamda kullanılmıştır. Bu durum hâlen devam etmektedir. "Yahudi" denince; entrika, yalan, hile, sözünde durmama, kandırma, ihanet gibi gayri ahlâkî davranışlar akla gelmektedir. "Musevî" ise, daha olumlu ve yumuşak bir imaj çizmektedir.</a:t>
            </a:r>
          </a:p>
          <a:p>
            <a:endParaRPr lang="tr-TR" sz="2400" b="1">
              <a:solidFill>
                <a:srgbClr val="FFFF00"/>
              </a:solidFill>
              <a:latin typeface="Times New Roman" panose="02020603050405020304" pitchFamily="18" charset="0"/>
            </a:endParaRPr>
          </a:p>
        </p:txBody>
      </p:sp>
    </p:spTree>
    <p:extLst>
      <p:ext uri="{BB962C8B-B14F-4D97-AF65-F5344CB8AC3E}">
        <p14:creationId xmlns:p14="http://schemas.microsoft.com/office/powerpoint/2010/main" val="36795711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ChangeArrowheads="1"/>
          </p:cNvSpPr>
          <p:nvPr>
            <p:ph type="title"/>
          </p:nvPr>
        </p:nvSpPr>
        <p:spPr>
          <a:xfrm>
            <a:off x="2362200" y="0"/>
            <a:ext cx="7315200" cy="1143000"/>
          </a:xfrm>
        </p:spPr>
        <p:txBody>
          <a:bodyPr/>
          <a:lstStyle/>
          <a:p>
            <a:r>
              <a:rPr lang="tr-TR"/>
              <a:t>Yahudiliğin Tanımı</a:t>
            </a:r>
          </a:p>
        </p:txBody>
      </p:sp>
      <p:sp>
        <p:nvSpPr>
          <p:cNvPr id="388099" name="Rectangle 3"/>
          <p:cNvSpPr>
            <a:spLocks noGrp="1" noChangeArrowheads="1"/>
          </p:cNvSpPr>
          <p:nvPr>
            <p:ph type="body" idx="1"/>
          </p:nvPr>
        </p:nvSpPr>
        <p:spPr>
          <a:xfrm>
            <a:off x="2438400" y="1676400"/>
            <a:ext cx="7543800" cy="4267200"/>
          </a:xfrm>
        </p:spPr>
        <p:txBody>
          <a:bodyPr/>
          <a:lstStyle/>
          <a:p>
            <a:pPr lvl="1" algn="just"/>
            <a:r>
              <a:rPr lang="tr-TR" sz="2000" b="1">
                <a:solidFill>
                  <a:srgbClr val="FFFF00"/>
                </a:solidFill>
                <a:effectLst/>
                <a:latin typeface="Times New Roman" panose="02020603050405020304" pitchFamily="18" charset="0"/>
              </a:rPr>
              <a:t>Yahudilik; belli bir toprakla kimlikleştirilmiş bir grup hayatını, müşterek bir inancı, bir dil ve edebiyatı, folkloru, kanun kodekslerini ve sanatı bünyesinde barındıran bir dindir. Çağdaş Yahudi bilginlerinden birine göre Yahudilik; Yahudilerin İsrail ülkesinde bin yıldan fazla süren millî otonom yaşamları ile yaklaşık iki bin yıllık sürgün yaşamları boyunca oluşturdukları bir medeniy</a:t>
            </a:r>
            <a:r>
              <a:rPr lang="tr-TR" sz="2000" b="1">
                <a:solidFill>
                  <a:srgbClr val="FFFF00"/>
                </a:solidFill>
                <a:effectLst/>
              </a:rPr>
              <a:t>ettir.</a:t>
            </a:r>
            <a:endParaRPr lang="tr-TR" sz="2000" b="1">
              <a:solidFill>
                <a:srgbClr val="6600CC"/>
              </a:solidFill>
              <a:effectLst/>
            </a:endParaRPr>
          </a:p>
          <a:p>
            <a:pPr lvl="1" algn="just"/>
            <a:r>
              <a:rPr lang="tr-TR" sz="2000" b="1">
                <a:solidFill>
                  <a:srgbClr val="FFFF00"/>
                </a:solidFill>
                <a:latin typeface="Times New Roman" panose="02020603050405020304" pitchFamily="18" charset="0"/>
              </a:rPr>
              <a:t>Yahudi din adamlarının belirlediği kurallara göre, Yahudi olmanın bazı ırkî ve dinî şartları vardır. Yahudi olmanın temel ön şartı,</a:t>
            </a:r>
            <a:r>
              <a:rPr lang="tr-TR" sz="2000" b="1">
                <a:solidFill>
                  <a:srgbClr val="FFFF00"/>
                </a:solidFill>
              </a:rPr>
              <a:t> </a:t>
            </a:r>
            <a:r>
              <a:rPr lang="tr-TR" sz="2000" b="1">
                <a:solidFill>
                  <a:srgbClr val="FFFF00"/>
                </a:solidFill>
                <a:latin typeface="Times New Roman" panose="02020603050405020304" pitchFamily="18" charset="0"/>
              </a:rPr>
              <a:t>Yahudi bir anne-babadan veya Yahudi bir anneden doğmaktır. Sadece babası Yahudi olan bir kimsenin Yahudi sayılabilmesi için Yahudi dinine de girmesi gerekir. Milliyeti bakımından Yahudi olmayıp sonradan Yahudiliğe giren kimse de Yahudi sayılır. Bu bakımdan "Yahudilik" terimi; belli bir ırka, kültüre ve dine mensubiyeti ifade eden çok kapsamlı bir anlam ihtiva etmektedir.</a:t>
            </a:r>
            <a:r>
              <a:rPr lang="tr-TR" sz="2000">
                <a:solidFill>
                  <a:srgbClr val="FFFF00"/>
                </a:solidFill>
              </a:rPr>
              <a:t> </a:t>
            </a:r>
            <a:endParaRPr lang="tr-TR" sz="2000" b="1">
              <a:solidFill>
                <a:srgbClr val="FFFF00"/>
              </a:solidFill>
            </a:endParaRPr>
          </a:p>
          <a:p>
            <a:endParaRPr lang="tr-TR"/>
          </a:p>
        </p:txBody>
      </p:sp>
    </p:spTree>
    <p:extLst>
      <p:ext uri="{BB962C8B-B14F-4D97-AF65-F5344CB8AC3E}">
        <p14:creationId xmlns:p14="http://schemas.microsoft.com/office/powerpoint/2010/main" val="2534819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ONUŞMACI TANITMA - DALE CARNEGIE TRAINING (R)">
  <a:themeElements>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fontScheme name="KONUŞMACI TANITMA - DALE CARNEGIE TRAINING (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lnDef>
  </a:objectDefaults>
  <a:extraClrSchemeLst>
    <a:extraClrScheme>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clrMap bg1="dk2" tx1="lt1" bg2="dk1" tx2="lt2" accent1="accent1" accent2="accent2" accent3="accent3" accent4="accent4" accent5="accent5" accent6="accent6" hlink="hlink" folHlink="folHlink"/>
    </a:extraClrScheme>
    <a:extraClrScheme>
      <a:clrScheme name="KONUŞMACI TANITMA - DALE CARNEGIE TRAINING (R) 2">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3">
        <a:dk1>
          <a:srgbClr val="010000"/>
        </a:dk1>
        <a:lt1>
          <a:srgbClr val="C0C0C0"/>
        </a:lt1>
        <a:dk2>
          <a:srgbClr val="010000"/>
        </a:dk2>
        <a:lt2>
          <a:srgbClr val="C0C0C0"/>
        </a:lt2>
        <a:accent1>
          <a:srgbClr val="969696"/>
        </a:accent1>
        <a:accent2>
          <a:srgbClr val="000000"/>
        </a:accent2>
        <a:accent3>
          <a:srgbClr val="DCDCDC"/>
        </a:accent3>
        <a:accent4>
          <a:srgbClr val="010000"/>
        </a:accent4>
        <a:accent5>
          <a:srgbClr val="C9C9C9"/>
        </a:accent5>
        <a:accent6>
          <a:srgbClr val="0000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4">
        <a:dk1>
          <a:srgbClr val="000000"/>
        </a:dk1>
        <a:lt1>
          <a:srgbClr val="FFFF00"/>
        </a:lt1>
        <a:dk2>
          <a:srgbClr val="000066"/>
        </a:dk2>
        <a:lt2>
          <a:srgbClr val="99CC00"/>
        </a:lt2>
        <a:accent1>
          <a:srgbClr val="99CC00"/>
        </a:accent1>
        <a:accent2>
          <a:srgbClr val="FFFF00"/>
        </a:accent2>
        <a:accent3>
          <a:srgbClr val="AAAAB8"/>
        </a:accent3>
        <a:accent4>
          <a:srgbClr val="DADA00"/>
        </a:accent4>
        <a:accent5>
          <a:srgbClr val="CAE2AA"/>
        </a:accent5>
        <a:accent6>
          <a:srgbClr val="E7E700"/>
        </a:accent6>
        <a:hlink>
          <a:srgbClr val="9999FF"/>
        </a:hlink>
        <a:folHlink>
          <a:srgbClr val="9933FF"/>
        </a:folHlink>
      </a:clrScheme>
      <a:clrMap bg1="dk2" tx1="lt1" bg2="dk1" tx2="lt2" accent1="accent1" accent2="accent2" accent3="accent3" accent4="accent4" accent5="accent5" accent6="accent6" hlink="hlink" folHlink="folHlink"/>
    </a:extraClrScheme>
    <a:extraClrScheme>
      <a:clrScheme name="KONUŞMACI TANITMA - DALE CARNEGIE TRAINING (R) 5">
        <a:dk1>
          <a:srgbClr val="969696"/>
        </a:dk1>
        <a:lt1>
          <a:srgbClr val="FFCC00"/>
        </a:lt1>
        <a:dk2>
          <a:srgbClr val="FF6600"/>
        </a:dk2>
        <a:lt2>
          <a:srgbClr val="009900"/>
        </a:lt2>
        <a:accent1>
          <a:srgbClr val="FFCC00"/>
        </a:accent1>
        <a:accent2>
          <a:srgbClr val="009900"/>
        </a:accent2>
        <a:accent3>
          <a:srgbClr val="FFB8AA"/>
        </a:accent3>
        <a:accent4>
          <a:srgbClr val="DAAE00"/>
        </a:accent4>
        <a:accent5>
          <a:srgbClr val="FFE2AA"/>
        </a:accent5>
        <a:accent6>
          <a:srgbClr val="008A00"/>
        </a:accent6>
        <a:hlink>
          <a:srgbClr val="FFFFFF"/>
        </a:hlink>
        <a:folHlink>
          <a:srgbClr val="FF9966"/>
        </a:folHlink>
      </a:clrScheme>
      <a:clrMap bg1="dk2" tx1="lt1" bg2="dk1" tx2="lt2" accent1="accent1" accent2="accent2" accent3="accent3" accent4="accent4" accent5="accent5" accent6="accent6" hlink="hlink" folHlink="folHlink"/>
    </a:extraClrScheme>
    <a:extraClrScheme>
      <a:clrScheme name="KONUŞMACI TANITMA - DALE CARNEGIE TRAINING (R) 6">
        <a:dk1>
          <a:srgbClr val="000000"/>
        </a:dk1>
        <a:lt1>
          <a:srgbClr val="FFCC00"/>
        </a:lt1>
        <a:dk2>
          <a:srgbClr val="336600"/>
        </a:dk2>
        <a:lt2>
          <a:srgbClr val="969696"/>
        </a:lt2>
        <a:accent1>
          <a:srgbClr val="336600"/>
        </a:accent1>
        <a:accent2>
          <a:srgbClr val="CCCC00"/>
        </a:accent2>
        <a:accent3>
          <a:srgbClr val="FFE2AA"/>
        </a:accent3>
        <a:accent4>
          <a:srgbClr val="000000"/>
        </a:accent4>
        <a:accent5>
          <a:srgbClr val="ADB8AA"/>
        </a:accent5>
        <a:accent6>
          <a:srgbClr val="B9B900"/>
        </a:accent6>
        <a:hlink>
          <a:srgbClr val="FFFFFF"/>
        </a:hlink>
        <a:folHlink>
          <a:srgbClr val="FFFFAF"/>
        </a:folHlink>
      </a:clrScheme>
      <a:clrMap bg1="lt1" tx1="dk1" bg2="lt2" tx2="dk2" accent1="accent1" accent2="accent2" accent3="accent3" accent4="accent4" accent5="accent5" accent6="accent6" hlink="hlink" folHlink="folHlink"/>
    </a:extraClrScheme>
    <a:extraClrScheme>
      <a:clrScheme name="KONUŞMACI TANITMA - DALE CARNEGIE TRAINING (R) 7">
        <a:dk1>
          <a:srgbClr val="010000"/>
        </a:dk1>
        <a:lt1>
          <a:srgbClr val="99CCFF"/>
        </a:lt1>
        <a:dk2>
          <a:srgbClr val="666633"/>
        </a:dk2>
        <a:lt2>
          <a:srgbClr val="969696"/>
        </a:lt2>
        <a:accent1>
          <a:srgbClr val="666633"/>
        </a:accent1>
        <a:accent2>
          <a:srgbClr val="FFCC00"/>
        </a:accent2>
        <a:accent3>
          <a:srgbClr val="CAE2FF"/>
        </a:accent3>
        <a:accent4>
          <a:srgbClr val="010000"/>
        </a:accent4>
        <a:accent5>
          <a:srgbClr val="B8B8AD"/>
        </a:accent5>
        <a:accent6>
          <a:srgbClr val="E7B900"/>
        </a:accent6>
        <a:hlink>
          <a:srgbClr val="FFFFFF"/>
        </a:hlink>
        <a:folHlink>
          <a:srgbClr val="CCECFF"/>
        </a:folHlink>
      </a:clrScheme>
      <a:clrMap bg1="lt1" tx1="dk1" bg2="lt2" tx2="dk2" accent1="accent1" accent2="accent2" accent3="accent3" accent4="accent4" accent5="accent5" accent6="accent6" hlink="hlink" folHlink="folHlink"/>
    </a:extraClrScheme>
    <a:extraClrScheme>
      <a:clrScheme name="KONUŞMACI TANITMA - DALE CARNEGIE TRAINING (R) 8">
        <a:dk1>
          <a:srgbClr val="9900CC"/>
        </a:dk1>
        <a:lt1>
          <a:srgbClr val="FFCC00"/>
        </a:lt1>
        <a:dk2>
          <a:srgbClr val="FF3300"/>
        </a:dk2>
        <a:lt2>
          <a:srgbClr val="969696"/>
        </a:lt2>
        <a:accent1>
          <a:srgbClr val="FF3300"/>
        </a:accent1>
        <a:accent2>
          <a:srgbClr val="FFCC00"/>
        </a:accent2>
        <a:accent3>
          <a:srgbClr val="FFE2AA"/>
        </a:accent3>
        <a:accent4>
          <a:srgbClr val="8200AE"/>
        </a:accent4>
        <a:accent5>
          <a:srgbClr val="FFADAA"/>
        </a:accent5>
        <a:accent6>
          <a:srgbClr val="E7B900"/>
        </a:accent6>
        <a:hlink>
          <a:srgbClr val="FFFFFF"/>
        </a:hlink>
        <a:folHlink>
          <a:srgbClr val="FFFF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839</Words>
  <Application>Microsoft Office PowerPoint</Application>
  <PresentationFormat>Geniş ekran</PresentationFormat>
  <Paragraphs>40</Paragraphs>
  <Slides>9</Slides>
  <Notes>9</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Tahoma</vt:lpstr>
      <vt:lpstr>Times New Roman</vt:lpstr>
      <vt:lpstr>Office Teması</vt:lpstr>
      <vt:lpstr>KONUŞMACI TANITMA - DALE CARNEGIE TRAINING (R)</vt:lpstr>
      <vt:lpstr>YAHUDİLİK</vt:lpstr>
      <vt:lpstr>Yahudiliğin iki simgesi</vt:lpstr>
      <vt:lpstr>İbrani, İsrail, İsrailoğulları, Yahudi ve Musevi terimleri</vt:lpstr>
      <vt:lpstr>İbrani</vt:lpstr>
      <vt:lpstr>İsrail ve İsrailoğulları</vt:lpstr>
      <vt:lpstr>Yahudi</vt:lpstr>
      <vt:lpstr>Bu terimlerin kullanım alanları</vt:lpstr>
      <vt:lpstr>Musevi</vt:lpstr>
      <vt:lpstr>Yahudiliğin Tanımı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YAHUDİLİK</dc:title>
  <dc:creator>Baki Adam</dc:creator>
  <cp:lastModifiedBy>Baki Adam</cp:lastModifiedBy>
  <cp:revision>1</cp:revision>
  <dcterms:created xsi:type="dcterms:W3CDTF">2018-01-22T16:12:55Z</dcterms:created>
  <dcterms:modified xsi:type="dcterms:W3CDTF">2018-01-22T16:13:53Z</dcterms:modified>
</cp:coreProperties>
</file>