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5"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BD6FF3A-5486-4B99-A867-9FF36737B17C}"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C34F81-800A-4FF1-9CBC-5972D30C78E0}" type="slidenum">
              <a:rPr lang="tr-TR" smtClean="0"/>
              <a:t>‹#›</a:t>
            </a:fld>
            <a:endParaRPr lang="tr-TR"/>
          </a:p>
        </p:txBody>
      </p:sp>
    </p:spTree>
    <p:extLst>
      <p:ext uri="{BB962C8B-B14F-4D97-AF65-F5344CB8AC3E}">
        <p14:creationId xmlns:p14="http://schemas.microsoft.com/office/powerpoint/2010/main" val="4074961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BD6FF3A-5486-4B99-A867-9FF36737B17C}"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C34F81-800A-4FF1-9CBC-5972D30C78E0}" type="slidenum">
              <a:rPr lang="tr-TR" smtClean="0"/>
              <a:t>‹#›</a:t>
            </a:fld>
            <a:endParaRPr lang="tr-TR"/>
          </a:p>
        </p:txBody>
      </p:sp>
    </p:spTree>
    <p:extLst>
      <p:ext uri="{BB962C8B-B14F-4D97-AF65-F5344CB8AC3E}">
        <p14:creationId xmlns:p14="http://schemas.microsoft.com/office/powerpoint/2010/main" val="182802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BD6FF3A-5486-4B99-A867-9FF36737B17C}"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C34F81-800A-4FF1-9CBC-5972D30C78E0}" type="slidenum">
              <a:rPr lang="tr-TR" smtClean="0"/>
              <a:t>‹#›</a:t>
            </a:fld>
            <a:endParaRPr lang="tr-TR"/>
          </a:p>
        </p:txBody>
      </p:sp>
    </p:spTree>
    <p:extLst>
      <p:ext uri="{BB962C8B-B14F-4D97-AF65-F5344CB8AC3E}">
        <p14:creationId xmlns:p14="http://schemas.microsoft.com/office/powerpoint/2010/main" val="1602243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BD6FF3A-5486-4B99-A867-9FF36737B17C}"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C34F81-800A-4FF1-9CBC-5972D30C78E0}" type="slidenum">
              <a:rPr lang="tr-TR" smtClean="0"/>
              <a:t>‹#›</a:t>
            </a:fld>
            <a:endParaRPr lang="tr-TR"/>
          </a:p>
        </p:txBody>
      </p:sp>
    </p:spTree>
    <p:extLst>
      <p:ext uri="{BB962C8B-B14F-4D97-AF65-F5344CB8AC3E}">
        <p14:creationId xmlns:p14="http://schemas.microsoft.com/office/powerpoint/2010/main" val="490971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BD6FF3A-5486-4B99-A867-9FF36737B17C}"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C34F81-800A-4FF1-9CBC-5972D30C78E0}" type="slidenum">
              <a:rPr lang="tr-TR" smtClean="0"/>
              <a:t>‹#›</a:t>
            </a:fld>
            <a:endParaRPr lang="tr-TR"/>
          </a:p>
        </p:txBody>
      </p:sp>
    </p:spTree>
    <p:extLst>
      <p:ext uri="{BB962C8B-B14F-4D97-AF65-F5344CB8AC3E}">
        <p14:creationId xmlns:p14="http://schemas.microsoft.com/office/powerpoint/2010/main" val="1711233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BD6FF3A-5486-4B99-A867-9FF36737B17C}"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C34F81-800A-4FF1-9CBC-5972D30C78E0}" type="slidenum">
              <a:rPr lang="tr-TR" smtClean="0"/>
              <a:t>‹#›</a:t>
            </a:fld>
            <a:endParaRPr lang="tr-TR"/>
          </a:p>
        </p:txBody>
      </p:sp>
    </p:spTree>
    <p:extLst>
      <p:ext uri="{BB962C8B-B14F-4D97-AF65-F5344CB8AC3E}">
        <p14:creationId xmlns:p14="http://schemas.microsoft.com/office/powerpoint/2010/main" val="2082157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BD6FF3A-5486-4B99-A867-9FF36737B17C}" type="datetimeFigureOut">
              <a:rPr lang="tr-TR" smtClean="0"/>
              <a:t>16.9.2018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C34F81-800A-4FF1-9CBC-5972D30C78E0}" type="slidenum">
              <a:rPr lang="tr-TR" smtClean="0"/>
              <a:t>‹#›</a:t>
            </a:fld>
            <a:endParaRPr lang="tr-TR"/>
          </a:p>
        </p:txBody>
      </p:sp>
    </p:spTree>
    <p:extLst>
      <p:ext uri="{BB962C8B-B14F-4D97-AF65-F5344CB8AC3E}">
        <p14:creationId xmlns:p14="http://schemas.microsoft.com/office/powerpoint/2010/main" val="2030734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BD6FF3A-5486-4B99-A867-9FF36737B17C}" type="datetimeFigureOut">
              <a:rPr lang="tr-TR" smtClean="0"/>
              <a:t>16.9.2018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C34F81-800A-4FF1-9CBC-5972D30C78E0}" type="slidenum">
              <a:rPr lang="tr-TR" smtClean="0"/>
              <a:t>‹#›</a:t>
            </a:fld>
            <a:endParaRPr lang="tr-TR"/>
          </a:p>
        </p:txBody>
      </p:sp>
    </p:spTree>
    <p:extLst>
      <p:ext uri="{BB962C8B-B14F-4D97-AF65-F5344CB8AC3E}">
        <p14:creationId xmlns:p14="http://schemas.microsoft.com/office/powerpoint/2010/main" val="269434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BD6FF3A-5486-4B99-A867-9FF36737B17C}" type="datetimeFigureOut">
              <a:rPr lang="tr-TR" smtClean="0"/>
              <a:t>16.9.2018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C34F81-800A-4FF1-9CBC-5972D30C78E0}" type="slidenum">
              <a:rPr lang="tr-TR" smtClean="0"/>
              <a:t>‹#›</a:t>
            </a:fld>
            <a:endParaRPr lang="tr-TR"/>
          </a:p>
        </p:txBody>
      </p:sp>
    </p:spTree>
    <p:extLst>
      <p:ext uri="{BB962C8B-B14F-4D97-AF65-F5344CB8AC3E}">
        <p14:creationId xmlns:p14="http://schemas.microsoft.com/office/powerpoint/2010/main" val="1480885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BD6FF3A-5486-4B99-A867-9FF36737B17C}"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C34F81-800A-4FF1-9CBC-5972D30C78E0}" type="slidenum">
              <a:rPr lang="tr-TR" smtClean="0"/>
              <a:t>‹#›</a:t>
            </a:fld>
            <a:endParaRPr lang="tr-TR"/>
          </a:p>
        </p:txBody>
      </p:sp>
    </p:spTree>
    <p:extLst>
      <p:ext uri="{BB962C8B-B14F-4D97-AF65-F5344CB8AC3E}">
        <p14:creationId xmlns:p14="http://schemas.microsoft.com/office/powerpoint/2010/main" val="3758364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BD6FF3A-5486-4B99-A867-9FF36737B17C}"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C34F81-800A-4FF1-9CBC-5972D30C78E0}" type="slidenum">
              <a:rPr lang="tr-TR" smtClean="0"/>
              <a:t>‹#›</a:t>
            </a:fld>
            <a:endParaRPr lang="tr-TR"/>
          </a:p>
        </p:txBody>
      </p:sp>
    </p:spTree>
    <p:extLst>
      <p:ext uri="{BB962C8B-B14F-4D97-AF65-F5344CB8AC3E}">
        <p14:creationId xmlns:p14="http://schemas.microsoft.com/office/powerpoint/2010/main" val="134337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6FF3A-5486-4B99-A867-9FF36737B17C}" type="datetimeFigureOut">
              <a:rPr lang="tr-TR" smtClean="0"/>
              <a:t>16.9.2018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34F81-800A-4FF1-9CBC-5972D30C78E0}" type="slidenum">
              <a:rPr lang="tr-TR" smtClean="0"/>
              <a:t>‹#›</a:t>
            </a:fld>
            <a:endParaRPr lang="tr-TR"/>
          </a:p>
        </p:txBody>
      </p:sp>
    </p:spTree>
    <p:extLst>
      <p:ext uri="{BB962C8B-B14F-4D97-AF65-F5344CB8AC3E}">
        <p14:creationId xmlns:p14="http://schemas.microsoft.com/office/powerpoint/2010/main" val="3353668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panose="020B0604020202020204" pitchFamily="34" charset="0"/>
                <a:cs typeface="Arial" panose="020B0604020202020204" pitchFamily="34" charset="0"/>
              </a:rPr>
              <a:t>Sosyal Değişme ve Teknoloji</a:t>
            </a:r>
            <a:endParaRPr lang="tr-TR" dirty="0">
              <a:latin typeface="Arial" panose="020B0604020202020204" pitchFamily="34" charset="0"/>
              <a:cs typeface="Arial" panose="020B0604020202020204" pitchFamily="34" charset="0"/>
            </a:endParaRPr>
          </a:p>
        </p:txBody>
      </p:sp>
      <p:sp>
        <p:nvSpPr>
          <p:cNvPr id="3" name="Alt Başlık 2"/>
          <p:cNvSpPr>
            <a:spLocks noGrp="1"/>
          </p:cNvSpPr>
          <p:nvPr>
            <p:ph type="subTitle" idx="1"/>
          </p:nvPr>
        </p:nvSpPr>
        <p:spPr/>
        <p:txBody>
          <a:bodyPr>
            <a:normAutofit/>
          </a:bodyPr>
          <a:lstStyle/>
          <a:p>
            <a:r>
              <a:rPr lang="tr-TR" sz="3200" dirty="0" smtClean="0">
                <a:latin typeface="Arial" panose="020B0604020202020204" pitchFamily="34" charset="0"/>
                <a:cs typeface="Arial" panose="020B0604020202020204" pitchFamily="34" charset="0"/>
              </a:rPr>
              <a:t>Dengeci Teoriler (Yapısal Fonksiyonalizm)</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421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panose="020B0604020202020204" pitchFamily="34" charset="0"/>
                <a:cs typeface="Arial" panose="020B0604020202020204" pitchFamily="34" charset="0"/>
              </a:rPr>
              <a:t>Dengeci Teoriler (Yapısal Fonksiyonel)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200" dirty="0">
                <a:latin typeface="Arial" panose="020B0604020202020204" pitchFamily="34" charset="0"/>
                <a:cs typeface="Arial" panose="020B0604020202020204" pitchFamily="34" charset="0"/>
              </a:rPr>
              <a:t>Bu </a:t>
            </a:r>
            <a:r>
              <a:rPr lang="tr-TR" sz="3200" dirty="0" smtClean="0">
                <a:latin typeface="Arial" panose="020B0604020202020204" pitchFamily="34" charset="0"/>
                <a:cs typeface="Arial" panose="020B0604020202020204" pitchFamily="34" charset="0"/>
              </a:rPr>
              <a:t>derste, denge </a:t>
            </a:r>
            <a:r>
              <a:rPr lang="tr-TR" sz="3200" dirty="0">
                <a:latin typeface="Arial" panose="020B0604020202020204" pitchFamily="34" charset="0"/>
                <a:cs typeface="Arial" panose="020B0604020202020204" pitchFamily="34" charset="0"/>
              </a:rPr>
              <a:t>kavramını kullanan ve en açık ifadesini bulan kuram olan yapısal fonksiyonel </a:t>
            </a:r>
            <a:r>
              <a:rPr lang="tr-TR" sz="3200" dirty="0" smtClean="0">
                <a:latin typeface="Arial" panose="020B0604020202020204" pitchFamily="34" charset="0"/>
                <a:cs typeface="Arial" panose="020B0604020202020204" pitchFamily="34" charset="0"/>
              </a:rPr>
              <a:t>yaklaşımın </a:t>
            </a:r>
            <a:r>
              <a:rPr lang="tr-TR" sz="3200" dirty="0">
                <a:latin typeface="Arial" panose="020B0604020202020204" pitchFamily="34" charset="0"/>
                <a:cs typeface="Arial" panose="020B0604020202020204" pitchFamily="34" charset="0"/>
              </a:rPr>
              <a:t>temsilcisi olan T. </a:t>
            </a:r>
            <a:r>
              <a:rPr lang="tr-TR" sz="3200" dirty="0" err="1">
                <a:latin typeface="Arial" panose="020B0604020202020204" pitchFamily="34" charset="0"/>
                <a:cs typeface="Arial" panose="020B0604020202020204" pitchFamily="34" charset="0"/>
              </a:rPr>
              <a:t>Parsons’ın</a:t>
            </a:r>
            <a:r>
              <a:rPr lang="tr-TR" sz="3200" dirty="0">
                <a:latin typeface="Arial" panose="020B0604020202020204" pitchFamily="34" charset="0"/>
                <a:cs typeface="Arial" panose="020B0604020202020204" pitchFamily="34" charset="0"/>
              </a:rPr>
              <a:t> görüşleri incelenecektir. Yapısal-fonksiyonel yaklaşıma göre, her yapı bir fonksiyona sahip olduğu için gelişir, yapılar var olduğu için belli fonksiyonlar ortaya çıkmaz. Diğer bir deyişle fonksiyonlar yapıları yaratırlar (Kongar,1981). T. </a:t>
            </a:r>
            <a:r>
              <a:rPr lang="tr-TR" sz="3200" dirty="0" err="1">
                <a:latin typeface="Arial" panose="020B0604020202020204" pitchFamily="34" charset="0"/>
                <a:cs typeface="Arial" panose="020B0604020202020204" pitchFamily="34" charset="0"/>
              </a:rPr>
              <a:t>Parsons</a:t>
            </a:r>
            <a:r>
              <a:rPr lang="tr-TR" sz="3200" dirty="0">
                <a:latin typeface="Arial" panose="020B0604020202020204" pitchFamily="34" charset="0"/>
                <a:cs typeface="Arial" panose="020B0604020202020204" pitchFamily="34" charset="0"/>
              </a:rPr>
              <a:t>, R. </a:t>
            </a:r>
            <a:r>
              <a:rPr lang="tr-TR" sz="3200" dirty="0" err="1">
                <a:latin typeface="Arial" panose="020B0604020202020204" pitchFamily="34" charset="0"/>
                <a:cs typeface="Arial" panose="020B0604020202020204" pitchFamily="34" charset="0"/>
              </a:rPr>
              <a:t>Merton</a:t>
            </a:r>
            <a:r>
              <a:rPr lang="tr-TR" sz="3200" dirty="0">
                <a:latin typeface="Arial" panose="020B0604020202020204" pitchFamily="34" charset="0"/>
                <a:cs typeface="Arial" panose="020B0604020202020204" pitchFamily="34" charset="0"/>
              </a:rPr>
              <a:t>, F. </a:t>
            </a:r>
            <a:r>
              <a:rPr lang="tr-TR" sz="3200" dirty="0" err="1">
                <a:latin typeface="Arial" panose="020B0604020202020204" pitchFamily="34" charset="0"/>
                <a:cs typeface="Arial" panose="020B0604020202020204" pitchFamily="34" charset="0"/>
              </a:rPr>
              <a:t>Cancian</a:t>
            </a:r>
            <a:r>
              <a:rPr lang="tr-TR" sz="3200" dirty="0">
                <a:latin typeface="Arial" panose="020B0604020202020204" pitchFamily="34" charset="0"/>
                <a:cs typeface="Arial" panose="020B0604020202020204" pitchFamily="34" charset="0"/>
              </a:rPr>
              <a:t> bu yaklaşımın önde gelen temsilcilerindendir.</a:t>
            </a:r>
          </a:p>
        </p:txBody>
      </p:sp>
    </p:spTree>
    <p:extLst>
      <p:ext uri="{BB962C8B-B14F-4D97-AF65-F5344CB8AC3E}">
        <p14:creationId xmlns:p14="http://schemas.microsoft.com/office/powerpoint/2010/main" val="3724272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Parsons</a:t>
            </a:r>
            <a:r>
              <a:rPr lang="tr-TR" dirty="0" smtClean="0"/>
              <a:t> </a:t>
            </a:r>
            <a:endParaRPr lang="tr-TR" dirty="0"/>
          </a:p>
        </p:txBody>
      </p:sp>
      <p:sp>
        <p:nvSpPr>
          <p:cNvPr id="3" name="İçerik Yer Tutucusu 2"/>
          <p:cNvSpPr>
            <a:spLocks noGrp="1"/>
          </p:cNvSpPr>
          <p:nvPr>
            <p:ph idx="1"/>
          </p:nvPr>
        </p:nvSpPr>
        <p:spPr/>
        <p:txBody>
          <a:bodyPr>
            <a:normAutofit/>
          </a:bodyPr>
          <a:lstStyle/>
          <a:p>
            <a:r>
              <a:rPr lang="tr-TR" sz="3000" dirty="0" err="1">
                <a:latin typeface="Arial" panose="020B0604020202020204" pitchFamily="34" charset="0"/>
                <a:cs typeface="Arial" panose="020B0604020202020204" pitchFamily="34" charset="0"/>
              </a:rPr>
              <a:t>Parsons’ın</a:t>
            </a:r>
            <a:r>
              <a:rPr lang="tr-TR" sz="3000" dirty="0">
                <a:latin typeface="Arial" panose="020B0604020202020204" pitchFamily="34" charset="0"/>
                <a:cs typeface="Arial" panose="020B0604020202020204" pitchFamily="34" charset="0"/>
              </a:rPr>
              <a:t> eserleri incelendiğinde onun bütünleşmiş bir teori, “Grand teori” kurmak istediği açıktır. </a:t>
            </a:r>
            <a:r>
              <a:rPr lang="tr-TR" sz="3000" dirty="0" err="1">
                <a:latin typeface="Arial" panose="020B0604020202020204" pitchFamily="34" charset="0"/>
                <a:cs typeface="Arial" panose="020B0604020202020204" pitchFamily="34" charset="0"/>
              </a:rPr>
              <a:t>Kinloch’a</a:t>
            </a:r>
            <a:r>
              <a:rPr lang="tr-TR" sz="3000" dirty="0">
                <a:latin typeface="Arial" panose="020B0604020202020204" pitchFamily="34" charset="0"/>
                <a:cs typeface="Arial" panose="020B0604020202020204" pitchFamily="34" charset="0"/>
              </a:rPr>
              <a:t> göre </a:t>
            </a:r>
            <a:r>
              <a:rPr lang="tr-TR" sz="3000" dirty="0" err="1">
                <a:latin typeface="Arial" panose="020B0604020202020204" pitchFamily="34" charset="0"/>
                <a:cs typeface="Arial" panose="020B0604020202020204" pitchFamily="34" charset="0"/>
              </a:rPr>
              <a:t>Parson’ın</a:t>
            </a:r>
            <a:r>
              <a:rPr lang="tr-TR" sz="3000" dirty="0">
                <a:latin typeface="Arial" panose="020B0604020202020204" pitchFamily="34" charset="0"/>
                <a:cs typeface="Arial" panose="020B0604020202020204" pitchFamily="34" charset="0"/>
              </a:rPr>
              <a:t> en temel amacı toplumun genel bir teorisini oluşturmaktır. </a:t>
            </a:r>
            <a:r>
              <a:rPr lang="tr-TR" sz="3000" dirty="0" err="1">
                <a:latin typeface="Arial" panose="020B0604020202020204" pitchFamily="34" charset="0"/>
                <a:cs typeface="Arial" panose="020B0604020202020204" pitchFamily="34" charset="0"/>
              </a:rPr>
              <a:t>Parsons’ın</a:t>
            </a:r>
            <a:r>
              <a:rPr lang="tr-TR" sz="3000" dirty="0">
                <a:latin typeface="Arial" panose="020B0604020202020204" pitchFamily="34" charset="0"/>
                <a:cs typeface="Arial" panose="020B0604020202020204" pitchFamily="34" charset="0"/>
              </a:rPr>
              <a:t> ilk teorik çalışmalarının sosyal eylem teorisinin etkisi altında olduğu açıktır. </a:t>
            </a:r>
            <a:r>
              <a:rPr lang="tr-TR" sz="3000" dirty="0" err="1">
                <a:latin typeface="Arial" panose="020B0604020202020204" pitchFamily="34" charset="0"/>
                <a:cs typeface="Arial" panose="020B0604020202020204" pitchFamily="34" charset="0"/>
              </a:rPr>
              <a:t>Parsons’ın</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The</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Structure</a:t>
            </a:r>
            <a:r>
              <a:rPr lang="tr-TR" sz="3000" dirty="0">
                <a:latin typeface="Arial" panose="020B0604020202020204" pitchFamily="34" charset="0"/>
                <a:cs typeface="Arial" panose="020B0604020202020204" pitchFamily="34" charset="0"/>
              </a:rPr>
              <a:t> of </a:t>
            </a:r>
            <a:r>
              <a:rPr lang="tr-TR" sz="3000" dirty="0" err="1">
                <a:latin typeface="Arial" panose="020B0604020202020204" pitchFamily="34" charset="0"/>
                <a:cs typeface="Arial" panose="020B0604020202020204" pitchFamily="34" charset="0"/>
              </a:rPr>
              <a:t>Social</a:t>
            </a:r>
            <a:r>
              <a:rPr lang="tr-TR" sz="3000" dirty="0">
                <a:latin typeface="Arial" panose="020B0604020202020204" pitchFamily="34" charset="0"/>
                <a:cs typeface="Arial" panose="020B0604020202020204" pitchFamily="34" charset="0"/>
              </a:rPr>
              <a:t> Action” adlı eseri </a:t>
            </a:r>
            <a:r>
              <a:rPr lang="tr-TR" sz="3000" dirty="0" err="1">
                <a:latin typeface="Arial" panose="020B0604020202020204" pitchFamily="34" charset="0"/>
                <a:cs typeface="Arial" panose="020B0604020202020204" pitchFamily="34" charset="0"/>
              </a:rPr>
              <a:t>Pareto</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Durkheim</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Weber</a:t>
            </a:r>
            <a:r>
              <a:rPr lang="tr-TR" sz="3000" dirty="0">
                <a:latin typeface="Arial" panose="020B0604020202020204" pitchFamily="34" charset="0"/>
                <a:cs typeface="Arial" panose="020B0604020202020204" pitchFamily="34" charset="0"/>
              </a:rPr>
              <a:t> ve Marshall’ın görüşlerinin bir sentezidir. </a:t>
            </a:r>
            <a:r>
              <a:rPr lang="tr-TR" sz="3000" dirty="0" err="1">
                <a:latin typeface="Arial" panose="020B0604020202020204" pitchFamily="34" charset="0"/>
                <a:cs typeface="Arial" panose="020B0604020202020204" pitchFamily="34" charset="0"/>
              </a:rPr>
              <a:t>Parsons’a</a:t>
            </a:r>
            <a:r>
              <a:rPr lang="tr-TR" sz="3000" dirty="0">
                <a:latin typeface="Arial" panose="020B0604020202020204" pitchFamily="34" charset="0"/>
                <a:cs typeface="Arial" panose="020B0604020202020204" pitchFamily="34" charset="0"/>
              </a:rPr>
              <a:t> göre, klasik ekonomistlerde olduğu gibi, birey serbest rekabetçi ortamda çıkarlarını maksimize etmek için hareketini rasyonel olarak seçebilmektedir (</a:t>
            </a:r>
            <a:r>
              <a:rPr lang="tr-TR" sz="3000" dirty="0" err="1">
                <a:latin typeface="Arial" panose="020B0604020202020204" pitchFamily="34" charset="0"/>
                <a:cs typeface="Arial" panose="020B0604020202020204" pitchFamily="34" charset="0"/>
              </a:rPr>
              <a:t>Lidz</a:t>
            </a:r>
            <a:r>
              <a:rPr lang="tr-TR" sz="3000" dirty="0">
                <a:latin typeface="Arial" panose="020B0604020202020204" pitchFamily="34" charset="0"/>
                <a:cs typeface="Arial" panose="020B0604020202020204" pitchFamily="34" charset="0"/>
              </a:rPr>
              <a:t>, 2003</a:t>
            </a:r>
            <a:r>
              <a:rPr lang="tr-TR" sz="3000" dirty="0" smtClean="0">
                <a:latin typeface="Arial" panose="020B0604020202020204" pitchFamily="34" charset="0"/>
                <a:cs typeface="Arial" panose="020B0604020202020204" pitchFamily="34" charset="0"/>
              </a:rPr>
              <a:t>).</a:t>
            </a:r>
            <a:endParaRPr lang="tr-TR"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0011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err="1" smtClean="0">
                <a:latin typeface="Arial" panose="020B0604020202020204" pitchFamily="34" charset="0"/>
                <a:cs typeface="Arial" panose="020B0604020202020204" pitchFamily="34" charset="0"/>
              </a:rPr>
              <a:t>Parsons</a:t>
            </a:r>
            <a:r>
              <a:rPr lang="tr-TR" sz="4000" dirty="0" smtClean="0">
                <a:latin typeface="Arial" panose="020B0604020202020204" pitchFamily="34" charset="0"/>
                <a:cs typeface="Arial" panose="020B0604020202020204" pitchFamily="34" charset="0"/>
              </a:rPr>
              <a:t>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Autofit/>
          </a:bodyPr>
          <a:lstStyle/>
          <a:p>
            <a:r>
              <a:rPr lang="tr-TR" sz="3000" dirty="0" err="1">
                <a:latin typeface="Arial" panose="020B0604020202020204" pitchFamily="34" charset="0"/>
                <a:cs typeface="Arial" panose="020B0604020202020204" pitchFamily="34" charset="0"/>
              </a:rPr>
              <a:t>Parsons’ın</a:t>
            </a:r>
            <a:r>
              <a:rPr lang="tr-TR" sz="3000" dirty="0">
                <a:latin typeface="Arial" panose="020B0604020202020204" pitchFamily="34" charset="0"/>
                <a:cs typeface="Arial" panose="020B0604020202020204" pitchFamily="34" charset="0"/>
              </a:rPr>
              <a:t> teorisinde fonksiyon kavramının özel bir önemi vardır. </a:t>
            </a:r>
            <a:r>
              <a:rPr lang="tr-TR" sz="3000" dirty="0" err="1">
                <a:latin typeface="Arial" panose="020B0604020202020204" pitchFamily="34" charset="0"/>
                <a:cs typeface="Arial" panose="020B0604020202020204" pitchFamily="34" charset="0"/>
              </a:rPr>
              <a:t>Parsons</a:t>
            </a:r>
            <a:r>
              <a:rPr lang="tr-TR" sz="3000" dirty="0">
                <a:latin typeface="Arial" panose="020B0604020202020204" pitchFamily="34" charset="0"/>
                <a:cs typeface="Arial" panose="020B0604020202020204" pitchFamily="34" charset="0"/>
              </a:rPr>
              <a:t>, herhangi bir yaşayan sistemin fonksiyonunu, sistemin bir ihtiyacını veya ihtiyaçlarını doğrudan karşılayan karmaşık aktiviteler olarak tanımlar. Böylece </a:t>
            </a:r>
            <a:r>
              <a:rPr lang="tr-TR" sz="3000" dirty="0" err="1">
                <a:latin typeface="Arial" panose="020B0604020202020204" pitchFamily="34" charset="0"/>
                <a:cs typeface="Arial" panose="020B0604020202020204" pitchFamily="34" charset="0"/>
              </a:rPr>
              <a:t>Parsons</a:t>
            </a:r>
            <a:r>
              <a:rPr lang="tr-TR" sz="3000" dirty="0">
                <a:latin typeface="Arial" panose="020B0604020202020204" pitchFamily="34" charset="0"/>
                <a:cs typeface="Arial" panose="020B0604020202020204" pitchFamily="34" charset="0"/>
              </a:rPr>
              <a:t> için fonksiyon fikri sistematik analizde veya en azından eylem sisteminin analizinde temeldir (</a:t>
            </a:r>
            <a:r>
              <a:rPr lang="tr-TR" sz="3000" dirty="0" err="1">
                <a:latin typeface="Arial" panose="020B0604020202020204" pitchFamily="34" charset="0"/>
                <a:cs typeface="Arial" panose="020B0604020202020204" pitchFamily="34" charset="0"/>
              </a:rPr>
              <a:t>Rocher</a:t>
            </a:r>
            <a:r>
              <a:rPr lang="tr-TR" sz="3000" dirty="0">
                <a:latin typeface="Arial" panose="020B0604020202020204" pitchFamily="34" charset="0"/>
                <a:cs typeface="Arial" panose="020B0604020202020204" pitchFamily="34" charset="0"/>
              </a:rPr>
              <a:t>, 1975). </a:t>
            </a:r>
            <a:r>
              <a:rPr lang="tr-TR" sz="3000" dirty="0" err="1">
                <a:latin typeface="Arial" panose="020B0604020202020204" pitchFamily="34" charset="0"/>
                <a:cs typeface="Arial" panose="020B0604020202020204" pitchFamily="34" charset="0"/>
              </a:rPr>
              <a:t>Parsons’a</a:t>
            </a:r>
            <a:r>
              <a:rPr lang="tr-TR" sz="3000" dirty="0">
                <a:latin typeface="Arial" panose="020B0604020202020204" pitchFamily="34" charset="0"/>
                <a:cs typeface="Arial" panose="020B0604020202020204" pitchFamily="34" charset="0"/>
              </a:rPr>
              <a:t> göre, fonksiyon kavramı bütün yaşayan sistemler için temeldir. Gerçekte, sistem kavramını doğal olarak izleyen, ilk önce sistem-çevre ilişkisine ve ikinci olarak da sistemin kendi içsel farklılaşmasının belirli görünüşleridir (</a:t>
            </a:r>
            <a:r>
              <a:rPr lang="tr-TR" sz="3000" dirty="0" err="1">
                <a:latin typeface="Arial" panose="020B0604020202020204" pitchFamily="34" charset="0"/>
                <a:cs typeface="Arial" panose="020B0604020202020204" pitchFamily="34" charset="0"/>
              </a:rPr>
              <a:t>Rocher</a:t>
            </a:r>
            <a:r>
              <a:rPr lang="tr-TR" sz="3000" dirty="0">
                <a:latin typeface="Arial" panose="020B0604020202020204" pitchFamily="34" charset="0"/>
                <a:cs typeface="Arial" panose="020B0604020202020204" pitchFamily="34" charset="0"/>
              </a:rPr>
              <a:t>, 1975). </a:t>
            </a:r>
          </a:p>
        </p:txBody>
      </p:sp>
    </p:spTree>
    <p:extLst>
      <p:ext uri="{BB962C8B-B14F-4D97-AF65-F5344CB8AC3E}">
        <p14:creationId xmlns:p14="http://schemas.microsoft.com/office/powerpoint/2010/main" val="298669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err="1" smtClean="0">
                <a:latin typeface="Arial" panose="020B0604020202020204" pitchFamily="34" charset="0"/>
                <a:cs typeface="Arial" panose="020B0604020202020204" pitchFamily="34" charset="0"/>
              </a:rPr>
              <a:t>Parsons</a:t>
            </a:r>
            <a:r>
              <a:rPr lang="tr-TR" sz="4000" dirty="0" smtClean="0">
                <a:latin typeface="Arial" panose="020B0604020202020204" pitchFamily="34" charset="0"/>
                <a:cs typeface="Arial" panose="020B0604020202020204" pitchFamily="34" charset="0"/>
              </a:rPr>
              <a:t>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lnSpcReduction="10000"/>
          </a:bodyPr>
          <a:lstStyle/>
          <a:p>
            <a:r>
              <a:rPr lang="tr-TR" dirty="0" err="1">
                <a:latin typeface="Arial" panose="020B0604020202020204" pitchFamily="34" charset="0"/>
                <a:cs typeface="Arial" panose="020B0604020202020204" pitchFamily="34" charset="0"/>
              </a:rPr>
              <a:t>Parsons’a</a:t>
            </a:r>
            <a:r>
              <a:rPr lang="tr-TR" dirty="0">
                <a:latin typeface="Arial" panose="020B0604020202020204" pitchFamily="34" charset="0"/>
                <a:cs typeface="Arial" panose="020B0604020202020204" pitchFamily="34" charset="0"/>
              </a:rPr>
              <a:t> göre, bütün sistemlerde dört zorunlu fonksiyon vardır ve sistemin yaşaması için fonksiyonların karşılanması gerekir. Bütün sistemlerde bulunan zorunlu dört fonksiyon şunlardır: Adaptasyon, amacın belirlenmesi, bütünleşme ve kalıpların korunması. </a:t>
            </a:r>
            <a:endParaRPr lang="tr-TR" dirty="0" smtClean="0">
              <a:latin typeface="Arial" panose="020B0604020202020204" pitchFamily="34" charset="0"/>
              <a:cs typeface="Arial" panose="020B0604020202020204" pitchFamily="34" charset="0"/>
            </a:endParaRPr>
          </a:p>
          <a:p>
            <a:r>
              <a:rPr lang="tr-TR" dirty="0" err="1">
                <a:latin typeface="Arial" panose="020B0604020202020204" pitchFamily="34" charset="0"/>
                <a:cs typeface="Arial" panose="020B0604020202020204" pitchFamily="34" charset="0"/>
              </a:rPr>
              <a:t>Parsons’un</a:t>
            </a:r>
            <a:r>
              <a:rPr lang="tr-TR" dirty="0">
                <a:latin typeface="Arial" panose="020B0604020202020204" pitchFamily="34" charset="0"/>
                <a:cs typeface="Arial" panose="020B0604020202020204" pitchFamily="34" charset="0"/>
              </a:rPr>
              <a:t> değişme modeli farklılaşma fikrine dayanır ve farklılaşma süreci içerisinde çeşitli fonksiyonlar kendi yapısal birimlerine sahip olurlar. Farklılaşma yeniden bütünleşme gerekliliğini ortaya koyar. </a:t>
            </a:r>
            <a:r>
              <a:rPr lang="tr-TR" dirty="0" err="1">
                <a:latin typeface="Arial" panose="020B0604020202020204" pitchFamily="34" charset="0"/>
                <a:cs typeface="Arial" panose="020B0604020202020204" pitchFamily="34" charset="0"/>
              </a:rPr>
              <a:t>Parsons’ın</a:t>
            </a:r>
            <a:r>
              <a:rPr lang="tr-TR" dirty="0">
                <a:latin typeface="Arial" panose="020B0604020202020204" pitchFamily="34" charset="0"/>
                <a:cs typeface="Arial" panose="020B0604020202020204" pitchFamily="34" charset="0"/>
              </a:rPr>
              <a:t> teorisinde sosyal değişme iki şekilde görülür. Bunlardan birincisi yapısal değişmedir ve diğeri ise ortaya çıkan evrimdir. </a:t>
            </a:r>
          </a:p>
        </p:txBody>
      </p:sp>
    </p:spTree>
    <p:extLst>
      <p:ext uri="{BB962C8B-B14F-4D97-AF65-F5344CB8AC3E}">
        <p14:creationId xmlns:p14="http://schemas.microsoft.com/office/powerpoint/2010/main" val="2212233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err="1" smtClean="0">
                <a:latin typeface="Arial" panose="020B0604020202020204" pitchFamily="34" charset="0"/>
                <a:cs typeface="Arial" panose="020B0604020202020204" pitchFamily="34" charset="0"/>
              </a:rPr>
              <a:t>Parsons</a:t>
            </a:r>
            <a:r>
              <a:rPr lang="tr-TR" sz="4000" dirty="0" smtClean="0">
                <a:latin typeface="Arial" panose="020B0604020202020204" pitchFamily="34" charset="0"/>
                <a:cs typeface="Arial" panose="020B0604020202020204" pitchFamily="34" charset="0"/>
              </a:rPr>
              <a:t>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fontScale="92500" lnSpcReduction="10000"/>
          </a:bodyPr>
          <a:lstStyle/>
          <a:p>
            <a:r>
              <a:rPr lang="tr-TR" dirty="0"/>
              <a:t>Yapısal değişme organizasyonlarda, toplumun fonksiyonlarında veya toplumun alt sistemlerinde bir sosyal tipten diğerine geçiş şeklinde ortaya çıkan değişmelerdir. </a:t>
            </a:r>
            <a:endParaRPr lang="tr-TR" dirty="0" smtClean="0"/>
          </a:p>
          <a:p>
            <a:r>
              <a:rPr lang="tr-TR" dirty="0" smtClean="0"/>
              <a:t>Bu </a:t>
            </a:r>
            <a:r>
              <a:rPr lang="tr-TR" dirty="0"/>
              <a:t>değişimin kaynaklarını </a:t>
            </a:r>
            <a:r>
              <a:rPr lang="tr-TR" dirty="0" err="1"/>
              <a:t>Parsons</a:t>
            </a:r>
            <a:r>
              <a:rPr lang="tr-TR" dirty="0"/>
              <a:t> “dışsal ve içsel” olarak ayırmayı yararlı bulmaktadır. </a:t>
            </a:r>
            <a:endParaRPr lang="tr-TR" dirty="0" smtClean="0"/>
          </a:p>
          <a:p>
            <a:r>
              <a:rPr lang="tr-TR" dirty="0" smtClean="0"/>
              <a:t>Fiziksel </a:t>
            </a:r>
            <a:r>
              <a:rPr lang="tr-TR" dirty="0"/>
              <a:t>çevrede, iklimde ve teknolojideki değişmeler vb. dışsal faktörler olarak belirtilir. </a:t>
            </a:r>
            <a:endParaRPr lang="tr-TR" dirty="0" smtClean="0"/>
          </a:p>
          <a:p>
            <a:r>
              <a:rPr lang="tr-TR" dirty="0" smtClean="0"/>
              <a:t>İçsel </a:t>
            </a:r>
            <a:r>
              <a:rPr lang="tr-TR" dirty="0"/>
              <a:t>faktörleri sıralamak daha zordur. </a:t>
            </a:r>
            <a:r>
              <a:rPr lang="tr-TR" dirty="0" err="1"/>
              <a:t>Parsons</a:t>
            </a:r>
            <a:r>
              <a:rPr lang="tr-TR" dirty="0"/>
              <a:t> burada toplumdaki gerilimin (</a:t>
            </a:r>
            <a:r>
              <a:rPr lang="tr-TR" dirty="0" err="1"/>
              <a:t>strain</a:t>
            </a:r>
            <a:r>
              <a:rPr lang="tr-TR" dirty="0"/>
              <a:t>) önemli rol oynadığını belirtir ve gerilimler tüm toplumlarda vardır. Bu gerilimler </a:t>
            </a:r>
            <a:r>
              <a:rPr lang="tr-TR" dirty="0" err="1"/>
              <a:t>Parsons’a</a:t>
            </a:r>
            <a:r>
              <a:rPr lang="tr-TR" dirty="0"/>
              <a:t> göre pozitif bir değere sahiptir fakat bu gerilimler bazen kendini ifade edecek araçlar bulamaz. Bu gerilimlerin birikmesi büyük veya küçük şiddette bir değişime neden olabilir (</a:t>
            </a:r>
            <a:r>
              <a:rPr lang="tr-TR" dirty="0" err="1"/>
              <a:t>Rocher</a:t>
            </a:r>
            <a:r>
              <a:rPr lang="tr-TR" dirty="0"/>
              <a:t>, 1975). </a:t>
            </a:r>
          </a:p>
        </p:txBody>
      </p:sp>
    </p:spTree>
    <p:extLst>
      <p:ext uri="{BB962C8B-B14F-4D97-AF65-F5344CB8AC3E}">
        <p14:creationId xmlns:p14="http://schemas.microsoft.com/office/powerpoint/2010/main" val="3788014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err="1" smtClean="0">
                <a:latin typeface="Arial" panose="020B0604020202020204" pitchFamily="34" charset="0"/>
                <a:cs typeface="Arial" panose="020B0604020202020204" pitchFamily="34" charset="0"/>
              </a:rPr>
              <a:t>Parsons</a:t>
            </a:r>
            <a:r>
              <a:rPr lang="tr-TR" sz="4000" dirty="0" smtClean="0">
                <a:latin typeface="Arial" panose="020B0604020202020204" pitchFamily="34" charset="0"/>
                <a:cs typeface="Arial" panose="020B0604020202020204" pitchFamily="34" charset="0"/>
              </a:rPr>
              <a:t>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000" dirty="0" err="1">
                <a:latin typeface="Arial" panose="020B0604020202020204" pitchFamily="34" charset="0"/>
                <a:cs typeface="Arial" panose="020B0604020202020204" pitchFamily="34" charset="0"/>
              </a:rPr>
              <a:t>Parsons</a:t>
            </a:r>
            <a:r>
              <a:rPr lang="tr-TR" sz="3000" dirty="0">
                <a:latin typeface="Arial" panose="020B0604020202020204" pitchFamily="34" charset="0"/>
                <a:cs typeface="Arial" panose="020B0604020202020204" pitchFamily="34" charset="0"/>
              </a:rPr>
              <a:t> aynı zamanda toplumların ve sistemlerin evrimsel değişiminden söz eder. Bu açıklamalarında </a:t>
            </a:r>
            <a:r>
              <a:rPr lang="tr-TR" sz="3000" dirty="0" err="1">
                <a:latin typeface="Arial" panose="020B0604020202020204" pitchFamily="34" charset="0"/>
                <a:cs typeface="Arial" panose="020B0604020202020204" pitchFamily="34" charset="0"/>
              </a:rPr>
              <a:t>Durkheim</a:t>
            </a:r>
            <a:r>
              <a:rPr lang="tr-TR" sz="3000" dirty="0">
                <a:latin typeface="Arial" panose="020B0604020202020204" pitchFamily="34" charset="0"/>
                <a:cs typeface="Arial" panose="020B0604020202020204" pitchFamily="34" charset="0"/>
              </a:rPr>
              <a:t> ve </a:t>
            </a:r>
            <a:r>
              <a:rPr lang="tr-TR" sz="3000" dirty="0" err="1">
                <a:latin typeface="Arial" panose="020B0604020202020204" pitchFamily="34" charset="0"/>
                <a:cs typeface="Arial" panose="020B0604020202020204" pitchFamily="34" charset="0"/>
              </a:rPr>
              <a:t>Spenser’ın</a:t>
            </a:r>
            <a:r>
              <a:rPr lang="tr-TR" sz="3000" dirty="0">
                <a:latin typeface="Arial" panose="020B0604020202020204" pitchFamily="34" charset="0"/>
                <a:cs typeface="Arial" panose="020B0604020202020204" pitchFamily="34" charset="0"/>
              </a:rPr>
              <a:t> etkilerini görmek mümkündür. Evrimsel değişmede ilk süreç farklılaşmadır. Toplumda yer alan her birim, alt sistem geniş sistem için hem fonksiyonel hem de yapısal yararlılıklarını daha iyi yerine getirmek için farklı sistem veya birimlere ayrılabilir. </a:t>
            </a:r>
            <a:endParaRPr lang="tr-TR" sz="3000" dirty="0" smtClean="0">
              <a:latin typeface="Arial" panose="020B0604020202020204" pitchFamily="34" charset="0"/>
              <a:cs typeface="Arial" panose="020B0604020202020204" pitchFamily="34" charset="0"/>
            </a:endParaRPr>
          </a:p>
          <a:p>
            <a:r>
              <a:rPr lang="tr-TR" sz="3200" dirty="0" err="1">
                <a:latin typeface="Arial" panose="020B0604020202020204" pitchFamily="34" charset="0"/>
                <a:cs typeface="Arial" panose="020B0604020202020204" pitchFamily="34" charset="0"/>
              </a:rPr>
              <a:t>Parsons</a:t>
            </a:r>
            <a:r>
              <a:rPr lang="tr-TR" sz="3200" dirty="0">
                <a:latin typeface="Arial" panose="020B0604020202020204" pitchFamily="34" charset="0"/>
                <a:cs typeface="Arial" panose="020B0604020202020204" pitchFamily="34" charset="0"/>
              </a:rPr>
              <a:t> toplumların değişmesi ile uyum kapasitesinin artacağını ileri sürmektedir. </a:t>
            </a:r>
            <a:endParaRPr lang="tr-TR"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4871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latin typeface="Arial" panose="020B0604020202020204" pitchFamily="34" charset="0"/>
                <a:cs typeface="Arial" panose="020B0604020202020204" pitchFamily="34" charset="0"/>
              </a:rPr>
              <a:t>Parsons</a:t>
            </a:r>
            <a:endParaRPr lang="tr-TR" dirty="0"/>
          </a:p>
        </p:txBody>
      </p:sp>
      <p:sp>
        <p:nvSpPr>
          <p:cNvPr id="3" name="İçerik Yer Tutucusu 2"/>
          <p:cNvSpPr>
            <a:spLocks noGrp="1"/>
          </p:cNvSpPr>
          <p:nvPr>
            <p:ph idx="1"/>
          </p:nvPr>
        </p:nvSpPr>
        <p:spPr/>
        <p:txBody>
          <a:bodyPr/>
          <a:lstStyle/>
          <a:p>
            <a:r>
              <a:rPr lang="tr-TR" dirty="0"/>
              <a:t>“Eğer farklılaşma dengenin daha </a:t>
            </a:r>
            <a:r>
              <a:rPr lang="tr-TR" dirty="0" err="1"/>
              <a:t>evrilmiş</a:t>
            </a:r>
            <a:r>
              <a:rPr lang="tr-TR" dirty="0"/>
              <a:t> sistemin ürünüyse her bir yeni farklılaşmış alt yapılar temel fonksiyonlarını yerine getirmede uyum kapasitelerini arttırmışlardır. Bu sürece evrimsel değişme döngüsünde uyum kapasitesinin artması diyoruz” (</a:t>
            </a:r>
            <a:r>
              <a:rPr lang="tr-TR" dirty="0" err="1"/>
              <a:t>Parsons</a:t>
            </a:r>
            <a:r>
              <a:rPr lang="tr-TR" dirty="0"/>
              <a:t>, 1966:22</a:t>
            </a:r>
            <a:r>
              <a:rPr lang="tr-TR" dirty="0" smtClean="0"/>
              <a:t>).</a:t>
            </a:r>
          </a:p>
          <a:p>
            <a:r>
              <a:rPr lang="tr-TR" dirty="0" err="1"/>
              <a:t>Parsons’ın</a:t>
            </a:r>
            <a:r>
              <a:rPr lang="tr-TR" dirty="0"/>
              <a:t> sosyal değişme anlayışı değişmenin olumlu bir modelidir. Böyle bir değişme anlayışında çatışmalara, büyük dönüşümlere yer verilmeden denge halinde ortaya çıkan bir değişim söz konusudur</a:t>
            </a:r>
            <a:r>
              <a:rPr lang="tr-TR" dirty="0" smtClean="0"/>
              <a:t>.</a:t>
            </a:r>
          </a:p>
          <a:p>
            <a:r>
              <a:rPr lang="tr-TR"/>
              <a:t>Bu yaklaşımın, sosyal değişmenin çeşitli güç ve faktörlerden dolayı ortaya çıkan olgu olmasını sağlayacak güçlü teorik bir model geliştirmesi mümkün değildir.</a:t>
            </a:r>
            <a:endParaRPr lang="tr-TR" dirty="0" smtClean="0"/>
          </a:p>
          <a:p>
            <a:endParaRPr lang="tr-TR" dirty="0"/>
          </a:p>
        </p:txBody>
      </p:sp>
    </p:spTree>
    <p:extLst>
      <p:ext uri="{BB962C8B-B14F-4D97-AF65-F5344CB8AC3E}">
        <p14:creationId xmlns:p14="http://schemas.microsoft.com/office/powerpoint/2010/main" val="4153105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panose="020B0604020202020204" pitchFamily="34" charset="0"/>
                <a:cs typeface="Arial" panose="020B0604020202020204" pitchFamily="34" charset="0"/>
              </a:rPr>
              <a:t>Eleştiriler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200" dirty="0" err="1">
                <a:latin typeface="Arial" panose="020B0604020202020204" pitchFamily="34" charset="0"/>
                <a:cs typeface="Arial" panose="020B0604020202020204" pitchFamily="34" charset="0"/>
              </a:rPr>
              <a:t>Parsons’ın</a:t>
            </a:r>
            <a:r>
              <a:rPr lang="tr-TR" sz="3200" dirty="0">
                <a:latin typeface="Arial" panose="020B0604020202020204" pitchFamily="34" charset="0"/>
                <a:cs typeface="Arial" panose="020B0604020202020204" pitchFamily="34" charset="0"/>
              </a:rPr>
              <a:t> değişme ile ilgili görüşlerine yöneltilen birçok eleştiri bulunmaktadır ve </a:t>
            </a:r>
            <a:r>
              <a:rPr lang="tr-TR" sz="3200" dirty="0" err="1">
                <a:latin typeface="Arial" panose="020B0604020202020204" pitchFamily="34" charset="0"/>
                <a:cs typeface="Arial" panose="020B0604020202020204" pitchFamily="34" charset="0"/>
              </a:rPr>
              <a:t>Parson’ın</a:t>
            </a:r>
            <a:r>
              <a:rPr lang="tr-TR" sz="3200" dirty="0">
                <a:latin typeface="Arial" panose="020B0604020202020204" pitchFamily="34" charset="0"/>
                <a:cs typeface="Arial" panose="020B0604020202020204" pitchFamily="34" charset="0"/>
              </a:rPr>
              <a:t> görüşlerinin genelde değişmeyi açıklamada yetersiz olduğu birçok sosyolog tarafından ileri sürülmektedir. </a:t>
            </a:r>
            <a:r>
              <a:rPr lang="tr-TR" sz="3200" dirty="0" err="1">
                <a:latin typeface="Arial" panose="020B0604020202020204" pitchFamily="34" charset="0"/>
                <a:cs typeface="Arial" panose="020B0604020202020204" pitchFamily="34" charset="0"/>
              </a:rPr>
              <a:t>Cancian</a:t>
            </a:r>
            <a:r>
              <a:rPr lang="tr-TR" sz="3200" dirty="0">
                <a:latin typeface="Arial" panose="020B0604020202020204" pitchFamily="34" charset="0"/>
                <a:cs typeface="Arial" panose="020B0604020202020204" pitchFamily="34" charset="0"/>
              </a:rPr>
              <a:t>, </a:t>
            </a:r>
            <a:r>
              <a:rPr lang="tr-TR" sz="3200" dirty="0" err="1">
                <a:latin typeface="Arial" panose="020B0604020202020204" pitchFamily="34" charset="0"/>
                <a:cs typeface="Arial" panose="020B0604020202020204" pitchFamily="34" charset="0"/>
              </a:rPr>
              <a:t>Parsons’ın</a:t>
            </a:r>
            <a:r>
              <a:rPr lang="tr-TR" sz="3200" dirty="0">
                <a:latin typeface="Arial" panose="020B0604020202020204" pitchFamily="34" charset="0"/>
                <a:cs typeface="Arial" panose="020B0604020202020204" pitchFamily="34" charset="0"/>
              </a:rPr>
              <a:t> değişme ile ilgili görüşlerinde toplumlarda görülen ve büyük önem taşıyan çatışmayı ihmal ettiğini belirtmektedir. </a:t>
            </a:r>
          </a:p>
        </p:txBody>
      </p:sp>
    </p:spTree>
    <p:extLst>
      <p:ext uri="{BB962C8B-B14F-4D97-AF65-F5344CB8AC3E}">
        <p14:creationId xmlns:p14="http://schemas.microsoft.com/office/powerpoint/2010/main" val="17409594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644</Words>
  <Application>Microsoft Office PowerPoint</Application>
  <PresentationFormat>Geniş ekran</PresentationFormat>
  <Paragraphs>25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Sosyal Değişme ve Teknoloji</vt:lpstr>
      <vt:lpstr>Dengeci Teoriler (Yapısal Fonksiyonel) </vt:lpstr>
      <vt:lpstr>Parsons </vt:lpstr>
      <vt:lpstr>Parsons </vt:lpstr>
      <vt:lpstr>Parsons </vt:lpstr>
      <vt:lpstr>Parsons </vt:lpstr>
      <vt:lpstr>Parsons </vt:lpstr>
      <vt:lpstr>Parsons</vt:lpstr>
      <vt:lpstr>Eleştiriler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Feryal</dc:creator>
  <cp:lastModifiedBy>Feryal</cp:lastModifiedBy>
  <cp:revision>5</cp:revision>
  <dcterms:created xsi:type="dcterms:W3CDTF">2018-09-16T11:37:16Z</dcterms:created>
  <dcterms:modified xsi:type="dcterms:W3CDTF">2018-09-16T16:07:32Z</dcterms:modified>
</cp:coreProperties>
</file>