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9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93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99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18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40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3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27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18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68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04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49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72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7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08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12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43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22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40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015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506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8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359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95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95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977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3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64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95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28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00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78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23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AC8A-D50F-4F41-9880-C3FF1B0FE396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7B0A-327D-4D8F-9234-442A1836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12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3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9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182818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96" y="596945"/>
            <a:ext cx="10515600" cy="8197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u="sng" dirty="0" err="1" smtClean="0">
                <a:latin typeface="+mn-lt"/>
              </a:rPr>
              <a:t>Sitokinler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08" y="1006810"/>
            <a:ext cx="11280820" cy="43513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3200" b="1" dirty="0"/>
              <a:t>	</a:t>
            </a:r>
          </a:p>
          <a:p>
            <a:pPr algn="just"/>
            <a:r>
              <a:rPr lang="en-US" sz="3200" b="1" dirty="0" smtClean="0"/>
              <a:t> </a:t>
            </a:r>
            <a:r>
              <a:rPr lang="en-US" sz="3200" b="1" dirty="0" err="1"/>
              <a:t>H</a:t>
            </a:r>
            <a:r>
              <a:rPr lang="en-US" sz="3200" b="1" dirty="0" err="1" smtClean="0"/>
              <a:t>ücreler</a:t>
            </a:r>
            <a:r>
              <a:rPr lang="en-US" sz="3200" b="1" dirty="0" smtClean="0"/>
              <a:t> </a:t>
            </a:r>
            <a:r>
              <a:rPr lang="en-US" sz="3200" b="1" dirty="0" err="1"/>
              <a:t>arasında</a:t>
            </a:r>
            <a:r>
              <a:rPr lang="en-US" sz="3200" b="1" dirty="0"/>
              <a:t> </a:t>
            </a:r>
            <a:r>
              <a:rPr lang="en-US" sz="3200" b="1" dirty="0" err="1" smtClean="0"/>
              <a:t>düzenleyici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olarak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görev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antikor</a:t>
            </a:r>
            <a:r>
              <a:rPr lang="en-US" sz="3200" b="1" dirty="0" smtClean="0"/>
              <a:t> </a:t>
            </a:r>
            <a:r>
              <a:rPr lang="en-US" sz="3200" b="1" dirty="0" err="1"/>
              <a:t>olmayan</a:t>
            </a:r>
            <a:r>
              <a:rPr lang="en-US" sz="3200" b="1" dirty="0"/>
              <a:t> </a:t>
            </a:r>
            <a:r>
              <a:rPr lang="en-US" sz="3200" b="1" dirty="0" err="1"/>
              <a:t>proteinlerin</a:t>
            </a:r>
            <a:r>
              <a:rPr lang="en-US" sz="3200" b="1" dirty="0"/>
              <a:t> </a:t>
            </a:r>
            <a:r>
              <a:rPr lang="en-US" sz="3200" b="1" dirty="0" err="1" smtClean="0"/>
              <a:t>oluşturduğu</a:t>
            </a:r>
            <a:r>
              <a:rPr lang="en-US" sz="3200" b="1" dirty="0"/>
              <a:t> </a:t>
            </a:r>
            <a:r>
              <a:rPr lang="en-US" sz="3200" b="1" dirty="0" err="1" smtClean="0"/>
              <a:t>bir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grup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olan</a:t>
            </a:r>
            <a:r>
              <a:rPr lang="en-US" sz="3200" b="1" dirty="0" smtClean="0"/>
              <a:t> </a:t>
            </a:r>
            <a:r>
              <a:rPr lang="en-US" sz="3200" b="1" i="1" dirty="0" err="1" smtClean="0"/>
              <a:t>sitokinlerin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başta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sadece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immun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ile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ilgili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düzenleyiciler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oldukları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sanılmaktaydı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ancak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artık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immun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haricindeki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hücreler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tarafından</a:t>
            </a:r>
            <a:r>
              <a:rPr lang="en-US" sz="3200" b="1" dirty="0" smtClean="0"/>
              <a:t> da </a:t>
            </a:r>
            <a:r>
              <a:rPr lang="en-US" sz="3200" b="1" dirty="0" err="1" smtClean="0"/>
              <a:t>üretildikleri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bilinmektedir</a:t>
            </a:r>
            <a:r>
              <a:rPr lang="en-US" sz="3200" b="1" dirty="0" smtClean="0"/>
              <a:t> . </a:t>
            </a:r>
          </a:p>
          <a:p>
            <a:pPr algn="just"/>
            <a:endParaRPr lang="en-US" sz="3200" b="1" dirty="0"/>
          </a:p>
          <a:p>
            <a:pPr algn="just"/>
            <a:r>
              <a:rPr lang="en-US" sz="3200" b="1" dirty="0" err="1" smtClean="0"/>
              <a:t>Günümüzde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çeşitli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hastalıkların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tedavisinde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kullanılabilmektedir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8076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97" y="653647"/>
            <a:ext cx="11512640" cy="5991851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smtClean="0"/>
              <a:t>Belli </a:t>
            </a:r>
            <a:r>
              <a:rPr lang="en-US" sz="3200" b="1" dirty="0" err="1" smtClean="0"/>
              <a:t>türde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sitokinlerin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tanımlanması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için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kullanılan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değişik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tanımlamalar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isimlendirmeler</a:t>
            </a:r>
            <a:r>
              <a:rPr lang="en-US" sz="3200" b="1" dirty="0" smtClean="0"/>
              <a:t>) </a:t>
            </a:r>
            <a:r>
              <a:rPr lang="en-US" sz="3200" b="1" dirty="0" err="1" smtClean="0"/>
              <a:t>mevcuttur</a:t>
            </a:r>
            <a:r>
              <a:rPr lang="en-US" sz="3200" b="1" dirty="0" smtClean="0"/>
              <a:t>;</a:t>
            </a:r>
          </a:p>
          <a:p>
            <a:pPr algn="just"/>
            <a:endParaRPr lang="en-US" sz="3200" b="1" dirty="0" smtClean="0"/>
          </a:p>
          <a:p>
            <a:pPr lvl="0" algn="just"/>
            <a:r>
              <a:rPr lang="en-US" sz="3200" b="1" dirty="0" err="1"/>
              <a:t>İnterlökinler</a:t>
            </a:r>
            <a:r>
              <a:rPr lang="en-US" sz="3200" b="1" dirty="0"/>
              <a:t>, </a:t>
            </a:r>
          </a:p>
          <a:p>
            <a:pPr marL="114300" indent="0" algn="just">
              <a:buNone/>
            </a:pPr>
            <a:r>
              <a:rPr lang="en-US" sz="3200" b="1" dirty="0" err="1"/>
              <a:t>lökositler</a:t>
            </a:r>
            <a:r>
              <a:rPr lang="en-US" sz="3200" b="1" dirty="0"/>
              <a:t> </a:t>
            </a:r>
            <a:r>
              <a:rPr lang="en-US" sz="3200" b="1" dirty="0" err="1"/>
              <a:t>arasında</a:t>
            </a:r>
            <a:r>
              <a:rPr lang="en-US" sz="3200" b="1" dirty="0"/>
              <a:t> </a:t>
            </a:r>
            <a:r>
              <a:rPr lang="en-US" sz="3200" b="1" dirty="0" err="1"/>
              <a:t>düzenleyici</a:t>
            </a:r>
            <a:r>
              <a:rPr lang="en-US" sz="3200" b="1" dirty="0"/>
              <a:t> </a:t>
            </a:r>
            <a:r>
              <a:rPr lang="en-US" sz="3200" b="1" dirty="0" err="1"/>
              <a:t>olarak</a:t>
            </a:r>
            <a:r>
              <a:rPr lang="en-US" sz="3200" b="1" dirty="0"/>
              <a:t>  </a:t>
            </a:r>
            <a:r>
              <a:rPr lang="en-US" sz="3200" b="1" dirty="0" err="1"/>
              <a:t>görev</a:t>
            </a:r>
            <a:r>
              <a:rPr lang="en-US" sz="3200" b="1" dirty="0"/>
              <a:t> </a:t>
            </a:r>
            <a:r>
              <a:rPr lang="en-US" sz="3200" b="1" dirty="0" err="1"/>
              <a:t>yaparlar</a:t>
            </a:r>
            <a:endParaRPr lang="en-US" sz="3200" b="1" dirty="0"/>
          </a:p>
          <a:p>
            <a:pPr lvl="0" algn="just"/>
            <a:r>
              <a:rPr lang="en-US" sz="3200" b="1" dirty="0" err="1" smtClean="0"/>
              <a:t>Monokinler</a:t>
            </a:r>
            <a:r>
              <a:rPr lang="en-US" sz="3200" b="1" dirty="0"/>
              <a:t>, </a:t>
            </a:r>
          </a:p>
          <a:p>
            <a:pPr marL="114300" indent="0" algn="just">
              <a:buNone/>
            </a:pPr>
            <a:r>
              <a:rPr lang="en-US" sz="3200" b="1" dirty="0" err="1"/>
              <a:t>tek</a:t>
            </a:r>
            <a:r>
              <a:rPr lang="en-US" sz="3200" b="1" dirty="0"/>
              <a:t> </a:t>
            </a:r>
            <a:r>
              <a:rPr lang="en-US" sz="3200" b="1" dirty="0" err="1"/>
              <a:t>çekirdekli</a:t>
            </a:r>
            <a:r>
              <a:rPr lang="en-US" sz="3200" b="1" dirty="0"/>
              <a:t> </a:t>
            </a:r>
            <a:r>
              <a:rPr lang="en-US" sz="3200" b="1" dirty="0" err="1"/>
              <a:t>fagositik</a:t>
            </a:r>
            <a:r>
              <a:rPr lang="en-US" sz="3200" b="1" dirty="0"/>
              <a:t> </a:t>
            </a:r>
            <a:r>
              <a:rPr lang="en-US" sz="3200" b="1" dirty="0" err="1"/>
              <a:t>hücreler</a:t>
            </a:r>
            <a:r>
              <a:rPr lang="en-US" sz="3200" b="1" dirty="0"/>
              <a:t> </a:t>
            </a:r>
            <a:r>
              <a:rPr lang="en-US" sz="3200" b="1" dirty="0" err="1"/>
              <a:t>tarafından</a:t>
            </a:r>
            <a:r>
              <a:rPr lang="en-US" sz="3200" b="1" dirty="0"/>
              <a:t> </a:t>
            </a:r>
            <a:r>
              <a:rPr lang="en-US" sz="3200" b="1" dirty="0" err="1"/>
              <a:t>üretilirler</a:t>
            </a:r>
            <a:endParaRPr lang="en-US" sz="3200" b="1" dirty="0"/>
          </a:p>
          <a:p>
            <a:pPr lvl="0" algn="just"/>
            <a:r>
              <a:rPr lang="en-US" sz="3200" b="1" dirty="0" err="1"/>
              <a:t>Lenfokinler</a:t>
            </a:r>
            <a:r>
              <a:rPr lang="en-US" sz="3200" b="1" dirty="0"/>
              <a:t>, </a:t>
            </a:r>
          </a:p>
          <a:p>
            <a:pPr marL="114300" indent="0" algn="just">
              <a:buNone/>
            </a:pPr>
            <a:r>
              <a:rPr lang="en-US" sz="3200" b="1" dirty="0" err="1"/>
              <a:t>Aktive</a:t>
            </a:r>
            <a:r>
              <a:rPr lang="en-US" sz="3200" b="1" dirty="0"/>
              <a:t> </a:t>
            </a:r>
            <a:r>
              <a:rPr lang="en-US" sz="3200" b="1" dirty="0" err="1"/>
              <a:t>olmuş</a:t>
            </a:r>
            <a:r>
              <a:rPr lang="en-US" sz="3200" b="1" dirty="0"/>
              <a:t> </a:t>
            </a:r>
            <a:r>
              <a:rPr lang="en-US" sz="3200" b="1" dirty="0" err="1"/>
              <a:t>lenfositlerden</a:t>
            </a:r>
            <a:r>
              <a:rPr lang="en-US" sz="3200" b="1" dirty="0"/>
              <a:t>, </a:t>
            </a:r>
            <a:r>
              <a:rPr lang="en-US" sz="3200" b="1" dirty="0" err="1"/>
              <a:t>üretilirler</a:t>
            </a:r>
            <a:r>
              <a:rPr lang="en-US" sz="3200" b="1" dirty="0"/>
              <a:t> </a:t>
            </a:r>
          </a:p>
          <a:p>
            <a:pPr lvl="0" algn="just"/>
            <a:r>
              <a:rPr lang="en-US" sz="3200" b="1" dirty="0" err="1" smtClean="0"/>
              <a:t>Kemokinler</a:t>
            </a:r>
            <a:r>
              <a:rPr lang="en-US" sz="3200" b="1" dirty="0"/>
              <a:t>, </a:t>
            </a:r>
          </a:p>
          <a:p>
            <a:pPr marL="114300" indent="0" algn="just">
              <a:buNone/>
            </a:pPr>
            <a:r>
              <a:rPr lang="en-US" sz="3200" b="1" dirty="0" err="1"/>
              <a:t>Birincil</a:t>
            </a:r>
            <a:r>
              <a:rPr lang="en-US" sz="3200" b="1" dirty="0"/>
              <a:t> </a:t>
            </a:r>
            <a:r>
              <a:rPr lang="en-US" sz="3200" b="1" dirty="0" err="1"/>
              <a:t>olarak</a:t>
            </a:r>
            <a:r>
              <a:rPr lang="en-US" sz="3200" b="1" dirty="0"/>
              <a:t> </a:t>
            </a:r>
            <a:r>
              <a:rPr lang="en-US" sz="3200" b="1" dirty="0" err="1"/>
              <a:t>lökosit</a:t>
            </a:r>
            <a:r>
              <a:rPr lang="en-US" sz="3200" b="1" dirty="0"/>
              <a:t> </a:t>
            </a:r>
            <a:r>
              <a:rPr lang="en-US" sz="3200" b="1" dirty="0" err="1"/>
              <a:t>göçünde</a:t>
            </a:r>
            <a:r>
              <a:rPr lang="en-US" sz="3200" b="1" dirty="0"/>
              <a:t> </a:t>
            </a:r>
            <a:r>
              <a:rPr lang="en-US" sz="3200" b="1" dirty="0" err="1"/>
              <a:t>görev</a:t>
            </a:r>
            <a:r>
              <a:rPr lang="en-US" sz="3200" b="1" dirty="0"/>
              <a:t> </a:t>
            </a:r>
            <a:r>
              <a:rPr lang="en-US" sz="3200" b="1" dirty="0" err="1" smtClean="0"/>
              <a:t>alırlar</a:t>
            </a:r>
            <a:r>
              <a:rPr lang="tr-TR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1199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932" y="1688953"/>
            <a:ext cx="10659413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 algn="just">
              <a:spcBef>
                <a:spcPct val="20000"/>
              </a:spcBef>
              <a:buClr>
                <a:srgbClr val="A9A57C"/>
              </a:buClr>
              <a:buFont typeface="Arial"/>
              <a:buChar char="•"/>
            </a:pPr>
            <a:r>
              <a:rPr lang="tr-TR" sz="3200" b="1" dirty="0" err="1">
                <a:solidFill>
                  <a:prstClr val="black"/>
                </a:solidFill>
              </a:rPr>
              <a:t>Sitokinler</a:t>
            </a:r>
            <a:r>
              <a:rPr lang="tr-TR" sz="3200" b="1" dirty="0">
                <a:solidFill>
                  <a:prstClr val="black"/>
                </a:solidFill>
              </a:rPr>
              <a:t> hedef hücre zarında bulunan kendilerine ait reseptörlerine bağlanarak etki gösterirler</a:t>
            </a:r>
          </a:p>
          <a:p>
            <a:pPr marL="571500" indent="-457200" algn="just">
              <a:spcBef>
                <a:spcPct val="20000"/>
              </a:spcBef>
              <a:buClr>
                <a:srgbClr val="A9A57C"/>
              </a:buClr>
              <a:buFont typeface="Arial"/>
              <a:buChar char="•"/>
            </a:pPr>
            <a:endParaRPr lang="tr-TR" sz="3200" b="1" dirty="0">
              <a:solidFill>
                <a:prstClr val="black"/>
              </a:solidFill>
            </a:endParaRPr>
          </a:p>
          <a:p>
            <a:pPr marL="571500" indent="-457200" algn="just">
              <a:spcBef>
                <a:spcPct val="20000"/>
              </a:spcBef>
              <a:buClr>
                <a:srgbClr val="A9A57C"/>
              </a:buClr>
              <a:buFont typeface="Arial"/>
              <a:buChar char="•"/>
            </a:pPr>
            <a:r>
              <a:rPr lang="tr-TR" sz="3200" b="1" dirty="0">
                <a:solidFill>
                  <a:prstClr val="black"/>
                </a:solidFill>
              </a:rPr>
              <a:t>MEZENŞİMAL KÖK HÜCRELER birçok </a:t>
            </a:r>
            <a:r>
              <a:rPr lang="tr-TR" sz="3200" b="1" dirty="0" err="1">
                <a:solidFill>
                  <a:prstClr val="black"/>
                </a:solidFill>
              </a:rPr>
              <a:t>sitokinin</a:t>
            </a:r>
            <a:r>
              <a:rPr lang="tr-TR" sz="3200" b="1" dirty="0">
                <a:solidFill>
                  <a:prstClr val="black"/>
                </a:solidFill>
              </a:rPr>
              <a:t> sentez öncüsüdür.</a:t>
            </a:r>
          </a:p>
        </p:txBody>
      </p:sp>
    </p:spTree>
    <p:extLst>
      <p:ext uri="{BB962C8B-B14F-4D97-AF65-F5344CB8AC3E}">
        <p14:creationId xmlns:p14="http://schemas.microsoft.com/office/powerpoint/2010/main" val="24295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2124" y="789213"/>
            <a:ext cx="11320530" cy="5697559"/>
          </a:xfrm>
        </p:spPr>
        <p:txBody>
          <a:bodyPr>
            <a:normAutofit/>
          </a:bodyPr>
          <a:lstStyle/>
          <a:p>
            <a:pPr algn="just">
              <a:buFont typeface="Arial"/>
              <a:buChar char="•"/>
            </a:pPr>
            <a:r>
              <a:rPr lang="tr-TR" sz="3200" b="1" dirty="0" err="1"/>
              <a:t>MKH’ler</a:t>
            </a:r>
            <a:r>
              <a:rPr lang="tr-TR" sz="3200" b="1" dirty="0"/>
              <a:t> yetişkin kök hücre tipidir. </a:t>
            </a:r>
          </a:p>
          <a:p>
            <a:pPr algn="just"/>
            <a:endParaRPr lang="tr-TR" sz="3200" b="1" dirty="0"/>
          </a:p>
          <a:p>
            <a:pPr algn="just"/>
            <a:r>
              <a:rPr lang="tr-TR" sz="3200" b="1" dirty="0" err="1"/>
              <a:t>MKH’ler</a:t>
            </a:r>
            <a:r>
              <a:rPr lang="tr-TR" sz="3200" b="1" dirty="0"/>
              <a:t> farklılaşmamış ve genel olarak her dokuda bulunabilen hücrelerdir. Başta kemik iliği olmak üzere birçok dokudan izole edilebilir.</a:t>
            </a:r>
          </a:p>
          <a:p>
            <a:pPr algn="just"/>
            <a:endParaRPr lang="tr-TR" sz="3200" b="1" dirty="0"/>
          </a:p>
          <a:p>
            <a:pPr algn="just"/>
            <a:r>
              <a:rPr lang="tr-TR" sz="3200" b="1" dirty="0" err="1"/>
              <a:t>MKH’ler</a:t>
            </a:r>
            <a:r>
              <a:rPr lang="tr-TR" sz="3200" b="1" dirty="0"/>
              <a:t> klinik çalışmalarda araştırmalarda en yaygın kullanılan hücre türüdür. </a:t>
            </a:r>
            <a:br>
              <a:rPr lang="tr-TR" sz="3200" b="1" dirty="0"/>
            </a:br>
            <a:r>
              <a:rPr lang="tr-TR" sz="3200" b="1" dirty="0"/>
              <a:t/>
            </a:r>
            <a:br>
              <a:rPr lang="tr-TR" sz="3200" b="1" dirty="0"/>
            </a:b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7824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1820" y="257579"/>
            <a:ext cx="11732654" cy="6303050"/>
          </a:xfrm>
        </p:spPr>
        <p:txBody>
          <a:bodyPr>
            <a:noAutofit/>
          </a:bodyPr>
          <a:lstStyle/>
          <a:p>
            <a:pPr indent="-342900"/>
            <a:r>
              <a:rPr lang="tr-TR" sz="3200" b="1" dirty="0"/>
              <a:t>Pek çok değişik hücre tarafından üretilebilen </a:t>
            </a:r>
            <a:r>
              <a:rPr lang="tr-TR" sz="3200" b="1" dirty="0" err="1"/>
              <a:t>sitokinler</a:t>
            </a:r>
            <a:r>
              <a:rPr lang="tr-TR" sz="3200" b="1" dirty="0"/>
              <a:t> bağışıklık ve </a:t>
            </a:r>
            <a:r>
              <a:rPr lang="tr-TR" sz="3200" b="1" dirty="0" err="1"/>
              <a:t>inflamatuar</a:t>
            </a:r>
            <a:r>
              <a:rPr lang="tr-TR" sz="3200" b="1" dirty="0"/>
              <a:t> yanıtların oluşmasını ve düzenlenmesini sağlarlar. </a:t>
            </a:r>
          </a:p>
          <a:p>
            <a:pPr indent="-342900"/>
            <a:endParaRPr lang="tr-TR" sz="3200" b="1" dirty="0"/>
          </a:p>
          <a:p>
            <a:pPr indent="-342900"/>
            <a:r>
              <a:rPr lang="tr-TR" sz="3200" b="1" dirty="0" err="1"/>
              <a:t>Salınmları</a:t>
            </a:r>
            <a:r>
              <a:rPr lang="tr-TR" sz="3200" b="1" dirty="0"/>
              <a:t> kısa ve sınırlıdır, depolanmazlar.</a:t>
            </a:r>
          </a:p>
          <a:p>
            <a:pPr indent="-342900"/>
            <a:endParaRPr lang="en-US" sz="3200" b="1" dirty="0"/>
          </a:p>
          <a:p>
            <a:pPr indent="-342900"/>
            <a:r>
              <a:rPr lang="en-US" sz="3200" b="1" dirty="0"/>
              <a:t>P</a:t>
            </a:r>
            <a:r>
              <a:rPr lang="tr-TR" sz="3200" b="1" dirty="0" err="1"/>
              <a:t>leiotropik</a:t>
            </a:r>
            <a:r>
              <a:rPr lang="tr-TR" sz="3200" b="1" dirty="0"/>
              <a:t> etki gösterirler. Yani etkileri tek bir hücreye değil çok çeşitli hücreler üzerine olabilir.</a:t>
            </a:r>
          </a:p>
          <a:p>
            <a:pPr indent="-342900"/>
            <a:endParaRPr lang="tr-TR" sz="3200" b="1" dirty="0"/>
          </a:p>
          <a:p>
            <a:pPr indent="-342900"/>
            <a:r>
              <a:rPr lang="tr-TR" sz="3200" b="1" dirty="0"/>
              <a:t>Aynı hedef hücrede birden fazla etki gösterebilirler.</a:t>
            </a:r>
          </a:p>
          <a:p>
            <a:pPr marL="514350" indent="-514350"/>
            <a:endParaRPr lang="tr-TR" sz="3200" b="1" dirty="0"/>
          </a:p>
          <a:p>
            <a:pPr indent="-342900"/>
            <a:r>
              <a:rPr lang="tr-TR" sz="3200" b="1" dirty="0"/>
              <a:t>Sentezleri birbiri üzerine etkilidir.  Bir </a:t>
            </a:r>
            <a:r>
              <a:rPr lang="tr-TR" sz="3200" b="1" dirty="0" err="1"/>
              <a:t>sitokinin</a:t>
            </a:r>
            <a:r>
              <a:rPr lang="tr-TR" sz="3200" b="1" dirty="0"/>
              <a:t> üretimi diğer </a:t>
            </a:r>
            <a:r>
              <a:rPr lang="tr-TR" sz="3200" b="1" dirty="0" err="1"/>
              <a:t>sitokinlerin</a:t>
            </a:r>
            <a:r>
              <a:rPr lang="tr-TR" sz="3200" b="1" dirty="0"/>
              <a:t> sentezini etkileyebilir</a:t>
            </a:r>
            <a:r>
              <a:rPr lang="tr-TR" sz="3200" b="1" dirty="0" smtClean="0"/>
              <a:t>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8108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60" y="924104"/>
            <a:ext cx="11512639" cy="4351338"/>
          </a:xfrm>
        </p:spPr>
        <p:txBody>
          <a:bodyPr>
            <a:normAutofit/>
          </a:bodyPr>
          <a:lstStyle/>
          <a:p>
            <a:r>
              <a:rPr lang="tr-TR" sz="3200" b="1" dirty="0"/>
              <a:t>Birbirleri üzerinde </a:t>
            </a:r>
            <a:r>
              <a:rPr lang="tr-TR" sz="3200" b="1" dirty="0" err="1"/>
              <a:t>antagonistik</a:t>
            </a:r>
            <a:r>
              <a:rPr lang="tr-TR" sz="3200" b="1" dirty="0"/>
              <a:t>  veya </a:t>
            </a:r>
            <a:r>
              <a:rPr lang="tr-TR" sz="3200" b="1" dirty="0" err="1"/>
              <a:t>sinerjistik</a:t>
            </a:r>
            <a:r>
              <a:rPr lang="tr-TR" sz="3200" b="1" dirty="0"/>
              <a:t> etki gösterebilirler.</a:t>
            </a:r>
          </a:p>
          <a:p>
            <a:endParaRPr lang="tr-TR" sz="3200" b="1" dirty="0"/>
          </a:p>
          <a:p>
            <a:r>
              <a:rPr lang="tr-TR" sz="3200" b="1" dirty="0"/>
              <a:t>Hedef hücrenin zarında kendilerine özel trans </a:t>
            </a:r>
            <a:r>
              <a:rPr lang="tr-TR" sz="3200" b="1" dirty="0" err="1"/>
              <a:t>membran</a:t>
            </a:r>
            <a:r>
              <a:rPr lang="tr-TR" sz="3200" b="1" dirty="0"/>
              <a:t> protein olan reseptörlerine bağlanarak etkilerini başlatırlar.</a:t>
            </a:r>
          </a:p>
          <a:p>
            <a:endParaRPr lang="tr-TR" sz="3200" b="1" dirty="0">
              <a:sym typeface="Wingdings" pitchFamily="2" charset="2"/>
            </a:endParaRPr>
          </a:p>
          <a:p>
            <a:r>
              <a:rPr lang="tr-TR" sz="3200" b="1" dirty="0">
                <a:sym typeface="Wingdings" pitchFamily="2" charset="2"/>
              </a:rPr>
              <a:t>Etki şekilleri ----     </a:t>
            </a:r>
            <a:r>
              <a:rPr lang="tr-TR" sz="3200" b="1" dirty="0" err="1">
                <a:sym typeface="Wingdings" pitchFamily="2" charset="2"/>
              </a:rPr>
              <a:t>otokrin</a:t>
            </a:r>
            <a:r>
              <a:rPr lang="tr-TR" sz="3200" b="1" dirty="0">
                <a:sym typeface="Wingdings" pitchFamily="2" charset="2"/>
              </a:rPr>
              <a:t>,  </a:t>
            </a:r>
            <a:r>
              <a:rPr lang="tr-TR" sz="3200" b="1" dirty="0" err="1">
                <a:sym typeface="Wingdings" pitchFamily="2" charset="2"/>
              </a:rPr>
              <a:t>parakrin</a:t>
            </a:r>
            <a:r>
              <a:rPr lang="tr-TR" sz="3200" b="1" dirty="0">
                <a:sym typeface="Wingdings" pitchFamily="2" charset="2"/>
              </a:rPr>
              <a:t> ve endokrin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4943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5155" y="274638"/>
            <a:ext cx="11294772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u="sng" dirty="0">
                <a:latin typeface="+mn-lt"/>
              </a:rPr>
              <a:t>Bazı </a:t>
            </a:r>
            <a:r>
              <a:rPr lang="tr-TR" sz="4000" b="1" u="sng" dirty="0" err="1">
                <a:latin typeface="+mn-lt"/>
              </a:rPr>
              <a:t>Sitokinler</a:t>
            </a:r>
            <a:r>
              <a:rPr lang="tr-TR" sz="4000" b="1" u="sng" dirty="0">
                <a:latin typeface="+mn-lt"/>
              </a:rPr>
              <a:t> Genel Özelliklerine Göre Sınıflandırılırlar</a:t>
            </a:r>
            <a:r>
              <a:rPr lang="tr-TR" sz="3100" b="1" u="sng" dirty="0">
                <a:latin typeface="+mn-lt"/>
              </a:rPr>
              <a:t/>
            </a:r>
            <a:br>
              <a:rPr lang="tr-TR" sz="3100" b="1" u="sng" dirty="0">
                <a:latin typeface="+mn-lt"/>
              </a:rPr>
            </a:br>
            <a:endParaRPr lang="tr-TR" sz="2000" u="sng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5154" y="1429945"/>
            <a:ext cx="11075831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/>
              <a:t>Doğal </a:t>
            </a:r>
            <a:r>
              <a:rPr lang="tr-TR" sz="3200" b="1" dirty="0" err="1"/>
              <a:t>immüniteye</a:t>
            </a:r>
            <a:r>
              <a:rPr lang="tr-TR" sz="3200" b="1" dirty="0"/>
              <a:t> aracılık eden </a:t>
            </a:r>
            <a:r>
              <a:rPr lang="tr-TR" sz="3200" b="1" dirty="0" err="1"/>
              <a:t>sitokinler</a:t>
            </a:r>
            <a:endParaRPr lang="tr-TR" sz="3200" b="1" dirty="0"/>
          </a:p>
          <a:p>
            <a:pPr marL="1314450" lvl="2" indent="-514350"/>
            <a:r>
              <a:rPr lang="tr-TR" sz="3200" dirty="0" err="1"/>
              <a:t>Viral</a:t>
            </a:r>
            <a:r>
              <a:rPr lang="tr-TR" sz="3200" dirty="0"/>
              <a:t>  ve  bakteriyel enfeksiyonlara karşı koruma sağlayan reaksiyonlarda görev alan </a:t>
            </a:r>
            <a:r>
              <a:rPr lang="tr-TR" sz="3200" dirty="0" err="1"/>
              <a:t>sitokinler</a:t>
            </a:r>
            <a:endParaRPr lang="tr-TR" sz="3200" dirty="0"/>
          </a:p>
          <a:p>
            <a:pPr marL="514350" indent="-514350">
              <a:buNone/>
            </a:pPr>
            <a:endParaRPr lang="tr-TR" sz="3200" dirty="0" smtClean="0"/>
          </a:p>
          <a:p>
            <a:pPr marL="514350" indent="-514350">
              <a:buNone/>
            </a:pPr>
            <a:r>
              <a:rPr lang="tr-TR" sz="3200" b="1" dirty="0"/>
              <a:t>T lenfositlerinin antijenleri tanıma yanıtında görev alan </a:t>
            </a:r>
            <a:r>
              <a:rPr lang="tr-TR" sz="3200" b="1" dirty="0" err="1"/>
              <a:t>sitokinler</a:t>
            </a:r>
            <a:endParaRPr lang="tr-TR" sz="3200" b="1" dirty="0"/>
          </a:p>
          <a:p>
            <a:pPr marL="1314450" lvl="2" indent="-514350"/>
            <a:r>
              <a:rPr lang="tr-TR" sz="3200" dirty="0"/>
              <a:t>Lenfositlerin, büyüme ve farklılaşmasında </a:t>
            </a:r>
            <a:r>
              <a:rPr lang="tr-TR" sz="3200" dirty="0" err="1"/>
              <a:t>roloynayan</a:t>
            </a:r>
            <a:r>
              <a:rPr lang="tr-TR" sz="3200" dirty="0"/>
              <a:t> </a:t>
            </a:r>
            <a:r>
              <a:rPr lang="tr-TR" sz="3200" dirty="0" err="1"/>
              <a:t>sitokinler</a:t>
            </a:r>
            <a:endParaRPr lang="tr-TR" sz="3200" dirty="0"/>
          </a:p>
          <a:p>
            <a:pPr marL="514350" indent="-514350">
              <a:buFont typeface="+mj-lt"/>
              <a:buAutoNum type="arabicPeriod"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9770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7881" y="1547399"/>
            <a:ext cx="11320530" cy="393900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sz="3200" dirty="0" smtClean="0"/>
              <a:t> </a:t>
            </a:r>
            <a:r>
              <a:rPr lang="tr-TR" sz="3200" b="1" dirty="0" err="1"/>
              <a:t>Immunite</a:t>
            </a:r>
            <a:r>
              <a:rPr lang="tr-TR" sz="3200" b="1" dirty="0"/>
              <a:t> sağlanması amacıyla </a:t>
            </a:r>
            <a:r>
              <a:rPr lang="tr-TR" sz="3200" b="1" dirty="0" err="1"/>
              <a:t>inflamasyonu</a:t>
            </a:r>
            <a:r>
              <a:rPr lang="tr-TR" sz="3200" b="1" dirty="0"/>
              <a:t> </a:t>
            </a:r>
            <a:r>
              <a:rPr lang="tr-TR" sz="3200" b="1" dirty="0" err="1"/>
              <a:t>regüle</a:t>
            </a:r>
            <a:r>
              <a:rPr lang="tr-TR" sz="3200" b="1" dirty="0"/>
              <a:t> eden </a:t>
            </a:r>
            <a:r>
              <a:rPr lang="tr-TR" sz="3200" b="1" dirty="0" err="1"/>
              <a:t>sitokinler</a:t>
            </a:r>
            <a:endParaRPr lang="tr-TR" sz="3200" b="1" dirty="0"/>
          </a:p>
          <a:p>
            <a:pPr marL="514350" indent="-514350"/>
            <a:r>
              <a:rPr lang="tr-TR" sz="3200" dirty="0"/>
              <a:t>Antijenle aktive olmuş T lenfositlerinden türeyen </a:t>
            </a:r>
            <a:r>
              <a:rPr lang="tr-TR" sz="3200" dirty="0" err="1"/>
              <a:t>sitokinlerdir</a:t>
            </a:r>
            <a:r>
              <a:rPr lang="tr-TR" sz="3200" dirty="0"/>
              <a:t>.</a:t>
            </a:r>
          </a:p>
          <a:p>
            <a:pPr marL="514350" indent="-514350">
              <a:buNone/>
            </a:pPr>
            <a:endParaRPr lang="tr-TR" sz="3200" dirty="0"/>
          </a:p>
          <a:p>
            <a:pPr marL="514350" indent="-514350">
              <a:buNone/>
            </a:pPr>
            <a:r>
              <a:rPr lang="tr-TR" sz="3200" b="1" dirty="0"/>
              <a:t>Tam gelişmemiş lökosit büyüme ve farklılaşmasında rol oynayanlar</a:t>
            </a:r>
          </a:p>
          <a:p>
            <a:pPr marL="457200" indent="-457200"/>
            <a:r>
              <a:rPr lang="tr-TR" sz="3200" dirty="0" err="1"/>
              <a:t>Hematopoezi</a:t>
            </a:r>
            <a:r>
              <a:rPr lang="tr-TR" sz="3200" dirty="0"/>
              <a:t> uyarılmasını sağlayan </a:t>
            </a:r>
            <a:r>
              <a:rPr lang="tr-TR" sz="3200" dirty="0" err="1"/>
              <a:t>sitokinlerdir</a:t>
            </a:r>
            <a:r>
              <a:rPr lang="tr-T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12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277</Words>
  <Application>Microsoft Office PowerPoint</Application>
  <PresentationFormat>Geniş ekran</PresentationFormat>
  <Paragraphs>54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Times New Roman</vt:lpstr>
      <vt:lpstr>Wingdings</vt:lpstr>
      <vt:lpstr>Office Teması</vt:lpstr>
      <vt:lpstr>1_Office Teması</vt:lpstr>
      <vt:lpstr>2_Office Teması</vt:lpstr>
      <vt:lpstr>       KÖK HÜCRE</vt:lpstr>
      <vt:lpstr>Sitokinler </vt:lpstr>
      <vt:lpstr>PowerPoint Sunusu</vt:lpstr>
      <vt:lpstr>PowerPoint Sunusu</vt:lpstr>
      <vt:lpstr>PowerPoint Sunusu</vt:lpstr>
      <vt:lpstr>PowerPoint Sunusu</vt:lpstr>
      <vt:lpstr>PowerPoint Sunusu</vt:lpstr>
      <vt:lpstr> Bazı Sitokinler Genel Özelliklerine Göre Sınıflandırılırlar 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4</cp:revision>
  <dcterms:created xsi:type="dcterms:W3CDTF">2018-02-27T13:57:50Z</dcterms:created>
  <dcterms:modified xsi:type="dcterms:W3CDTF">2018-02-28T10:57:09Z</dcterms:modified>
</cp:coreProperties>
</file>