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61" r:id="rId4"/>
    <p:sldId id="262" r:id="rId5"/>
    <p:sldId id="263" r:id="rId6"/>
    <p:sldId id="264" r:id="rId7"/>
    <p:sldId id="265" r:id="rId8"/>
    <p:sldId id="266" r:id="rId9"/>
    <p:sldId id="267" r:id="rId10"/>
    <p:sldId id="258" r:id="rId11"/>
    <p:sldId id="259" r:id="rId12"/>
    <p:sldId id="268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FAC8A-D50F-4F41-9880-C3FF1B0FE396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D7B0A-327D-4D8F-9234-442A1836D0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693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FAC8A-D50F-4F41-9880-C3FF1B0FE396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D7B0A-327D-4D8F-9234-442A1836D0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9998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FAC8A-D50F-4F41-9880-C3FF1B0FE396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D7B0A-327D-4D8F-9234-442A1836D0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91800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7911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95400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0234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11273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78182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99680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10041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774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FAC8A-D50F-4F41-9880-C3FF1B0FE396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D7B0A-327D-4D8F-9234-442A1836D0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6494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5722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5274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00851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56126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644374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24221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040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680157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805061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380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FAC8A-D50F-4F41-9880-C3FF1B0FE396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D7B0A-327D-4D8F-9234-442A1836D0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935971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39525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99594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29776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039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FAC8A-D50F-4F41-9880-C3FF1B0FE396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D7B0A-327D-4D8F-9234-442A1836D0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9645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FAC8A-D50F-4F41-9880-C3FF1B0FE396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D7B0A-327D-4D8F-9234-442A1836D0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1955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FAC8A-D50F-4F41-9880-C3FF1B0FE396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D7B0A-327D-4D8F-9234-442A1836D0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9283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FAC8A-D50F-4F41-9880-C3FF1B0FE396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D7B0A-327D-4D8F-9234-442A1836D0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3004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FAC8A-D50F-4F41-9880-C3FF1B0FE396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D7B0A-327D-4D8F-9234-442A1836D0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2789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FAC8A-D50F-4F41-9880-C3FF1B0FE396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D7B0A-327D-4D8F-9234-442A1836D0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2237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">
              <a:srgbClr val="002060">
                <a:alpha val="99000"/>
              </a:srgbClr>
            </a:gs>
            <a:gs pos="16000">
              <a:schemeClr val="accent1">
                <a:lumMod val="45000"/>
                <a:lumOff val="55000"/>
              </a:schemeClr>
            </a:gs>
            <a:gs pos="100000">
              <a:srgbClr val="002060"/>
            </a:gs>
            <a:gs pos="55000">
              <a:srgbClr val="92D050"/>
            </a:gs>
            <a:gs pos="84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FAC8A-D50F-4F41-9880-C3FF1B0FE396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6D7B0A-327D-4D8F-9234-442A1836D0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5128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">
              <a:srgbClr val="002060">
                <a:alpha val="99000"/>
              </a:srgbClr>
            </a:gs>
            <a:gs pos="16000">
              <a:schemeClr val="accent1">
                <a:lumMod val="45000"/>
                <a:lumOff val="55000"/>
              </a:schemeClr>
            </a:gs>
            <a:gs pos="100000">
              <a:srgbClr val="002060"/>
            </a:gs>
            <a:gs pos="55000">
              <a:srgbClr val="92D050"/>
            </a:gs>
            <a:gs pos="84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8934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">
              <a:srgbClr val="002060"/>
            </a:gs>
            <a:gs pos="16000">
              <a:schemeClr val="accent1">
                <a:lumMod val="45000"/>
                <a:lumOff val="55000"/>
              </a:schemeClr>
            </a:gs>
            <a:gs pos="100000">
              <a:srgbClr val="002060"/>
            </a:gs>
            <a:gs pos="55000">
              <a:srgbClr val="92D050"/>
            </a:gs>
            <a:gs pos="84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2099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8994" y="1310391"/>
            <a:ext cx="8199129" cy="1415519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Algerian" panose="04020705040A02060702" pitchFamily="82" charset="0"/>
              </a:rPr>
              <a:t>       </a:t>
            </a:r>
            <a:r>
              <a:rPr lang="en-US" sz="8800" b="1" dirty="0" smtClean="0">
                <a:latin typeface="Algerian" panose="04020705040A02060702" pitchFamily="82" charset="0"/>
              </a:rPr>
              <a:t>KÖK HÜCRE</a:t>
            </a:r>
            <a:endParaRPr lang="en-US" sz="8800" b="1" dirty="0"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3626" y="2725910"/>
            <a:ext cx="6305933" cy="632223"/>
          </a:xfrm>
        </p:spPr>
        <p:txBody>
          <a:bodyPr/>
          <a:lstStyle/>
          <a:p>
            <a:r>
              <a:rPr lang="en-US" b="1" dirty="0" smtClean="0"/>
              <a:t>PROF. DR. E. SÜMER ARAS</a:t>
            </a:r>
            <a:endParaRPr lang="en-US" b="1" dirty="0"/>
          </a:p>
        </p:txBody>
      </p:sp>
      <p:sp>
        <p:nvSpPr>
          <p:cNvPr id="4" name="Dikdörtgen 3"/>
          <p:cNvSpPr/>
          <p:nvPr/>
        </p:nvSpPr>
        <p:spPr>
          <a:xfrm>
            <a:off x="4472728" y="3621862"/>
            <a:ext cx="364773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6000" b="1" u="sng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tr-TR" sz="6000" b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HAFTA</a:t>
            </a:r>
            <a:r>
              <a:rPr lang="tr-TR" b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u="sn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38910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latin typeface="+mn-lt"/>
              </a:rPr>
              <a:t>KAYNAKLAR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48803" y="1439259"/>
            <a:ext cx="11525518" cy="512896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tr-TR" sz="3200" b="1" dirty="0"/>
              <a:t>*Kök hücre biyolojisi ve klinik uygulamalar. TÜBA yayınları</a:t>
            </a:r>
            <a:br>
              <a:rPr lang="tr-TR" sz="3200" b="1" dirty="0"/>
            </a:br>
            <a:r>
              <a:rPr lang="tr-TR" sz="3200" b="1" dirty="0"/>
              <a:t>http://www.tuba.gov.tr/tr/kok-hucre-yayinlar/1511-kok-hucre-biyolojisi-ve-klinik-uygulamalar.html</a:t>
            </a:r>
            <a:br>
              <a:rPr lang="tr-TR" sz="3200" b="1" dirty="0"/>
            </a:br>
            <a:r>
              <a:rPr lang="tr-TR" sz="3200" b="1" dirty="0"/>
              <a:t>*Kök hücre araştırmalarında güncel kavramlar, TÜBA yayınları</a:t>
            </a:r>
            <a:br>
              <a:rPr lang="tr-TR" sz="3200" b="1" dirty="0"/>
            </a:br>
            <a:r>
              <a:rPr lang="tr-TR" sz="3200" b="1" dirty="0"/>
              <a:t>*http://www.tuba.gov.tr/tr/kok-hucre-yayinlar/1512-kok-hucre-aratirmalarinda-guncel-kavramlar.html</a:t>
            </a:r>
            <a:br>
              <a:rPr lang="tr-TR" sz="3200" b="1" dirty="0"/>
            </a:br>
            <a:r>
              <a:rPr lang="tr-TR" sz="3200" b="1" dirty="0"/>
              <a:t>Diğer Kaynaklar</a:t>
            </a:r>
          </a:p>
          <a:p>
            <a:pPr>
              <a:lnSpc>
                <a:spcPct val="100000"/>
              </a:lnSpc>
            </a:pPr>
            <a:r>
              <a:rPr lang="tr-TR" sz="3200" b="1" dirty="0"/>
              <a:t>*www.pubmed.com</a:t>
            </a:r>
            <a:br>
              <a:rPr lang="tr-TR" sz="3200" b="1" dirty="0"/>
            </a:br>
            <a:r>
              <a:rPr lang="tr-TR" sz="3200" b="1" dirty="0"/>
              <a:t>*www.sciencedirect.com</a:t>
            </a:r>
          </a:p>
        </p:txBody>
      </p:sp>
    </p:spTree>
    <p:extLst>
      <p:ext uri="{BB962C8B-B14F-4D97-AF65-F5344CB8AC3E}">
        <p14:creationId xmlns:p14="http://schemas.microsoft.com/office/powerpoint/2010/main" val="1828184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896" y="596945"/>
            <a:ext cx="10515600" cy="81973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900" b="1" u="sng" dirty="0" err="1" smtClean="0">
                <a:latin typeface="+mn-lt"/>
              </a:rPr>
              <a:t>Sitokinler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1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408" y="1006810"/>
            <a:ext cx="11280820" cy="4351338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tr-TR" sz="3200" b="1" dirty="0"/>
              <a:t>	</a:t>
            </a:r>
          </a:p>
          <a:p>
            <a:pPr algn="just"/>
            <a:r>
              <a:rPr lang="en-US" sz="3200" b="1" dirty="0" smtClean="0"/>
              <a:t> </a:t>
            </a:r>
            <a:r>
              <a:rPr lang="en-US" sz="3200" b="1" dirty="0" err="1"/>
              <a:t>H</a:t>
            </a:r>
            <a:r>
              <a:rPr lang="en-US" sz="3200" b="1" dirty="0" err="1" smtClean="0"/>
              <a:t>ücreler</a:t>
            </a:r>
            <a:r>
              <a:rPr lang="en-US" sz="3200" b="1" dirty="0" smtClean="0"/>
              <a:t> </a:t>
            </a:r>
            <a:r>
              <a:rPr lang="en-US" sz="3200" b="1" dirty="0" err="1"/>
              <a:t>arasında</a:t>
            </a:r>
            <a:r>
              <a:rPr lang="en-US" sz="3200" b="1" dirty="0"/>
              <a:t> </a:t>
            </a:r>
            <a:r>
              <a:rPr lang="en-US" sz="3200" b="1" dirty="0" err="1" smtClean="0"/>
              <a:t>düzenleyici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olarak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görev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alan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antikor</a:t>
            </a:r>
            <a:r>
              <a:rPr lang="en-US" sz="3200" b="1" dirty="0" smtClean="0"/>
              <a:t> </a:t>
            </a:r>
            <a:r>
              <a:rPr lang="en-US" sz="3200" b="1" dirty="0" err="1"/>
              <a:t>olmayan</a:t>
            </a:r>
            <a:r>
              <a:rPr lang="en-US" sz="3200" b="1" dirty="0"/>
              <a:t> </a:t>
            </a:r>
            <a:r>
              <a:rPr lang="en-US" sz="3200" b="1" dirty="0" err="1"/>
              <a:t>proteinlerin</a:t>
            </a:r>
            <a:r>
              <a:rPr lang="en-US" sz="3200" b="1" dirty="0"/>
              <a:t> </a:t>
            </a:r>
            <a:r>
              <a:rPr lang="en-US" sz="3200" b="1" dirty="0" err="1" smtClean="0"/>
              <a:t>oluşturduğu</a:t>
            </a:r>
            <a:r>
              <a:rPr lang="en-US" sz="3200" b="1" dirty="0"/>
              <a:t> </a:t>
            </a:r>
            <a:r>
              <a:rPr lang="en-US" sz="3200" b="1" dirty="0" err="1" smtClean="0"/>
              <a:t>bir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grup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olan</a:t>
            </a:r>
            <a:r>
              <a:rPr lang="en-US" sz="3200" b="1" dirty="0" smtClean="0"/>
              <a:t> </a:t>
            </a:r>
            <a:r>
              <a:rPr lang="en-US" sz="3200" b="1" i="1" dirty="0" err="1" smtClean="0"/>
              <a:t>sitokinlerin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başta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sadece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immun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sistem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ile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ilgili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düzenleyiciler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oldukları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sanılmaktaydı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ancak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artık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immun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sistem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haricindeki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hücreler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tarafından</a:t>
            </a:r>
            <a:r>
              <a:rPr lang="en-US" sz="3200" b="1" dirty="0" smtClean="0"/>
              <a:t> da </a:t>
            </a:r>
            <a:r>
              <a:rPr lang="en-US" sz="3200" b="1" dirty="0" err="1" smtClean="0"/>
              <a:t>üretildikleri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bilinmektedir</a:t>
            </a:r>
            <a:r>
              <a:rPr lang="en-US" sz="3200" b="1" dirty="0" smtClean="0"/>
              <a:t> . </a:t>
            </a:r>
          </a:p>
          <a:p>
            <a:pPr algn="just"/>
            <a:endParaRPr lang="en-US" sz="3200" b="1" dirty="0"/>
          </a:p>
          <a:p>
            <a:pPr algn="just"/>
            <a:r>
              <a:rPr lang="en-US" sz="3200" b="1" dirty="0" err="1" smtClean="0"/>
              <a:t>Günümüzde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çeşitli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hastalıkların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tedavisinde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kullanılabilmektedir</a:t>
            </a:r>
            <a:r>
              <a:rPr lang="en-US" sz="3200" b="1" dirty="0" smtClean="0"/>
              <a:t>.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9807696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197" y="653647"/>
            <a:ext cx="11512640" cy="5991851"/>
          </a:xfrm>
        </p:spPr>
        <p:txBody>
          <a:bodyPr>
            <a:noAutofit/>
          </a:bodyPr>
          <a:lstStyle/>
          <a:p>
            <a:pPr algn="just"/>
            <a:r>
              <a:rPr lang="en-US" sz="3200" b="1" dirty="0" smtClean="0"/>
              <a:t>Belli </a:t>
            </a:r>
            <a:r>
              <a:rPr lang="en-US" sz="3200" b="1" dirty="0" err="1" smtClean="0"/>
              <a:t>türde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sitokinlerin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tanımlanması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için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kullanılan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değişik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tanımlamalar</a:t>
            </a:r>
            <a:r>
              <a:rPr lang="en-US" sz="3200" b="1" dirty="0" smtClean="0"/>
              <a:t> (</a:t>
            </a:r>
            <a:r>
              <a:rPr lang="en-US" sz="3200" b="1" dirty="0" err="1" smtClean="0"/>
              <a:t>isimlendirmeler</a:t>
            </a:r>
            <a:r>
              <a:rPr lang="en-US" sz="3200" b="1" dirty="0" smtClean="0"/>
              <a:t>) </a:t>
            </a:r>
            <a:r>
              <a:rPr lang="en-US" sz="3200" b="1" dirty="0" err="1" smtClean="0"/>
              <a:t>mevcuttur</a:t>
            </a:r>
            <a:r>
              <a:rPr lang="en-US" sz="3200" b="1" dirty="0" smtClean="0"/>
              <a:t>;</a:t>
            </a:r>
          </a:p>
          <a:p>
            <a:pPr algn="just"/>
            <a:endParaRPr lang="en-US" sz="3200" b="1" dirty="0" smtClean="0"/>
          </a:p>
          <a:p>
            <a:pPr lvl="0" algn="just"/>
            <a:r>
              <a:rPr lang="en-US" sz="3200" b="1" dirty="0" err="1"/>
              <a:t>İnterlökinler</a:t>
            </a:r>
            <a:r>
              <a:rPr lang="en-US" sz="3200" b="1" dirty="0"/>
              <a:t>, </a:t>
            </a:r>
          </a:p>
          <a:p>
            <a:pPr marL="114300" indent="0" algn="just">
              <a:buNone/>
            </a:pPr>
            <a:r>
              <a:rPr lang="en-US" sz="3200" b="1" dirty="0" err="1"/>
              <a:t>lökositler</a:t>
            </a:r>
            <a:r>
              <a:rPr lang="en-US" sz="3200" b="1" dirty="0"/>
              <a:t> </a:t>
            </a:r>
            <a:r>
              <a:rPr lang="en-US" sz="3200" b="1" dirty="0" err="1"/>
              <a:t>arasında</a:t>
            </a:r>
            <a:r>
              <a:rPr lang="en-US" sz="3200" b="1" dirty="0"/>
              <a:t> </a:t>
            </a:r>
            <a:r>
              <a:rPr lang="en-US" sz="3200" b="1" dirty="0" err="1"/>
              <a:t>düzenleyici</a:t>
            </a:r>
            <a:r>
              <a:rPr lang="en-US" sz="3200" b="1" dirty="0"/>
              <a:t> </a:t>
            </a:r>
            <a:r>
              <a:rPr lang="en-US" sz="3200" b="1" dirty="0" err="1"/>
              <a:t>olarak</a:t>
            </a:r>
            <a:r>
              <a:rPr lang="en-US" sz="3200" b="1" dirty="0"/>
              <a:t>  </a:t>
            </a:r>
            <a:r>
              <a:rPr lang="en-US" sz="3200" b="1" dirty="0" err="1"/>
              <a:t>görev</a:t>
            </a:r>
            <a:r>
              <a:rPr lang="en-US" sz="3200" b="1" dirty="0"/>
              <a:t> </a:t>
            </a:r>
            <a:r>
              <a:rPr lang="en-US" sz="3200" b="1" dirty="0" err="1"/>
              <a:t>yaparlar</a:t>
            </a:r>
            <a:endParaRPr lang="en-US" sz="3200" b="1" dirty="0"/>
          </a:p>
          <a:p>
            <a:pPr lvl="0" algn="just"/>
            <a:r>
              <a:rPr lang="en-US" sz="3200" b="1" dirty="0" err="1" smtClean="0"/>
              <a:t>Monokinler</a:t>
            </a:r>
            <a:r>
              <a:rPr lang="en-US" sz="3200" b="1" dirty="0"/>
              <a:t>, </a:t>
            </a:r>
          </a:p>
          <a:p>
            <a:pPr marL="114300" indent="0" algn="just">
              <a:buNone/>
            </a:pPr>
            <a:r>
              <a:rPr lang="en-US" sz="3200" b="1" dirty="0" err="1"/>
              <a:t>tek</a:t>
            </a:r>
            <a:r>
              <a:rPr lang="en-US" sz="3200" b="1" dirty="0"/>
              <a:t> </a:t>
            </a:r>
            <a:r>
              <a:rPr lang="en-US" sz="3200" b="1" dirty="0" err="1"/>
              <a:t>çekirdekli</a:t>
            </a:r>
            <a:r>
              <a:rPr lang="en-US" sz="3200" b="1" dirty="0"/>
              <a:t> </a:t>
            </a:r>
            <a:r>
              <a:rPr lang="en-US" sz="3200" b="1" dirty="0" err="1"/>
              <a:t>fagositik</a:t>
            </a:r>
            <a:r>
              <a:rPr lang="en-US" sz="3200" b="1" dirty="0"/>
              <a:t> </a:t>
            </a:r>
            <a:r>
              <a:rPr lang="en-US" sz="3200" b="1" dirty="0" err="1"/>
              <a:t>hücreler</a:t>
            </a:r>
            <a:r>
              <a:rPr lang="en-US" sz="3200" b="1" dirty="0"/>
              <a:t> </a:t>
            </a:r>
            <a:r>
              <a:rPr lang="en-US" sz="3200" b="1" dirty="0" err="1"/>
              <a:t>tarafından</a:t>
            </a:r>
            <a:r>
              <a:rPr lang="en-US" sz="3200" b="1" dirty="0"/>
              <a:t> </a:t>
            </a:r>
            <a:r>
              <a:rPr lang="en-US" sz="3200" b="1" dirty="0" err="1"/>
              <a:t>üretilirler</a:t>
            </a:r>
            <a:endParaRPr lang="en-US" sz="3200" b="1" dirty="0"/>
          </a:p>
          <a:p>
            <a:pPr lvl="0" algn="just"/>
            <a:r>
              <a:rPr lang="en-US" sz="3200" b="1" dirty="0" err="1"/>
              <a:t>Lenfokinler</a:t>
            </a:r>
            <a:r>
              <a:rPr lang="en-US" sz="3200" b="1" dirty="0"/>
              <a:t>, </a:t>
            </a:r>
          </a:p>
          <a:p>
            <a:pPr marL="114300" indent="0" algn="just">
              <a:buNone/>
            </a:pPr>
            <a:r>
              <a:rPr lang="en-US" sz="3200" b="1" dirty="0" err="1"/>
              <a:t>Aktive</a:t>
            </a:r>
            <a:r>
              <a:rPr lang="en-US" sz="3200" b="1" dirty="0"/>
              <a:t> </a:t>
            </a:r>
            <a:r>
              <a:rPr lang="en-US" sz="3200" b="1" dirty="0" err="1"/>
              <a:t>olmuş</a:t>
            </a:r>
            <a:r>
              <a:rPr lang="en-US" sz="3200" b="1" dirty="0"/>
              <a:t> </a:t>
            </a:r>
            <a:r>
              <a:rPr lang="en-US" sz="3200" b="1" dirty="0" err="1"/>
              <a:t>lenfositlerden</a:t>
            </a:r>
            <a:r>
              <a:rPr lang="en-US" sz="3200" b="1" dirty="0"/>
              <a:t>, </a:t>
            </a:r>
            <a:r>
              <a:rPr lang="en-US" sz="3200" b="1" dirty="0" err="1"/>
              <a:t>üretilirler</a:t>
            </a:r>
            <a:r>
              <a:rPr lang="en-US" sz="3200" b="1" dirty="0"/>
              <a:t> </a:t>
            </a:r>
          </a:p>
          <a:p>
            <a:pPr lvl="0" algn="just"/>
            <a:r>
              <a:rPr lang="en-US" sz="3200" b="1" dirty="0" err="1" smtClean="0"/>
              <a:t>Kemokinler</a:t>
            </a:r>
            <a:r>
              <a:rPr lang="en-US" sz="3200" b="1" dirty="0"/>
              <a:t>, </a:t>
            </a:r>
          </a:p>
          <a:p>
            <a:pPr marL="114300" indent="0" algn="just">
              <a:buNone/>
            </a:pPr>
            <a:r>
              <a:rPr lang="en-US" sz="3200" b="1" dirty="0" err="1"/>
              <a:t>Birincil</a:t>
            </a:r>
            <a:r>
              <a:rPr lang="en-US" sz="3200" b="1" dirty="0"/>
              <a:t> </a:t>
            </a:r>
            <a:r>
              <a:rPr lang="en-US" sz="3200" b="1" dirty="0" err="1"/>
              <a:t>olarak</a:t>
            </a:r>
            <a:r>
              <a:rPr lang="en-US" sz="3200" b="1" dirty="0"/>
              <a:t> </a:t>
            </a:r>
            <a:r>
              <a:rPr lang="en-US" sz="3200" b="1" dirty="0" err="1"/>
              <a:t>lökosit</a:t>
            </a:r>
            <a:r>
              <a:rPr lang="en-US" sz="3200" b="1" dirty="0"/>
              <a:t> </a:t>
            </a:r>
            <a:r>
              <a:rPr lang="en-US" sz="3200" b="1" dirty="0" err="1"/>
              <a:t>göçünde</a:t>
            </a:r>
            <a:r>
              <a:rPr lang="en-US" sz="3200" b="1" dirty="0"/>
              <a:t> </a:t>
            </a:r>
            <a:r>
              <a:rPr lang="en-US" sz="3200" b="1" dirty="0" err="1"/>
              <a:t>görev</a:t>
            </a:r>
            <a:r>
              <a:rPr lang="en-US" sz="3200" b="1" dirty="0"/>
              <a:t> </a:t>
            </a:r>
            <a:r>
              <a:rPr lang="en-US" sz="3200" b="1" dirty="0" err="1" smtClean="0"/>
              <a:t>alırlar</a:t>
            </a:r>
            <a:r>
              <a:rPr lang="tr-TR" sz="3200" b="1" dirty="0" smtClean="0"/>
              <a:t>.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811991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932" y="1688953"/>
            <a:ext cx="10659413" cy="27515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457200" algn="just">
              <a:spcBef>
                <a:spcPct val="20000"/>
              </a:spcBef>
              <a:buClr>
                <a:srgbClr val="A9A57C"/>
              </a:buClr>
              <a:buFont typeface="Arial"/>
              <a:buChar char="•"/>
            </a:pPr>
            <a:r>
              <a:rPr lang="tr-TR" sz="3200" b="1" dirty="0" err="1">
                <a:solidFill>
                  <a:prstClr val="black"/>
                </a:solidFill>
              </a:rPr>
              <a:t>Sitokinler</a:t>
            </a:r>
            <a:r>
              <a:rPr lang="tr-TR" sz="3200" b="1" dirty="0">
                <a:solidFill>
                  <a:prstClr val="black"/>
                </a:solidFill>
              </a:rPr>
              <a:t> hedef hücre zarında bulunan kendilerine ait reseptörlerine bağlanarak etki gösterirler</a:t>
            </a:r>
          </a:p>
          <a:p>
            <a:pPr marL="571500" indent="-457200" algn="just">
              <a:spcBef>
                <a:spcPct val="20000"/>
              </a:spcBef>
              <a:buClr>
                <a:srgbClr val="A9A57C"/>
              </a:buClr>
              <a:buFont typeface="Arial"/>
              <a:buChar char="•"/>
            </a:pPr>
            <a:endParaRPr lang="tr-TR" sz="3200" b="1" dirty="0">
              <a:solidFill>
                <a:prstClr val="black"/>
              </a:solidFill>
            </a:endParaRPr>
          </a:p>
          <a:p>
            <a:pPr marL="571500" indent="-457200" algn="just">
              <a:spcBef>
                <a:spcPct val="20000"/>
              </a:spcBef>
              <a:buClr>
                <a:srgbClr val="A9A57C"/>
              </a:buClr>
              <a:buFont typeface="Arial"/>
              <a:buChar char="•"/>
            </a:pPr>
            <a:r>
              <a:rPr lang="tr-TR" sz="3200" b="1" dirty="0">
                <a:solidFill>
                  <a:prstClr val="black"/>
                </a:solidFill>
              </a:rPr>
              <a:t>MEZENŞİMAL KÖK HÜCRELER birçok </a:t>
            </a:r>
            <a:r>
              <a:rPr lang="tr-TR" sz="3200" b="1" dirty="0" err="1">
                <a:solidFill>
                  <a:prstClr val="black"/>
                </a:solidFill>
              </a:rPr>
              <a:t>sitokinin</a:t>
            </a:r>
            <a:r>
              <a:rPr lang="tr-TR" sz="3200" b="1" dirty="0">
                <a:solidFill>
                  <a:prstClr val="black"/>
                </a:solidFill>
              </a:rPr>
              <a:t> sentez öncüsüdür.</a:t>
            </a:r>
          </a:p>
        </p:txBody>
      </p:sp>
    </p:spTree>
    <p:extLst>
      <p:ext uri="{BB962C8B-B14F-4D97-AF65-F5344CB8AC3E}">
        <p14:creationId xmlns:p14="http://schemas.microsoft.com/office/powerpoint/2010/main" val="2429569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12124" y="789213"/>
            <a:ext cx="11320530" cy="5697559"/>
          </a:xfrm>
        </p:spPr>
        <p:txBody>
          <a:bodyPr>
            <a:normAutofit/>
          </a:bodyPr>
          <a:lstStyle/>
          <a:p>
            <a:pPr algn="just">
              <a:buFont typeface="Arial"/>
              <a:buChar char="•"/>
            </a:pPr>
            <a:r>
              <a:rPr lang="tr-TR" sz="3200" b="1" dirty="0" err="1"/>
              <a:t>MKH’ler</a:t>
            </a:r>
            <a:r>
              <a:rPr lang="tr-TR" sz="3200" b="1" dirty="0"/>
              <a:t> yetişkin kök hücre tipidir. </a:t>
            </a:r>
          </a:p>
          <a:p>
            <a:pPr algn="just"/>
            <a:endParaRPr lang="tr-TR" sz="3200" b="1" dirty="0"/>
          </a:p>
          <a:p>
            <a:pPr algn="just"/>
            <a:r>
              <a:rPr lang="tr-TR" sz="3200" b="1" dirty="0" err="1"/>
              <a:t>MKH’ler</a:t>
            </a:r>
            <a:r>
              <a:rPr lang="tr-TR" sz="3200" b="1" dirty="0"/>
              <a:t> farklılaşmamış ve genel olarak her dokuda bulunabilen hücrelerdir. Başta kemik iliği olmak üzere birçok dokudan izole edilebilir.</a:t>
            </a:r>
          </a:p>
          <a:p>
            <a:pPr algn="just"/>
            <a:endParaRPr lang="tr-TR" sz="3200" b="1" dirty="0"/>
          </a:p>
          <a:p>
            <a:pPr algn="just"/>
            <a:r>
              <a:rPr lang="tr-TR" sz="3200" b="1" dirty="0" err="1"/>
              <a:t>MKH’ler</a:t>
            </a:r>
            <a:r>
              <a:rPr lang="tr-TR" sz="3200" b="1" dirty="0"/>
              <a:t> klinik çalışmalarda araştırmalarda en yaygın kullanılan hücre türüdür. </a:t>
            </a:r>
            <a:br>
              <a:rPr lang="tr-TR" sz="3200" b="1" dirty="0"/>
            </a:br>
            <a:r>
              <a:rPr lang="tr-TR" sz="3200" b="1" dirty="0"/>
              <a:t/>
            </a:r>
            <a:br>
              <a:rPr lang="tr-TR" sz="3200" b="1" dirty="0"/>
            </a:b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1782416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31820" y="257579"/>
            <a:ext cx="11732654" cy="6303050"/>
          </a:xfrm>
        </p:spPr>
        <p:txBody>
          <a:bodyPr>
            <a:noAutofit/>
          </a:bodyPr>
          <a:lstStyle/>
          <a:p>
            <a:pPr indent="-342900"/>
            <a:r>
              <a:rPr lang="tr-TR" sz="3200" b="1" dirty="0"/>
              <a:t>Pek çok değişik hücre tarafından üretilebilen </a:t>
            </a:r>
            <a:r>
              <a:rPr lang="tr-TR" sz="3200" b="1" dirty="0" err="1"/>
              <a:t>sitokinler</a:t>
            </a:r>
            <a:r>
              <a:rPr lang="tr-TR" sz="3200" b="1" dirty="0"/>
              <a:t> bağışıklık ve </a:t>
            </a:r>
            <a:r>
              <a:rPr lang="tr-TR" sz="3200" b="1" dirty="0" err="1"/>
              <a:t>inflamatuar</a:t>
            </a:r>
            <a:r>
              <a:rPr lang="tr-TR" sz="3200" b="1" dirty="0"/>
              <a:t> yanıtların oluşmasını ve düzenlenmesini sağlarlar. </a:t>
            </a:r>
          </a:p>
          <a:p>
            <a:pPr indent="-342900"/>
            <a:endParaRPr lang="tr-TR" sz="3200" b="1" dirty="0"/>
          </a:p>
          <a:p>
            <a:pPr indent="-342900"/>
            <a:r>
              <a:rPr lang="tr-TR" sz="3200" b="1" dirty="0" err="1"/>
              <a:t>Salınmları</a:t>
            </a:r>
            <a:r>
              <a:rPr lang="tr-TR" sz="3200" b="1" dirty="0"/>
              <a:t> kısa ve sınırlıdır, depolanmazlar.</a:t>
            </a:r>
          </a:p>
          <a:p>
            <a:pPr indent="-342900"/>
            <a:endParaRPr lang="en-US" sz="3200" b="1" dirty="0"/>
          </a:p>
          <a:p>
            <a:pPr indent="-342900"/>
            <a:r>
              <a:rPr lang="en-US" sz="3200" b="1" dirty="0"/>
              <a:t>P</a:t>
            </a:r>
            <a:r>
              <a:rPr lang="tr-TR" sz="3200" b="1" dirty="0" err="1"/>
              <a:t>leiotropik</a:t>
            </a:r>
            <a:r>
              <a:rPr lang="tr-TR" sz="3200" b="1" dirty="0"/>
              <a:t> etki gösterirler. Yani etkileri tek bir hücreye değil çok çeşitli hücreler üzerine olabilir.</a:t>
            </a:r>
          </a:p>
          <a:p>
            <a:pPr indent="-342900"/>
            <a:endParaRPr lang="tr-TR" sz="3200" b="1" dirty="0"/>
          </a:p>
          <a:p>
            <a:pPr indent="-342900"/>
            <a:r>
              <a:rPr lang="tr-TR" sz="3200" b="1" dirty="0"/>
              <a:t>Aynı hedef hücrede birden fazla etki gösterebilirler.</a:t>
            </a:r>
          </a:p>
          <a:p>
            <a:pPr marL="514350" indent="-514350"/>
            <a:endParaRPr lang="tr-TR" sz="3200" b="1" dirty="0"/>
          </a:p>
          <a:p>
            <a:pPr indent="-342900"/>
            <a:r>
              <a:rPr lang="tr-TR" sz="3200" b="1" dirty="0"/>
              <a:t>Sentezleri birbiri üzerine etkilidir.  Bir </a:t>
            </a:r>
            <a:r>
              <a:rPr lang="tr-TR" sz="3200" b="1" dirty="0" err="1"/>
              <a:t>sitokinin</a:t>
            </a:r>
            <a:r>
              <a:rPr lang="tr-TR" sz="3200" b="1" dirty="0"/>
              <a:t> üretimi diğer </a:t>
            </a:r>
            <a:r>
              <a:rPr lang="tr-TR" sz="3200" b="1" dirty="0" err="1"/>
              <a:t>sitokinlerin</a:t>
            </a:r>
            <a:r>
              <a:rPr lang="tr-TR" sz="3200" b="1" dirty="0"/>
              <a:t> sentezini etkileyebilir</a:t>
            </a:r>
            <a:r>
              <a:rPr lang="tr-TR" sz="3200" b="1" dirty="0" smtClean="0"/>
              <a:t>.</a:t>
            </a: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810844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560" y="924104"/>
            <a:ext cx="11512639" cy="4351338"/>
          </a:xfrm>
        </p:spPr>
        <p:txBody>
          <a:bodyPr>
            <a:normAutofit/>
          </a:bodyPr>
          <a:lstStyle/>
          <a:p>
            <a:r>
              <a:rPr lang="tr-TR" sz="3200" b="1" dirty="0"/>
              <a:t>Birbirleri üzerinde </a:t>
            </a:r>
            <a:r>
              <a:rPr lang="tr-TR" sz="3200" b="1" dirty="0" err="1"/>
              <a:t>antagonistik</a:t>
            </a:r>
            <a:r>
              <a:rPr lang="tr-TR" sz="3200" b="1" dirty="0"/>
              <a:t>  veya </a:t>
            </a:r>
            <a:r>
              <a:rPr lang="tr-TR" sz="3200" b="1" dirty="0" err="1"/>
              <a:t>sinerjistik</a:t>
            </a:r>
            <a:r>
              <a:rPr lang="tr-TR" sz="3200" b="1" dirty="0"/>
              <a:t> etki gösterebilirler.</a:t>
            </a:r>
          </a:p>
          <a:p>
            <a:endParaRPr lang="tr-TR" sz="3200" b="1" dirty="0"/>
          </a:p>
          <a:p>
            <a:r>
              <a:rPr lang="tr-TR" sz="3200" b="1" dirty="0"/>
              <a:t>Hedef hücrenin zarında kendilerine özel trans </a:t>
            </a:r>
            <a:r>
              <a:rPr lang="tr-TR" sz="3200" b="1" dirty="0" err="1"/>
              <a:t>membran</a:t>
            </a:r>
            <a:r>
              <a:rPr lang="tr-TR" sz="3200" b="1" dirty="0"/>
              <a:t> protein olan reseptörlerine bağlanarak etkilerini başlatırlar.</a:t>
            </a:r>
          </a:p>
          <a:p>
            <a:endParaRPr lang="tr-TR" sz="3200" b="1" dirty="0">
              <a:sym typeface="Wingdings" pitchFamily="2" charset="2"/>
            </a:endParaRPr>
          </a:p>
          <a:p>
            <a:r>
              <a:rPr lang="tr-TR" sz="3200" b="1" dirty="0">
                <a:sym typeface="Wingdings" pitchFamily="2" charset="2"/>
              </a:rPr>
              <a:t>Etki şekilleri ----     </a:t>
            </a:r>
            <a:r>
              <a:rPr lang="tr-TR" sz="3200" b="1" dirty="0" err="1">
                <a:sym typeface="Wingdings" pitchFamily="2" charset="2"/>
              </a:rPr>
              <a:t>otokrin</a:t>
            </a:r>
            <a:r>
              <a:rPr lang="tr-TR" sz="3200" b="1" dirty="0">
                <a:sym typeface="Wingdings" pitchFamily="2" charset="2"/>
              </a:rPr>
              <a:t>,  </a:t>
            </a:r>
            <a:r>
              <a:rPr lang="tr-TR" sz="3200" b="1" dirty="0" err="1">
                <a:sym typeface="Wingdings" pitchFamily="2" charset="2"/>
              </a:rPr>
              <a:t>parakrin</a:t>
            </a:r>
            <a:r>
              <a:rPr lang="tr-TR" sz="3200" b="1" dirty="0">
                <a:sym typeface="Wingdings" pitchFamily="2" charset="2"/>
              </a:rPr>
              <a:t> ve endokrin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1494383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15155" y="274638"/>
            <a:ext cx="11294772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000" b="1" dirty="0"/>
              <a:t/>
            </a:r>
            <a:br>
              <a:rPr lang="tr-TR" sz="4000" b="1" dirty="0"/>
            </a:br>
            <a:r>
              <a:rPr lang="tr-TR" sz="4000" b="1" u="sng" dirty="0">
                <a:latin typeface="+mn-lt"/>
              </a:rPr>
              <a:t>Bazı </a:t>
            </a:r>
            <a:r>
              <a:rPr lang="tr-TR" sz="4000" b="1" u="sng" dirty="0" err="1">
                <a:latin typeface="+mn-lt"/>
              </a:rPr>
              <a:t>Sitokinler</a:t>
            </a:r>
            <a:r>
              <a:rPr lang="tr-TR" sz="4000" b="1" u="sng" dirty="0">
                <a:latin typeface="+mn-lt"/>
              </a:rPr>
              <a:t> Genel Özelliklerine Göre Sınıflandırılırlar</a:t>
            </a:r>
            <a:r>
              <a:rPr lang="tr-TR" sz="3100" b="1" u="sng" dirty="0">
                <a:latin typeface="+mn-lt"/>
              </a:rPr>
              <a:t/>
            </a:r>
            <a:br>
              <a:rPr lang="tr-TR" sz="3100" b="1" u="sng" dirty="0">
                <a:latin typeface="+mn-lt"/>
              </a:rPr>
            </a:br>
            <a:endParaRPr lang="tr-TR" sz="2000" u="sng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15154" y="1429945"/>
            <a:ext cx="11075831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b="1" dirty="0"/>
              <a:t>Doğal </a:t>
            </a:r>
            <a:r>
              <a:rPr lang="tr-TR" sz="3200" b="1" dirty="0" err="1"/>
              <a:t>immüniteye</a:t>
            </a:r>
            <a:r>
              <a:rPr lang="tr-TR" sz="3200" b="1" dirty="0"/>
              <a:t> aracılık eden </a:t>
            </a:r>
            <a:r>
              <a:rPr lang="tr-TR" sz="3200" b="1" dirty="0" err="1"/>
              <a:t>sitokinler</a:t>
            </a:r>
            <a:endParaRPr lang="tr-TR" sz="3200" b="1" dirty="0"/>
          </a:p>
          <a:p>
            <a:pPr marL="1314450" lvl="2" indent="-514350"/>
            <a:r>
              <a:rPr lang="tr-TR" sz="3200" dirty="0" err="1"/>
              <a:t>Viral</a:t>
            </a:r>
            <a:r>
              <a:rPr lang="tr-TR" sz="3200" dirty="0"/>
              <a:t>  ve  bakteriyel enfeksiyonlara karşı koruma sağlayan reaksiyonlarda görev alan </a:t>
            </a:r>
            <a:r>
              <a:rPr lang="tr-TR" sz="3200" dirty="0" err="1"/>
              <a:t>sitokinler</a:t>
            </a:r>
            <a:endParaRPr lang="tr-TR" sz="3200" dirty="0"/>
          </a:p>
          <a:p>
            <a:pPr marL="514350" indent="-514350">
              <a:buNone/>
            </a:pPr>
            <a:endParaRPr lang="tr-TR" sz="3200" dirty="0" smtClean="0"/>
          </a:p>
          <a:p>
            <a:pPr marL="514350" indent="-514350">
              <a:buNone/>
            </a:pPr>
            <a:r>
              <a:rPr lang="tr-TR" sz="3200" b="1" dirty="0"/>
              <a:t>T lenfositlerinin antijenleri tanıma yanıtında görev alan </a:t>
            </a:r>
            <a:r>
              <a:rPr lang="tr-TR" sz="3200" b="1" dirty="0" err="1"/>
              <a:t>sitokinler</a:t>
            </a:r>
            <a:endParaRPr lang="tr-TR" sz="3200" b="1" dirty="0"/>
          </a:p>
          <a:p>
            <a:pPr marL="1314450" lvl="2" indent="-514350"/>
            <a:r>
              <a:rPr lang="tr-TR" sz="3200" dirty="0"/>
              <a:t>Lenfositlerin, büyüme ve farklılaşmasında </a:t>
            </a:r>
            <a:r>
              <a:rPr lang="tr-TR" sz="3200" dirty="0" err="1"/>
              <a:t>roloynayan</a:t>
            </a:r>
            <a:r>
              <a:rPr lang="tr-TR" sz="3200" dirty="0"/>
              <a:t> </a:t>
            </a:r>
            <a:r>
              <a:rPr lang="tr-TR" sz="3200" dirty="0" err="1"/>
              <a:t>sitokinler</a:t>
            </a:r>
            <a:endParaRPr lang="tr-TR" sz="3200" dirty="0"/>
          </a:p>
          <a:p>
            <a:pPr marL="514350" indent="-514350">
              <a:buFont typeface="+mj-lt"/>
              <a:buAutoNum type="arabicPeriod"/>
            </a:pPr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val="1977060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37881" y="1547399"/>
            <a:ext cx="11320530" cy="3939001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tr-TR" sz="3200" dirty="0" smtClean="0"/>
              <a:t> </a:t>
            </a:r>
            <a:r>
              <a:rPr lang="tr-TR" sz="3200" b="1" dirty="0" err="1"/>
              <a:t>Immunite</a:t>
            </a:r>
            <a:r>
              <a:rPr lang="tr-TR" sz="3200" b="1" dirty="0"/>
              <a:t> sağlanması amacıyla </a:t>
            </a:r>
            <a:r>
              <a:rPr lang="tr-TR" sz="3200" b="1" dirty="0" err="1"/>
              <a:t>inflamasyonu</a:t>
            </a:r>
            <a:r>
              <a:rPr lang="tr-TR" sz="3200" b="1" dirty="0"/>
              <a:t> </a:t>
            </a:r>
            <a:r>
              <a:rPr lang="tr-TR" sz="3200" b="1" dirty="0" err="1"/>
              <a:t>regüle</a:t>
            </a:r>
            <a:r>
              <a:rPr lang="tr-TR" sz="3200" b="1" dirty="0"/>
              <a:t> eden </a:t>
            </a:r>
            <a:r>
              <a:rPr lang="tr-TR" sz="3200" b="1" dirty="0" err="1"/>
              <a:t>sitokinler</a:t>
            </a:r>
            <a:endParaRPr lang="tr-TR" sz="3200" b="1" dirty="0"/>
          </a:p>
          <a:p>
            <a:pPr marL="514350" indent="-514350"/>
            <a:r>
              <a:rPr lang="tr-TR" sz="3200" dirty="0"/>
              <a:t>Antijenle aktive olmuş T lenfositlerinden türeyen </a:t>
            </a:r>
            <a:r>
              <a:rPr lang="tr-TR" sz="3200" dirty="0" err="1"/>
              <a:t>sitokinlerdir</a:t>
            </a:r>
            <a:r>
              <a:rPr lang="tr-TR" sz="3200" dirty="0"/>
              <a:t>.</a:t>
            </a:r>
          </a:p>
          <a:p>
            <a:pPr marL="514350" indent="-514350">
              <a:buNone/>
            </a:pPr>
            <a:endParaRPr lang="tr-TR" sz="3200" dirty="0"/>
          </a:p>
          <a:p>
            <a:pPr marL="514350" indent="-514350">
              <a:buNone/>
            </a:pPr>
            <a:r>
              <a:rPr lang="tr-TR" sz="3200" b="1" dirty="0"/>
              <a:t>Tam gelişmemiş lökosit büyüme ve farklılaşmasında rol oynayanlar</a:t>
            </a:r>
          </a:p>
          <a:p>
            <a:pPr marL="457200" indent="-457200"/>
            <a:r>
              <a:rPr lang="tr-TR" sz="3200" dirty="0" err="1"/>
              <a:t>Hematopoezi</a:t>
            </a:r>
            <a:r>
              <a:rPr lang="tr-TR" sz="3200" dirty="0"/>
              <a:t> uyarılmasını sağlayan </a:t>
            </a:r>
            <a:r>
              <a:rPr lang="tr-TR" sz="3200" dirty="0" err="1"/>
              <a:t>sitokinlerdir</a:t>
            </a:r>
            <a:r>
              <a:rPr lang="tr-TR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71272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277</Words>
  <Application>Microsoft Office PowerPoint</Application>
  <PresentationFormat>Geniş ekran</PresentationFormat>
  <Paragraphs>54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10</vt:i4>
      </vt:variant>
    </vt:vector>
  </HeadingPairs>
  <TitlesOfParts>
    <vt:vector size="19" baseType="lpstr">
      <vt:lpstr>Algerian</vt:lpstr>
      <vt:lpstr>Arial</vt:lpstr>
      <vt:lpstr>Calibri</vt:lpstr>
      <vt:lpstr>Calibri Light</vt:lpstr>
      <vt:lpstr>Times New Roman</vt:lpstr>
      <vt:lpstr>Wingdings</vt:lpstr>
      <vt:lpstr>Office Teması</vt:lpstr>
      <vt:lpstr>1_Office Teması</vt:lpstr>
      <vt:lpstr>2_Office Teması</vt:lpstr>
      <vt:lpstr>       KÖK HÜCRE</vt:lpstr>
      <vt:lpstr>Sitokinler </vt:lpstr>
      <vt:lpstr>PowerPoint Sunusu</vt:lpstr>
      <vt:lpstr>PowerPoint Sunusu</vt:lpstr>
      <vt:lpstr>PowerPoint Sunusu</vt:lpstr>
      <vt:lpstr>PowerPoint Sunusu</vt:lpstr>
      <vt:lpstr>PowerPoint Sunusu</vt:lpstr>
      <vt:lpstr> Bazı Sitokinler Genel Özelliklerine Göre Sınıflandırılırlar </vt:lpstr>
      <vt:lpstr>PowerPoint Sunusu</vt:lpstr>
      <vt:lpstr>KAYNAKLAR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KÖK HÜCRE</dc:title>
  <dc:creator>Windows Kullanıcısı</dc:creator>
  <cp:lastModifiedBy>Windows Kullanıcısı</cp:lastModifiedBy>
  <cp:revision>4</cp:revision>
  <dcterms:created xsi:type="dcterms:W3CDTF">2018-02-27T13:57:50Z</dcterms:created>
  <dcterms:modified xsi:type="dcterms:W3CDTF">2018-02-28T10:57:09Z</dcterms:modified>
</cp:coreProperties>
</file>