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258" r:id="rId3"/>
    <p:sldId id="259" r:id="rId4"/>
    <p:sldId id="260" r:id="rId5"/>
    <p:sldId id="261" r:id="rId6"/>
    <p:sldId id="262" r:id="rId7"/>
    <p:sldId id="280" r:id="rId8"/>
    <p:sldId id="281" r:id="rId9"/>
    <p:sldId id="263" r:id="rId10"/>
    <p:sldId id="282" r:id="rId11"/>
    <p:sldId id="264" r:id="rId12"/>
    <p:sldId id="266" r:id="rId13"/>
    <p:sldId id="267" r:id="rId1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2681" autoAdjust="0"/>
    <p:restoredTop sz="94660"/>
  </p:normalViewPr>
  <p:slideViewPr>
    <p:cSldViewPr snapToGrid="0">
      <p:cViewPr>
        <p:scale>
          <a:sx n="66" d="100"/>
          <a:sy n="66" d="100"/>
        </p:scale>
        <p:origin x="-144" y="24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tr-TR" smtClean="0"/>
              <a:t>Asıl başlık stili için tıklatın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E572A543-821B-416B-A588-D7262C99F0C9}" type="datetimeFigureOut">
              <a:rPr lang="tr-TR" smtClean="0"/>
              <a:t>9.03.2021</a:t>
            </a:fld>
            <a:endParaRPr lang="tr-TR"/>
          </a:p>
        </p:txBody>
      </p:sp>
      <p:sp>
        <p:nvSpPr>
          <p:cNvPr id="5" name="Footer Placeholder 4"/>
          <p:cNvSpPr>
            <a:spLocks noGrp="1"/>
          </p:cNvSpPr>
          <p:nvPr>
            <p:ph type="ftr" sz="quarter" idx="11"/>
          </p:nvPr>
        </p:nvSpPr>
        <p:spPr/>
        <p:txBody>
          <a:bodyPr/>
          <a:lstStyle/>
          <a:p>
            <a:endParaRPr lang="tr-TR"/>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7137DD50-87E4-4E0C-B831-B5BD1BF685BE}" type="slidenum">
              <a:rPr lang="tr-TR" smtClean="0"/>
              <a:t>‹#›</a:t>
            </a:fld>
            <a:endParaRPr lang="tr-TR"/>
          </a:p>
        </p:txBody>
      </p:sp>
    </p:spTree>
    <p:extLst>
      <p:ext uri="{BB962C8B-B14F-4D97-AF65-F5344CB8AC3E}">
        <p14:creationId xmlns:p14="http://schemas.microsoft.com/office/powerpoint/2010/main" val="2134436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E572A543-821B-416B-A588-D7262C99F0C9}" type="datetimeFigureOut">
              <a:rPr lang="tr-TR" smtClean="0"/>
              <a:t>9.03.2021</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7137DD50-87E4-4E0C-B831-B5BD1BF685BE}" type="slidenum">
              <a:rPr lang="tr-TR" smtClean="0"/>
              <a:t>‹#›</a:t>
            </a:fld>
            <a:endParaRPr lang="tr-TR"/>
          </a:p>
        </p:txBody>
      </p:sp>
    </p:spTree>
    <p:extLst>
      <p:ext uri="{BB962C8B-B14F-4D97-AF65-F5344CB8AC3E}">
        <p14:creationId xmlns:p14="http://schemas.microsoft.com/office/powerpoint/2010/main" val="8601965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E572A543-821B-416B-A588-D7262C99F0C9}" type="datetimeFigureOut">
              <a:rPr lang="tr-TR" smtClean="0"/>
              <a:t>9.03.2021</a:t>
            </a:fld>
            <a:endParaRPr lang="tr-TR"/>
          </a:p>
        </p:txBody>
      </p:sp>
      <p:sp>
        <p:nvSpPr>
          <p:cNvPr id="5" name="Footer Placeholder 4"/>
          <p:cNvSpPr>
            <a:spLocks noGrp="1"/>
          </p:cNvSpPr>
          <p:nvPr>
            <p:ph type="ftr" sz="quarter" idx="11"/>
          </p:nvPr>
        </p:nvSpPr>
        <p:spPr/>
        <p:txBody>
          <a:bodyPr/>
          <a:lstStyle/>
          <a:p>
            <a:endParaRPr lang="tr-TR"/>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7137DD50-87E4-4E0C-B831-B5BD1BF685BE}" type="slidenum">
              <a:rPr lang="tr-TR" smtClean="0"/>
              <a:t>‹#›</a:t>
            </a:fld>
            <a:endParaRPr lang="tr-TR"/>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87648034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E572A543-821B-416B-A588-D7262C99F0C9}" type="datetimeFigureOut">
              <a:rPr lang="tr-TR" smtClean="0"/>
              <a:t>9.03.2021</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7137DD50-87E4-4E0C-B831-B5BD1BF685BE}" type="slidenum">
              <a:rPr lang="tr-TR" smtClean="0"/>
              <a:t>‹#›</a:t>
            </a:fld>
            <a:endParaRPr lang="tr-TR"/>
          </a:p>
        </p:txBody>
      </p:sp>
    </p:spTree>
    <p:extLst>
      <p:ext uri="{BB962C8B-B14F-4D97-AF65-F5344CB8AC3E}">
        <p14:creationId xmlns:p14="http://schemas.microsoft.com/office/powerpoint/2010/main" val="50094462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E572A543-821B-416B-A588-D7262C99F0C9}" type="datetimeFigureOut">
              <a:rPr lang="tr-TR" smtClean="0"/>
              <a:t>9.03.2021</a:t>
            </a:fld>
            <a:endParaRPr lang="tr-TR"/>
          </a:p>
        </p:txBody>
      </p:sp>
      <p:sp>
        <p:nvSpPr>
          <p:cNvPr id="6" name="Footer Placeholder 5"/>
          <p:cNvSpPr>
            <a:spLocks noGrp="1"/>
          </p:cNvSpPr>
          <p:nvPr>
            <p:ph type="ftr" sz="quarter" idx="11"/>
          </p:nvPr>
        </p:nvSpPr>
        <p:spPr/>
        <p:txBody>
          <a:bodyPr/>
          <a:lstStyle/>
          <a:p>
            <a:endParaRPr lang="tr-TR"/>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7137DD50-87E4-4E0C-B831-B5BD1BF685BE}" type="slidenum">
              <a:rPr lang="tr-TR" smtClean="0"/>
              <a:t>‹#›</a:t>
            </a:fld>
            <a:endParaRPr lang="tr-TR"/>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22907746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E572A543-821B-416B-A588-D7262C99F0C9}" type="datetimeFigureOut">
              <a:rPr lang="tr-TR" smtClean="0"/>
              <a:t>9.03.2021</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7137DD50-87E4-4E0C-B831-B5BD1BF685BE}" type="slidenum">
              <a:rPr lang="tr-TR" smtClean="0"/>
              <a:t>‹#›</a:t>
            </a:fld>
            <a:endParaRPr lang="tr-TR"/>
          </a:p>
        </p:txBody>
      </p:sp>
    </p:spTree>
    <p:extLst>
      <p:ext uri="{BB962C8B-B14F-4D97-AF65-F5344CB8AC3E}">
        <p14:creationId xmlns:p14="http://schemas.microsoft.com/office/powerpoint/2010/main" val="282452951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ncho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E572A543-821B-416B-A588-D7262C99F0C9}" type="datetimeFigureOut">
              <a:rPr lang="tr-TR" smtClean="0"/>
              <a:t>9.03.2021</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7137DD50-87E4-4E0C-B831-B5BD1BF685BE}" type="slidenum">
              <a:rPr lang="tr-TR" smtClean="0"/>
              <a:t>‹#›</a:t>
            </a:fld>
            <a:endParaRPr lang="tr-TR"/>
          </a:p>
        </p:txBody>
      </p:sp>
    </p:spTree>
    <p:extLst>
      <p:ext uri="{BB962C8B-B14F-4D97-AF65-F5344CB8AC3E}">
        <p14:creationId xmlns:p14="http://schemas.microsoft.com/office/powerpoint/2010/main" val="2793467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E572A543-821B-416B-A588-D7262C99F0C9}" type="datetimeFigureOut">
              <a:rPr lang="tr-TR" smtClean="0"/>
              <a:t>9.03.2021</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7137DD50-87E4-4E0C-B831-B5BD1BF685BE}" type="slidenum">
              <a:rPr lang="tr-TR" smtClean="0"/>
              <a:t>‹#›</a:t>
            </a:fld>
            <a:endParaRPr lang="tr-TR"/>
          </a:p>
        </p:txBody>
      </p:sp>
    </p:spTree>
    <p:extLst>
      <p:ext uri="{BB962C8B-B14F-4D97-AF65-F5344CB8AC3E}">
        <p14:creationId xmlns:p14="http://schemas.microsoft.com/office/powerpoint/2010/main" val="176867764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tr-TR" smtClean="0"/>
              <a:t>Asıl başlık stili için tıklatın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E572A543-821B-416B-A588-D7262C99F0C9}" type="datetimeFigureOut">
              <a:rPr lang="tr-TR" smtClean="0"/>
              <a:t>9.03.2021</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7137DD50-87E4-4E0C-B831-B5BD1BF685BE}" type="slidenum">
              <a:rPr lang="tr-TR" smtClean="0"/>
              <a:t>‹#›</a:t>
            </a:fld>
            <a:endParaRPr lang="tr-TR"/>
          </a:p>
        </p:txBody>
      </p:sp>
    </p:spTree>
    <p:extLst>
      <p:ext uri="{BB962C8B-B14F-4D97-AF65-F5344CB8AC3E}">
        <p14:creationId xmlns:p14="http://schemas.microsoft.com/office/powerpoint/2010/main" val="14566494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E572A543-821B-416B-A588-D7262C99F0C9}" type="datetimeFigureOut">
              <a:rPr lang="tr-TR" smtClean="0"/>
              <a:t>9.03.2021</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7137DD50-87E4-4E0C-B831-B5BD1BF685BE}" type="slidenum">
              <a:rPr lang="tr-TR" smtClean="0"/>
              <a:t>‹#›</a:t>
            </a:fld>
            <a:endParaRPr lang="tr-TR"/>
          </a:p>
        </p:txBody>
      </p:sp>
    </p:spTree>
    <p:extLst>
      <p:ext uri="{BB962C8B-B14F-4D97-AF65-F5344CB8AC3E}">
        <p14:creationId xmlns:p14="http://schemas.microsoft.com/office/powerpoint/2010/main" val="134338039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E572A543-821B-416B-A588-D7262C99F0C9}" type="datetimeFigureOut">
              <a:rPr lang="tr-TR" smtClean="0"/>
              <a:t>9.03.2021</a:t>
            </a:fld>
            <a:endParaRPr lang="tr-TR"/>
          </a:p>
        </p:txBody>
      </p:sp>
      <p:sp>
        <p:nvSpPr>
          <p:cNvPr id="6" name="Footer Placeholder 5"/>
          <p:cNvSpPr>
            <a:spLocks noGrp="1"/>
          </p:cNvSpPr>
          <p:nvPr>
            <p:ph type="ftr" sz="quarter" idx="11"/>
          </p:nvPr>
        </p:nvSpPr>
        <p:spPr/>
        <p:txBody>
          <a:bodyPr/>
          <a:lstStyle/>
          <a:p>
            <a:endParaRPr lang="tr-TR"/>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7137DD50-87E4-4E0C-B831-B5BD1BF685BE}" type="slidenum">
              <a:rPr lang="tr-TR" smtClean="0"/>
              <a:t>‹#›</a:t>
            </a:fld>
            <a:endParaRPr lang="tr-TR"/>
          </a:p>
        </p:txBody>
      </p:sp>
    </p:spTree>
    <p:extLst>
      <p:ext uri="{BB962C8B-B14F-4D97-AF65-F5344CB8AC3E}">
        <p14:creationId xmlns:p14="http://schemas.microsoft.com/office/powerpoint/2010/main" val="42998045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E572A543-821B-416B-A588-D7262C99F0C9}" type="datetimeFigureOut">
              <a:rPr lang="tr-TR" smtClean="0"/>
              <a:t>9.03.2021</a:t>
            </a:fld>
            <a:endParaRPr lang="tr-TR"/>
          </a:p>
        </p:txBody>
      </p:sp>
      <p:sp>
        <p:nvSpPr>
          <p:cNvPr id="8" name="Footer Placeholder 7"/>
          <p:cNvSpPr>
            <a:spLocks noGrp="1"/>
          </p:cNvSpPr>
          <p:nvPr>
            <p:ph type="ftr" sz="quarter" idx="11"/>
          </p:nvPr>
        </p:nvSpPr>
        <p:spPr/>
        <p:txBody>
          <a:bodyPr/>
          <a:lstStyle/>
          <a:p>
            <a:endParaRPr lang="tr-T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7137DD50-87E4-4E0C-B831-B5BD1BF685BE}" type="slidenum">
              <a:rPr lang="tr-TR" smtClean="0"/>
              <a:t>‹#›</a:t>
            </a:fld>
            <a:endParaRPr lang="tr-TR"/>
          </a:p>
        </p:txBody>
      </p:sp>
    </p:spTree>
    <p:extLst>
      <p:ext uri="{BB962C8B-B14F-4D97-AF65-F5344CB8AC3E}">
        <p14:creationId xmlns:p14="http://schemas.microsoft.com/office/powerpoint/2010/main" val="297058334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E572A543-821B-416B-A588-D7262C99F0C9}" type="datetimeFigureOut">
              <a:rPr lang="tr-TR" smtClean="0"/>
              <a:t>9.03.2021</a:t>
            </a:fld>
            <a:endParaRPr lang="tr-TR"/>
          </a:p>
        </p:txBody>
      </p:sp>
      <p:sp>
        <p:nvSpPr>
          <p:cNvPr id="4" name="Footer Placeholder 3"/>
          <p:cNvSpPr>
            <a:spLocks noGrp="1"/>
          </p:cNvSpPr>
          <p:nvPr>
            <p:ph type="ftr" sz="quarter" idx="11"/>
          </p:nvPr>
        </p:nvSpPr>
        <p:spPr/>
        <p:txBody>
          <a:bodyPr/>
          <a:lstStyle/>
          <a:p>
            <a:endParaRPr lang="tr-TR"/>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7137DD50-87E4-4E0C-B831-B5BD1BF685BE}" type="slidenum">
              <a:rPr lang="tr-TR" smtClean="0"/>
              <a:t>‹#›</a:t>
            </a:fld>
            <a:endParaRPr lang="tr-TR"/>
          </a:p>
        </p:txBody>
      </p:sp>
    </p:spTree>
    <p:extLst>
      <p:ext uri="{BB962C8B-B14F-4D97-AF65-F5344CB8AC3E}">
        <p14:creationId xmlns:p14="http://schemas.microsoft.com/office/powerpoint/2010/main" val="97269720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572A543-821B-416B-A588-D7262C99F0C9}" type="datetimeFigureOut">
              <a:rPr lang="tr-TR" smtClean="0"/>
              <a:t>9.03.2021</a:t>
            </a:fld>
            <a:endParaRPr lang="tr-TR"/>
          </a:p>
        </p:txBody>
      </p:sp>
      <p:sp>
        <p:nvSpPr>
          <p:cNvPr id="3" name="Footer Placeholder 2"/>
          <p:cNvSpPr>
            <a:spLocks noGrp="1"/>
          </p:cNvSpPr>
          <p:nvPr>
            <p:ph type="ftr" sz="quarter" idx="11"/>
          </p:nvPr>
        </p:nvSpPr>
        <p:spPr/>
        <p:txBody>
          <a:bodyPr/>
          <a:lstStyle/>
          <a:p>
            <a:endParaRPr lang="tr-TR"/>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7137DD50-87E4-4E0C-B831-B5BD1BF685BE}" type="slidenum">
              <a:rPr lang="tr-TR" smtClean="0"/>
              <a:t>‹#›</a:t>
            </a:fld>
            <a:endParaRPr lang="tr-TR"/>
          </a:p>
        </p:txBody>
      </p:sp>
    </p:spTree>
    <p:extLst>
      <p:ext uri="{BB962C8B-B14F-4D97-AF65-F5344CB8AC3E}">
        <p14:creationId xmlns:p14="http://schemas.microsoft.com/office/powerpoint/2010/main" val="152688846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tr-TR" smtClean="0"/>
              <a:t>Asıl başlık stili için tıklatın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E572A543-821B-416B-A588-D7262C99F0C9}" type="datetimeFigureOut">
              <a:rPr lang="tr-TR" smtClean="0"/>
              <a:t>9.03.2021</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7137DD50-87E4-4E0C-B831-B5BD1BF685BE}" type="slidenum">
              <a:rPr lang="tr-TR" smtClean="0"/>
              <a:t>‹#›</a:t>
            </a:fld>
            <a:endParaRPr lang="tr-TR"/>
          </a:p>
        </p:txBody>
      </p:sp>
    </p:spTree>
    <p:extLst>
      <p:ext uri="{BB962C8B-B14F-4D97-AF65-F5344CB8AC3E}">
        <p14:creationId xmlns:p14="http://schemas.microsoft.com/office/powerpoint/2010/main" val="328983053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E572A543-821B-416B-A588-D7262C99F0C9}" type="datetimeFigureOut">
              <a:rPr lang="tr-TR" smtClean="0"/>
              <a:t>9.03.2021</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7137DD50-87E4-4E0C-B831-B5BD1BF685BE}" type="slidenum">
              <a:rPr lang="tr-TR" smtClean="0"/>
              <a:t>‹#›</a:t>
            </a:fld>
            <a:endParaRPr lang="tr-TR"/>
          </a:p>
        </p:txBody>
      </p:sp>
    </p:spTree>
    <p:extLst>
      <p:ext uri="{BB962C8B-B14F-4D97-AF65-F5344CB8AC3E}">
        <p14:creationId xmlns:p14="http://schemas.microsoft.com/office/powerpoint/2010/main" val="414857665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E572A543-821B-416B-A588-D7262C99F0C9}" type="datetimeFigureOut">
              <a:rPr lang="tr-TR" smtClean="0"/>
              <a:t>9.03.2021</a:t>
            </a:fld>
            <a:endParaRPr lang="tr-TR"/>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tr-TR"/>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7137DD50-87E4-4E0C-B831-B5BD1BF685BE}" type="slidenum">
              <a:rPr lang="tr-TR" smtClean="0"/>
              <a:t>‹#›</a:t>
            </a:fld>
            <a:endParaRPr lang="tr-TR"/>
          </a:p>
        </p:txBody>
      </p:sp>
    </p:spTree>
    <p:extLst>
      <p:ext uri="{BB962C8B-B14F-4D97-AF65-F5344CB8AC3E}">
        <p14:creationId xmlns:p14="http://schemas.microsoft.com/office/powerpoint/2010/main" val="152939307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p:txBody>
          <a:bodyPr/>
          <a:lstStyle/>
          <a:p>
            <a:r>
              <a:rPr lang="tr-TR" dirty="0" smtClean="0"/>
              <a:t>HLK 315</a:t>
            </a:r>
            <a:br>
              <a:rPr lang="tr-TR" dirty="0" smtClean="0"/>
            </a:br>
            <a:r>
              <a:rPr lang="tr-TR" dirty="0" smtClean="0"/>
              <a:t>Sözlü ve Yazılı Kültür</a:t>
            </a:r>
            <a:endParaRPr lang="tr-TR" dirty="0"/>
          </a:p>
        </p:txBody>
      </p:sp>
      <p:sp>
        <p:nvSpPr>
          <p:cNvPr id="3" name="2 Alt Başlık"/>
          <p:cNvSpPr>
            <a:spLocks noGrp="1"/>
          </p:cNvSpPr>
          <p:nvPr>
            <p:ph type="subTitle" idx="1"/>
          </p:nvPr>
        </p:nvSpPr>
        <p:spPr/>
        <p:txBody>
          <a:bodyPr/>
          <a:lstStyle/>
          <a:p>
            <a:endParaRPr lang="tr-TR" dirty="0"/>
          </a:p>
        </p:txBody>
      </p:sp>
    </p:spTree>
    <p:extLst>
      <p:ext uri="{BB962C8B-B14F-4D97-AF65-F5344CB8AC3E}">
        <p14:creationId xmlns:p14="http://schemas.microsoft.com/office/powerpoint/2010/main" val="123024309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sz="2800" dirty="0"/>
              <a:t>Ezgi ve kalıplaşmış bedensel hareketler olan dans, eşlik ettikleri sözü, kolay ezberlenebilir ve gerektiğinde kolay hatırlanabilir kılan teknik bir işleve sahiptir.</a:t>
            </a:r>
          </a:p>
          <a:p>
            <a:endParaRPr lang="tr-TR" dirty="0"/>
          </a:p>
        </p:txBody>
      </p:sp>
    </p:spTree>
    <p:extLst>
      <p:ext uri="{BB962C8B-B14F-4D97-AF65-F5344CB8AC3E}">
        <p14:creationId xmlns:p14="http://schemas.microsoft.com/office/powerpoint/2010/main" val="31022373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a:xfrm>
            <a:off x="1981200" y="1935480"/>
            <a:ext cx="8229600" cy="2933680"/>
          </a:xfrm>
        </p:spPr>
        <p:txBody>
          <a:bodyPr>
            <a:noAutofit/>
          </a:bodyPr>
          <a:lstStyle/>
          <a:p>
            <a:pPr algn="just"/>
            <a:r>
              <a:rPr lang="tr-TR" sz="2800" dirty="0"/>
              <a:t>"Sözlü söylem, yazılı söylemdeki gibi, dilbilgisine gerek kalmadan anlamın belirlenmesine yardımcı olan bir ortama sahiptir. Bir diğer farklılık yazılı söylemde anlam, dilin kendisinde yoğunlaşırken, sözlü söylemde anlamın bağlamdan </a:t>
            </a:r>
            <a:r>
              <a:rPr lang="tr-TR" sz="2800" dirty="0" smtClean="0"/>
              <a:t>doğmasıdır" </a:t>
            </a:r>
            <a:r>
              <a:rPr lang="tr-TR" sz="2800" dirty="0"/>
              <a:t>(</a:t>
            </a:r>
            <a:r>
              <a:rPr lang="tr-TR" sz="2800" dirty="0" err="1"/>
              <a:t>Ong</a:t>
            </a:r>
            <a:r>
              <a:rPr lang="tr-TR" sz="2800" dirty="0"/>
              <a:t> 1995:54/122/128).</a:t>
            </a:r>
          </a:p>
          <a:p>
            <a:endParaRPr lang="tr-TR" sz="2800" dirty="0"/>
          </a:p>
        </p:txBody>
      </p:sp>
    </p:spTree>
    <p:extLst>
      <p:ext uri="{BB962C8B-B14F-4D97-AF65-F5344CB8AC3E}">
        <p14:creationId xmlns:p14="http://schemas.microsoft.com/office/powerpoint/2010/main" val="83471111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Dikdörtgen"/>
          <p:cNvSpPr/>
          <p:nvPr/>
        </p:nvSpPr>
        <p:spPr>
          <a:xfrm>
            <a:off x="2351584" y="2204865"/>
            <a:ext cx="7848872" cy="2554545"/>
          </a:xfrm>
          <a:prstGeom prst="rect">
            <a:avLst/>
          </a:prstGeom>
        </p:spPr>
        <p:txBody>
          <a:bodyPr wrap="square">
            <a:spAutoFit/>
          </a:bodyPr>
          <a:lstStyle/>
          <a:p>
            <a:pPr algn="just"/>
            <a:r>
              <a:rPr lang="tr-TR" sz="2000" dirty="0" err="1">
                <a:latin typeface="Arial" pitchFamily="34" charset="0"/>
                <a:cs typeface="Arial" pitchFamily="34" charset="0"/>
              </a:rPr>
              <a:t>Parry’nin</a:t>
            </a:r>
            <a:r>
              <a:rPr lang="tr-TR" sz="2000" dirty="0">
                <a:latin typeface="Arial" pitchFamily="34" charset="0"/>
                <a:cs typeface="Arial" pitchFamily="34" charset="0"/>
              </a:rPr>
              <a:t> buluşundan önce Fransız araştırmacı </a:t>
            </a:r>
            <a:r>
              <a:rPr lang="tr-TR" sz="2000" dirty="0" err="1">
                <a:latin typeface="Arial" pitchFamily="34" charset="0"/>
                <a:cs typeface="Arial" pitchFamily="34" charset="0"/>
              </a:rPr>
              <a:t>Arnold</a:t>
            </a:r>
            <a:r>
              <a:rPr lang="tr-TR" sz="2000" dirty="0">
                <a:latin typeface="Arial" pitchFamily="34" charset="0"/>
                <a:cs typeface="Arial" pitchFamily="34" charset="0"/>
              </a:rPr>
              <a:t> </a:t>
            </a:r>
            <a:r>
              <a:rPr lang="tr-TR" sz="2000" dirty="0" err="1">
                <a:latin typeface="Arial" pitchFamily="34" charset="0"/>
                <a:cs typeface="Arial" pitchFamily="34" charset="0"/>
              </a:rPr>
              <a:t>van</a:t>
            </a:r>
            <a:r>
              <a:rPr lang="tr-TR" sz="2000" dirty="0">
                <a:latin typeface="Arial" pitchFamily="34" charset="0"/>
                <a:cs typeface="Arial" pitchFamily="34" charset="0"/>
              </a:rPr>
              <a:t> </a:t>
            </a:r>
            <a:r>
              <a:rPr lang="tr-TR" sz="2000" dirty="0" err="1">
                <a:latin typeface="Arial" pitchFamily="34" charset="0"/>
                <a:cs typeface="Arial" pitchFamily="34" charset="0"/>
              </a:rPr>
              <a:t>Gennep’in</a:t>
            </a:r>
            <a:r>
              <a:rPr lang="tr-TR" sz="2000" dirty="0">
                <a:latin typeface="Arial" pitchFamily="34" charset="0"/>
                <a:cs typeface="Arial" pitchFamily="34" charset="0"/>
              </a:rPr>
              <a:t> modern sözlü kültürlerde şiirlerin kalıplaşmış</a:t>
            </a:r>
            <a:r>
              <a:rPr lang="pl-PL" sz="2000" dirty="0">
                <a:latin typeface="Arial" pitchFamily="34" charset="0"/>
                <a:cs typeface="Arial" pitchFamily="34" charset="0"/>
              </a:rPr>
              <a:t> yap</a:t>
            </a:r>
            <a:r>
              <a:rPr lang="tr-TR" sz="2000" dirty="0">
                <a:latin typeface="Arial" pitchFamily="34" charset="0"/>
                <a:cs typeface="Arial" pitchFamily="34" charset="0"/>
              </a:rPr>
              <a:t>ısı</a:t>
            </a:r>
            <a:r>
              <a:rPr lang="pl-PL" sz="2000" dirty="0">
                <a:latin typeface="Arial" pitchFamily="34" charset="0"/>
                <a:cs typeface="Arial" pitchFamily="34" charset="0"/>
              </a:rPr>
              <a:t>na dikkat çekti</a:t>
            </a:r>
            <a:r>
              <a:rPr lang="tr-TR" sz="2000" dirty="0">
                <a:latin typeface="Arial" pitchFamily="34" charset="0"/>
                <a:cs typeface="Arial" pitchFamily="34" charset="0"/>
              </a:rPr>
              <a:t>ğ</a:t>
            </a:r>
            <a:r>
              <a:rPr lang="pl-PL" sz="2000" dirty="0">
                <a:latin typeface="Arial" pitchFamily="34" charset="0"/>
                <a:cs typeface="Arial" pitchFamily="34" charset="0"/>
              </a:rPr>
              <a:t>ini, M.</a:t>
            </a:r>
            <a:r>
              <a:rPr lang="tr-TR" sz="2000" dirty="0">
                <a:latin typeface="Arial" pitchFamily="34" charset="0"/>
                <a:cs typeface="Arial" pitchFamily="34" charset="0"/>
              </a:rPr>
              <a:t> </a:t>
            </a:r>
            <a:r>
              <a:rPr lang="tr-TR" sz="2000" dirty="0" err="1">
                <a:latin typeface="Arial" pitchFamily="34" charset="0"/>
                <a:cs typeface="Arial" pitchFamily="34" charset="0"/>
              </a:rPr>
              <a:t>Murko’nun</a:t>
            </a:r>
            <a:r>
              <a:rPr lang="tr-TR" sz="2000" dirty="0">
                <a:latin typeface="Arial" pitchFamily="34" charset="0"/>
                <a:cs typeface="Arial" pitchFamily="34" charset="0"/>
              </a:rPr>
              <a:t> ise, sözlü kültürde sözlü şiirlerin her söylenişte kelimesi kelimesine aktarılmadığı gerçeğini ortaya koyduğunu </a:t>
            </a:r>
            <a:r>
              <a:rPr lang="en-US" sz="2000" dirty="0" err="1">
                <a:latin typeface="Arial" pitchFamily="34" charset="0"/>
                <a:cs typeface="Arial" pitchFamily="34" charset="0"/>
              </a:rPr>
              <a:t>özetleyen</a:t>
            </a:r>
            <a:r>
              <a:rPr lang="en-US" sz="2000" dirty="0">
                <a:latin typeface="Arial" pitchFamily="34" charset="0"/>
                <a:cs typeface="Arial" pitchFamily="34" charset="0"/>
              </a:rPr>
              <a:t> </a:t>
            </a:r>
            <a:r>
              <a:rPr lang="en-US" sz="2000" dirty="0" err="1">
                <a:latin typeface="Arial" pitchFamily="34" charset="0"/>
                <a:cs typeface="Arial" pitchFamily="34" charset="0"/>
              </a:rPr>
              <a:t>Ong</a:t>
            </a:r>
            <a:r>
              <a:rPr lang="en-US" sz="2000" dirty="0">
                <a:latin typeface="Arial" pitchFamily="34" charset="0"/>
                <a:cs typeface="Arial" pitchFamily="34" charset="0"/>
              </a:rPr>
              <a:t>, Parry, Havelock</a:t>
            </a:r>
            <a:r>
              <a:rPr lang="tr-TR" sz="2000" dirty="0">
                <a:latin typeface="Arial" pitchFamily="34" charset="0"/>
                <a:cs typeface="Arial" pitchFamily="34" charset="0"/>
              </a:rPr>
              <a:t> ve </a:t>
            </a:r>
            <a:r>
              <a:rPr lang="tr-TR" sz="2000" dirty="0" err="1">
                <a:latin typeface="Arial" pitchFamily="34" charset="0"/>
                <a:cs typeface="Arial" pitchFamily="34" charset="0"/>
              </a:rPr>
              <a:t>Lord</a:t>
            </a:r>
            <a:r>
              <a:rPr lang="tr-TR" sz="2000" dirty="0">
                <a:latin typeface="Arial" pitchFamily="34" charset="0"/>
                <a:cs typeface="Arial" pitchFamily="34" charset="0"/>
              </a:rPr>
              <a:t> çizgisinde yürüyen araştırmalarıyla ortaya çıkan “sözlü ozanların her aktarışları, dizelerin kelimesi kelimesine ezberlenmiş olmasına dayanmadığı için birbirinden farklı” olduğu görüşünü paylaşır.</a:t>
            </a:r>
            <a:endParaRPr lang="tr-TR" sz="2000" dirty="0">
              <a:latin typeface="Arial" pitchFamily="34" charset="0"/>
              <a:cs typeface="Arial" pitchFamily="34" charset="0"/>
            </a:endParaRPr>
          </a:p>
        </p:txBody>
      </p:sp>
    </p:spTree>
    <p:extLst>
      <p:ext uri="{BB962C8B-B14F-4D97-AF65-F5344CB8AC3E}">
        <p14:creationId xmlns:p14="http://schemas.microsoft.com/office/powerpoint/2010/main" val="57485715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Dikdörtgen"/>
          <p:cNvSpPr/>
          <p:nvPr/>
        </p:nvSpPr>
        <p:spPr>
          <a:xfrm>
            <a:off x="2063552" y="2348881"/>
            <a:ext cx="7992888" cy="1323439"/>
          </a:xfrm>
          <a:prstGeom prst="rect">
            <a:avLst/>
          </a:prstGeom>
        </p:spPr>
        <p:txBody>
          <a:bodyPr wrap="square">
            <a:spAutoFit/>
          </a:bodyPr>
          <a:lstStyle/>
          <a:p>
            <a:pPr algn="just"/>
            <a:r>
              <a:rPr lang="tr-TR" sz="2000" dirty="0" err="1">
                <a:latin typeface="Arial" pitchFamily="34" charset="0"/>
                <a:cs typeface="Arial" pitchFamily="34" charset="0"/>
              </a:rPr>
              <a:t>Ong</a:t>
            </a:r>
            <a:r>
              <a:rPr lang="tr-TR" sz="2000" dirty="0">
                <a:latin typeface="Arial" pitchFamily="34" charset="0"/>
                <a:cs typeface="Arial" pitchFamily="34" charset="0"/>
              </a:rPr>
              <a:t>, </a:t>
            </a:r>
            <a:r>
              <a:rPr lang="tr-TR" sz="2000" dirty="0">
                <a:latin typeface="Arial" pitchFamily="34" charset="0"/>
                <a:cs typeface="Arial" pitchFamily="34" charset="0"/>
              </a:rPr>
              <a:t>yazı </a:t>
            </a:r>
            <a:r>
              <a:rPr lang="tr-TR" sz="2000" dirty="0">
                <a:latin typeface="Arial" pitchFamily="34" charset="0"/>
                <a:cs typeface="Arial" pitchFamily="34" charset="0"/>
              </a:rPr>
              <a:t>ve </a:t>
            </a:r>
            <a:r>
              <a:rPr lang="tr-TR" sz="2000" dirty="0">
                <a:latin typeface="Arial" pitchFamily="34" charset="0"/>
                <a:cs typeface="Arial" pitchFamily="34" charset="0"/>
              </a:rPr>
              <a:t>matbaanın yaygınlaşmasına bağlı </a:t>
            </a:r>
            <a:r>
              <a:rPr lang="tr-TR" sz="2000" dirty="0">
                <a:latin typeface="Arial" pitchFamily="34" charset="0"/>
                <a:cs typeface="Arial" pitchFamily="34" charset="0"/>
              </a:rPr>
              <a:t>olarak birincil sözlü </a:t>
            </a:r>
            <a:r>
              <a:rPr lang="tr-TR" sz="2000" dirty="0">
                <a:latin typeface="Arial" pitchFamily="34" charset="0"/>
                <a:cs typeface="Arial" pitchFamily="34" charset="0"/>
              </a:rPr>
              <a:t>kültürün ortadan </a:t>
            </a:r>
            <a:r>
              <a:rPr lang="tr-TR" sz="2000" dirty="0">
                <a:latin typeface="Arial" pitchFamily="34" charset="0"/>
                <a:cs typeface="Arial" pitchFamily="34" charset="0"/>
              </a:rPr>
              <a:t>kalkmakta </a:t>
            </a:r>
            <a:r>
              <a:rPr lang="tr-TR" sz="2000" dirty="0">
                <a:latin typeface="Arial" pitchFamily="34" charset="0"/>
                <a:cs typeface="Arial" pitchFamily="34" charset="0"/>
              </a:rPr>
              <a:t>olduğunu</a:t>
            </a:r>
            <a:r>
              <a:rPr lang="tr-TR" sz="2000" dirty="0">
                <a:latin typeface="Arial" pitchFamily="34" charset="0"/>
                <a:cs typeface="Arial" pitchFamily="34" charset="0"/>
              </a:rPr>
              <a:t>, </a:t>
            </a:r>
            <a:r>
              <a:rPr lang="tr-TR" sz="2000" dirty="0">
                <a:latin typeface="Arial" pitchFamily="34" charset="0"/>
                <a:cs typeface="Arial" pitchFamily="34" charset="0"/>
              </a:rPr>
              <a:t>kitle </a:t>
            </a:r>
            <a:r>
              <a:rPr lang="pt-BR" sz="2000" dirty="0">
                <a:latin typeface="Arial" pitchFamily="34" charset="0"/>
                <a:cs typeface="Arial" pitchFamily="34" charset="0"/>
              </a:rPr>
              <a:t>ileti</a:t>
            </a:r>
            <a:r>
              <a:rPr lang="tr-TR" sz="2000" dirty="0">
                <a:latin typeface="Arial" pitchFamily="34" charset="0"/>
                <a:cs typeface="Arial" pitchFamily="34" charset="0"/>
              </a:rPr>
              <a:t>ş</a:t>
            </a:r>
            <a:r>
              <a:rPr lang="pt-BR" sz="2000" dirty="0">
                <a:latin typeface="Arial" pitchFamily="34" charset="0"/>
                <a:cs typeface="Arial" pitchFamily="34" charset="0"/>
              </a:rPr>
              <a:t>im araçlar</a:t>
            </a:r>
            <a:r>
              <a:rPr lang="tr-TR" sz="2000" dirty="0" err="1">
                <a:latin typeface="Arial" pitchFamily="34" charset="0"/>
                <a:cs typeface="Arial" pitchFamily="34" charset="0"/>
              </a:rPr>
              <a:t>ını</a:t>
            </a:r>
            <a:r>
              <a:rPr lang="pt-BR" sz="2000" dirty="0">
                <a:latin typeface="Arial" pitchFamily="34" charset="0"/>
                <a:cs typeface="Arial" pitchFamily="34" charset="0"/>
              </a:rPr>
              <a:t>n geli</a:t>
            </a:r>
            <a:r>
              <a:rPr lang="tr-TR" sz="2000" dirty="0">
                <a:latin typeface="Arial" pitchFamily="34" charset="0"/>
                <a:cs typeface="Arial" pitchFamily="34" charset="0"/>
              </a:rPr>
              <a:t>ş</a:t>
            </a:r>
            <a:r>
              <a:rPr lang="pt-BR" sz="2000" dirty="0">
                <a:latin typeface="Arial" pitchFamily="34" charset="0"/>
                <a:cs typeface="Arial" pitchFamily="34" charset="0"/>
              </a:rPr>
              <a:t>mesiyle </a:t>
            </a:r>
            <a:r>
              <a:rPr lang="pt-BR" sz="2000" dirty="0">
                <a:latin typeface="Arial" pitchFamily="34" charset="0"/>
                <a:cs typeface="Arial" pitchFamily="34" charset="0"/>
              </a:rPr>
              <a:t>de, </a:t>
            </a:r>
            <a:r>
              <a:rPr lang="pt-BR" sz="2000" dirty="0">
                <a:latin typeface="Arial" pitchFamily="34" charset="0"/>
                <a:cs typeface="Arial" pitchFamily="34" charset="0"/>
              </a:rPr>
              <a:t>yeni</a:t>
            </a:r>
            <a:r>
              <a:rPr lang="tr-TR" sz="2000" dirty="0">
                <a:latin typeface="Arial" pitchFamily="34" charset="0"/>
                <a:cs typeface="Arial" pitchFamily="34" charset="0"/>
              </a:rPr>
              <a:t> </a:t>
            </a:r>
            <a:r>
              <a:rPr lang="pt-BR" sz="2000" dirty="0">
                <a:latin typeface="Arial" pitchFamily="34" charset="0"/>
                <a:cs typeface="Arial" pitchFamily="34" charset="0"/>
              </a:rPr>
              <a:t>bir </a:t>
            </a:r>
            <a:r>
              <a:rPr lang="pt-BR" sz="2000" dirty="0">
                <a:latin typeface="Arial" pitchFamily="34" charset="0"/>
                <a:cs typeface="Arial" pitchFamily="34" charset="0"/>
              </a:rPr>
              <a:t>sözlü kültür </a:t>
            </a:r>
            <a:r>
              <a:rPr lang="pt-BR" sz="2000" dirty="0">
                <a:latin typeface="Arial" pitchFamily="34" charset="0"/>
                <a:cs typeface="Arial" pitchFamily="34" charset="0"/>
              </a:rPr>
              <a:t>ça</a:t>
            </a:r>
            <a:r>
              <a:rPr lang="tr-TR" sz="2000" dirty="0" err="1">
                <a:latin typeface="Arial" pitchFamily="34" charset="0"/>
                <a:cs typeface="Arial" pitchFamily="34" charset="0"/>
              </a:rPr>
              <a:t>ğını</a:t>
            </a:r>
            <a:r>
              <a:rPr lang="pt-BR" sz="2000" dirty="0">
                <a:latin typeface="Arial" pitchFamily="34" charset="0"/>
                <a:cs typeface="Arial" pitchFamily="34" charset="0"/>
              </a:rPr>
              <a:t>n </a:t>
            </a:r>
            <a:r>
              <a:rPr lang="pt-BR" sz="2000" dirty="0">
                <a:latin typeface="Arial" pitchFamily="34" charset="0"/>
                <a:cs typeface="Arial" pitchFamily="34" charset="0"/>
              </a:rPr>
              <a:t>ortaya </a:t>
            </a:r>
            <a:r>
              <a:rPr lang="pt-BR" sz="2000" dirty="0">
                <a:latin typeface="Arial" pitchFamily="34" charset="0"/>
                <a:cs typeface="Arial" pitchFamily="34" charset="0"/>
              </a:rPr>
              <a:t>ç</a:t>
            </a:r>
            <a:r>
              <a:rPr lang="tr-TR" sz="2000" dirty="0" err="1">
                <a:latin typeface="Arial" pitchFamily="34" charset="0"/>
                <a:cs typeface="Arial" pitchFamily="34" charset="0"/>
              </a:rPr>
              <a:t>ıktığını</a:t>
            </a:r>
            <a:r>
              <a:rPr lang="tr-TR" sz="2000" dirty="0">
                <a:latin typeface="Arial" pitchFamily="34" charset="0"/>
                <a:cs typeface="Arial" pitchFamily="34" charset="0"/>
              </a:rPr>
              <a:t> savunmuştur</a:t>
            </a:r>
            <a:r>
              <a:rPr lang="tr-TR" sz="2000" dirty="0">
                <a:latin typeface="Arial" pitchFamily="34" charset="0"/>
                <a:cs typeface="Arial" pitchFamily="34" charset="0"/>
              </a:rPr>
              <a:t>. </a:t>
            </a:r>
          </a:p>
        </p:txBody>
      </p:sp>
    </p:spTree>
    <p:extLst>
      <p:ext uri="{BB962C8B-B14F-4D97-AF65-F5344CB8AC3E}">
        <p14:creationId xmlns:p14="http://schemas.microsoft.com/office/powerpoint/2010/main" val="7172885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2270196" y="1493155"/>
            <a:ext cx="8911687" cy="1280890"/>
          </a:xfrm>
        </p:spPr>
        <p:txBody>
          <a:bodyPr/>
          <a:lstStyle/>
          <a:p>
            <a:r>
              <a:rPr lang="tr-TR" b="1" dirty="0" smtClean="0"/>
              <a:t>sözlü kültür ortamı</a:t>
            </a:r>
            <a:endParaRPr lang="tr-TR" dirty="0"/>
          </a:p>
        </p:txBody>
      </p:sp>
      <p:sp>
        <p:nvSpPr>
          <p:cNvPr id="3" name="2 İçerik Yer Tutucusu"/>
          <p:cNvSpPr>
            <a:spLocks noGrp="1"/>
          </p:cNvSpPr>
          <p:nvPr>
            <p:ph idx="1"/>
          </p:nvPr>
        </p:nvSpPr>
        <p:spPr>
          <a:xfrm>
            <a:off x="1253898" y="2293258"/>
            <a:ext cx="8915400" cy="3777622"/>
          </a:xfrm>
        </p:spPr>
        <p:txBody>
          <a:bodyPr/>
          <a:lstStyle/>
          <a:p>
            <a:pPr algn="just">
              <a:buNone/>
            </a:pPr>
            <a:r>
              <a:rPr lang="tr-TR" dirty="0" smtClean="0"/>
              <a:t>	</a:t>
            </a:r>
          </a:p>
          <a:p>
            <a:pPr algn="just">
              <a:buNone/>
            </a:pPr>
            <a:r>
              <a:rPr lang="tr-TR" dirty="0" smtClean="0"/>
              <a:t>	</a:t>
            </a:r>
            <a:r>
              <a:rPr lang="tr-TR" sz="2400" dirty="0" smtClean="0"/>
              <a:t>İnsanların yazı, matbaa ve elektronik aletler gibi sesi ve dolayısıyla sözü mekana bağlayan ve kaydeden teknolojiler kullanmaksızın yüz yüze, sese ve söze dayanarak iletişim kurdukları ortama “</a:t>
            </a:r>
            <a:r>
              <a:rPr lang="tr-TR" sz="2400" b="1" dirty="0" smtClean="0"/>
              <a:t>sözlü kültür ortamı</a:t>
            </a:r>
            <a:r>
              <a:rPr lang="tr-TR" sz="2400" dirty="0" smtClean="0"/>
              <a:t>” denir.</a:t>
            </a:r>
            <a:endParaRPr lang="tr-TR" sz="2400" dirty="0"/>
          </a:p>
        </p:txBody>
      </p:sp>
    </p:spTree>
    <p:extLst>
      <p:ext uri="{BB962C8B-B14F-4D97-AF65-F5344CB8AC3E}">
        <p14:creationId xmlns:p14="http://schemas.microsoft.com/office/powerpoint/2010/main" val="301970682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413555" y="2162629"/>
            <a:ext cx="8915400" cy="3777622"/>
          </a:xfrm>
        </p:spPr>
        <p:txBody>
          <a:bodyPr/>
          <a:lstStyle/>
          <a:p>
            <a:pPr algn="just">
              <a:buNone/>
            </a:pPr>
            <a:r>
              <a:rPr lang="tr-TR" dirty="0" smtClean="0"/>
              <a:t>	</a:t>
            </a:r>
          </a:p>
          <a:p>
            <a:pPr algn="just">
              <a:buNone/>
            </a:pPr>
            <a:r>
              <a:rPr lang="tr-TR" dirty="0" smtClean="0"/>
              <a:t>	</a:t>
            </a:r>
            <a:r>
              <a:rPr lang="tr-TR" sz="2400" dirty="0" smtClean="0"/>
              <a:t>Sözlü kültürün oluşum, gelişim ve nakil biçimleriyle, bu biçimlerin tarihsel süreçleri ve yazılı kültürle karşılaşmasının</a:t>
            </a:r>
            <a:r>
              <a:rPr lang="pt-BR" sz="2400" dirty="0" smtClean="0"/>
              <a:t> do</a:t>
            </a:r>
            <a:r>
              <a:rPr lang="tr-TR" sz="2400" dirty="0" smtClean="0"/>
              <a:t>ğ</a:t>
            </a:r>
            <a:r>
              <a:rPr lang="pt-BR" sz="2400" dirty="0" smtClean="0"/>
              <a:t>urdu</a:t>
            </a:r>
            <a:r>
              <a:rPr lang="tr-TR" sz="2400" dirty="0" smtClean="0"/>
              <a:t>ğ</a:t>
            </a:r>
            <a:r>
              <a:rPr lang="pt-BR" sz="2400" dirty="0" smtClean="0"/>
              <a:t>u sonuçlar üzerinde duran</a:t>
            </a:r>
            <a:r>
              <a:rPr lang="tr-TR" sz="2400" dirty="0" smtClean="0"/>
              <a:t> çalışmalarıyla tanınan </a:t>
            </a:r>
            <a:r>
              <a:rPr lang="tr-TR" sz="2400" dirty="0" err="1" smtClean="0"/>
              <a:t>Walter</a:t>
            </a:r>
            <a:r>
              <a:rPr lang="tr-TR" sz="2400" dirty="0" smtClean="0"/>
              <a:t> </a:t>
            </a:r>
            <a:r>
              <a:rPr lang="tr-TR" sz="2400" dirty="0" err="1" smtClean="0"/>
              <a:t>Ong</a:t>
            </a:r>
            <a:r>
              <a:rPr lang="tr-TR" sz="2400" dirty="0" smtClean="0"/>
              <a:t>, sözlü kültürle yazılı kültür arasındaki farkları </a:t>
            </a:r>
            <a:r>
              <a:rPr lang="es-ES" sz="2400" dirty="0" smtClean="0"/>
              <a:t>sorgulad</a:t>
            </a:r>
            <a:r>
              <a:rPr lang="tr-TR" sz="2400" dirty="0" err="1" smtClean="0"/>
              <a:t>ığı</a:t>
            </a:r>
            <a:r>
              <a:rPr lang="es-ES" sz="2400" dirty="0" smtClean="0"/>
              <a:t> </a:t>
            </a:r>
            <a:r>
              <a:rPr lang="tr-TR" sz="2400" dirty="0" smtClean="0"/>
              <a:t>“</a:t>
            </a:r>
            <a:r>
              <a:rPr lang="es-ES" sz="2400" dirty="0" smtClean="0"/>
              <a:t>Sözlü ve Yaz</a:t>
            </a:r>
            <a:r>
              <a:rPr lang="tr-TR" sz="2400" dirty="0" smtClean="0"/>
              <a:t>ılı</a:t>
            </a:r>
            <a:r>
              <a:rPr lang="es-ES" sz="2400" dirty="0" smtClean="0"/>
              <a:t> Kültür</a:t>
            </a:r>
            <a:r>
              <a:rPr lang="tr-TR" sz="2400" dirty="0" smtClean="0"/>
              <a:t>” adlı çalışmasında, sözlü kültürü iki çağı ayırarak inceler.</a:t>
            </a:r>
            <a:endParaRPr lang="tr-TR" sz="2400" dirty="0"/>
          </a:p>
        </p:txBody>
      </p:sp>
    </p:spTree>
    <p:extLst>
      <p:ext uri="{BB962C8B-B14F-4D97-AF65-F5344CB8AC3E}">
        <p14:creationId xmlns:p14="http://schemas.microsoft.com/office/powerpoint/2010/main" val="323414350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2270196" y="1090275"/>
            <a:ext cx="8911687" cy="1280890"/>
          </a:xfrm>
        </p:spPr>
        <p:txBody>
          <a:bodyPr/>
          <a:lstStyle/>
          <a:p>
            <a:r>
              <a:rPr lang="tr-TR" dirty="0" smtClean="0"/>
              <a:t>Birincil sözlü kültür</a:t>
            </a:r>
            <a:endParaRPr lang="tr-TR" dirty="0"/>
          </a:p>
        </p:txBody>
      </p:sp>
      <p:sp>
        <p:nvSpPr>
          <p:cNvPr id="3" name="2 İçerik Yer Tutucusu"/>
          <p:cNvSpPr>
            <a:spLocks noGrp="1"/>
          </p:cNvSpPr>
          <p:nvPr>
            <p:ph idx="1"/>
          </p:nvPr>
        </p:nvSpPr>
        <p:spPr>
          <a:xfrm>
            <a:off x="1747384" y="2206171"/>
            <a:ext cx="8915400" cy="3777622"/>
          </a:xfrm>
        </p:spPr>
        <p:txBody>
          <a:bodyPr>
            <a:normAutofit/>
          </a:bodyPr>
          <a:lstStyle/>
          <a:p>
            <a:pPr algn="just"/>
            <a:r>
              <a:rPr lang="tr-TR" sz="2800" dirty="0" smtClean="0"/>
              <a:t>Yazı </a:t>
            </a:r>
            <a:r>
              <a:rPr lang="tr-TR" sz="2800" dirty="0"/>
              <a:t>ve matbaa </a:t>
            </a:r>
            <a:r>
              <a:rPr lang="tr-TR" sz="2800" dirty="0" smtClean="0"/>
              <a:t>kavramları</a:t>
            </a:r>
            <a:r>
              <a:rPr lang="pt-BR" sz="2800" dirty="0" smtClean="0"/>
              <a:t>n</a:t>
            </a:r>
            <a:r>
              <a:rPr lang="tr-TR" sz="2800" dirty="0" smtClean="0"/>
              <a:t>ı</a:t>
            </a:r>
            <a:r>
              <a:rPr lang="pt-BR" sz="2800" dirty="0" smtClean="0"/>
              <a:t>n varl</a:t>
            </a:r>
            <a:r>
              <a:rPr lang="tr-TR" sz="2800" dirty="0" err="1" smtClean="0"/>
              <a:t>ığını</a:t>
            </a:r>
            <a:r>
              <a:rPr lang="pt-BR" sz="2800" dirty="0" smtClean="0"/>
              <a:t> </a:t>
            </a:r>
            <a:r>
              <a:rPr lang="pt-BR" sz="2800" dirty="0"/>
              <a:t>bile bilmeyen, </a:t>
            </a:r>
            <a:r>
              <a:rPr lang="pt-BR" sz="2800" dirty="0" smtClean="0"/>
              <a:t>ileti</a:t>
            </a:r>
            <a:r>
              <a:rPr lang="tr-TR" sz="2800" dirty="0" smtClean="0"/>
              <a:t>ş</a:t>
            </a:r>
            <a:r>
              <a:rPr lang="pt-BR" sz="2800" dirty="0" smtClean="0"/>
              <a:t>imin</a:t>
            </a:r>
            <a:r>
              <a:rPr lang="tr-TR" sz="2800" dirty="0" smtClean="0"/>
              <a:t> yaln</a:t>
            </a:r>
            <a:r>
              <a:rPr lang="tr-TR" sz="2800" dirty="0"/>
              <a:t>ı</a:t>
            </a:r>
            <a:r>
              <a:rPr lang="tr-TR" sz="2800" dirty="0" smtClean="0"/>
              <a:t>z konuşma </a:t>
            </a:r>
            <a:r>
              <a:rPr lang="tr-TR" sz="2800" dirty="0"/>
              <a:t>dilinden </a:t>
            </a:r>
            <a:r>
              <a:rPr lang="tr-TR" sz="2800" dirty="0" smtClean="0"/>
              <a:t>oluştuğu kültürleri</a:t>
            </a:r>
            <a:r>
              <a:rPr lang="tr-TR" sz="2800" dirty="0"/>
              <a:t>, ‘</a:t>
            </a:r>
            <a:r>
              <a:rPr lang="tr-TR" sz="2800" b="1" dirty="0"/>
              <a:t>birincil </a:t>
            </a:r>
            <a:r>
              <a:rPr lang="tr-TR" sz="2800" b="1" dirty="0" smtClean="0"/>
              <a:t>sözlü kültür</a:t>
            </a:r>
            <a:r>
              <a:rPr lang="tr-TR" sz="2800" dirty="0"/>
              <a:t>’ </a:t>
            </a:r>
            <a:r>
              <a:rPr lang="tr-TR" sz="2800" dirty="0" smtClean="0"/>
              <a:t>olarak nitelendiren </a:t>
            </a:r>
            <a:r>
              <a:rPr lang="tr-TR" sz="2800" dirty="0" err="1" smtClean="0"/>
              <a:t>Ong’un</a:t>
            </a:r>
            <a:r>
              <a:rPr lang="tr-TR" sz="2800" dirty="0" smtClean="0"/>
              <a:t> </a:t>
            </a:r>
            <a:r>
              <a:rPr lang="tr-TR" sz="2800" dirty="0"/>
              <a:t>sözünü </a:t>
            </a:r>
            <a:r>
              <a:rPr lang="tr-TR" sz="2800" dirty="0" smtClean="0"/>
              <a:t>ettiği birincil sözlü </a:t>
            </a:r>
            <a:r>
              <a:rPr lang="tr-TR" sz="2800" dirty="0"/>
              <a:t>kültür </a:t>
            </a:r>
            <a:r>
              <a:rPr lang="tr-TR" sz="2800" dirty="0" smtClean="0"/>
              <a:t>çağı, </a:t>
            </a:r>
            <a:r>
              <a:rPr lang="tr-TR" sz="2800" dirty="0"/>
              <a:t>ürünlerin sözlü </a:t>
            </a:r>
            <a:r>
              <a:rPr lang="tr-TR" sz="2800" dirty="0" smtClean="0"/>
              <a:t>olarak üretildiği</a:t>
            </a:r>
            <a:r>
              <a:rPr lang="tr-TR" sz="2800" dirty="0"/>
              <a:t>, </a:t>
            </a:r>
            <a:r>
              <a:rPr lang="tr-TR" sz="2800" dirty="0" smtClean="0"/>
              <a:t>yaşatıldığı ve nakledildiği bir </a:t>
            </a:r>
            <a:r>
              <a:rPr lang="es-ES" sz="2800" dirty="0" smtClean="0"/>
              <a:t>ça</a:t>
            </a:r>
            <a:r>
              <a:rPr lang="tr-TR" sz="2800" dirty="0" smtClean="0"/>
              <a:t>ğ</a:t>
            </a:r>
            <a:r>
              <a:rPr lang="es-ES" sz="2800" dirty="0" smtClean="0"/>
              <a:t>d</a:t>
            </a:r>
            <a:r>
              <a:rPr lang="tr-TR" sz="2800" dirty="0" smtClean="0"/>
              <a:t>ı</a:t>
            </a:r>
            <a:r>
              <a:rPr lang="es-ES" sz="2800" dirty="0" smtClean="0"/>
              <a:t>r </a:t>
            </a:r>
            <a:r>
              <a:rPr lang="es-ES" sz="2800" dirty="0"/>
              <a:t>ve metinden yoksundur</a:t>
            </a:r>
            <a:r>
              <a:rPr lang="es-ES" sz="2800" dirty="0" smtClean="0"/>
              <a:t>.</a:t>
            </a:r>
            <a:endParaRPr lang="tr-TR" sz="2800" dirty="0" smtClean="0"/>
          </a:p>
        </p:txBody>
      </p:sp>
    </p:spTree>
    <p:extLst>
      <p:ext uri="{BB962C8B-B14F-4D97-AF65-F5344CB8AC3E}">
        <p14:creationId xmlns:p14="http://schemas.microsoft.com/office/powerpoint/2010/main" val="191504878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a:xfrm>
            <a:off x="2066698" y="2278743"/>
            <a:ext cx="8915400" cy="3777622"/>
          </a:xfrm>
        </p:spPr>
        <p:txBody>
          <a:bodyPr/>
          <a:lstStyle/>
          <a:p>
            <a:pPr algn="just">
              <a:buNone/>
            </a:pPr>
            <a:r>
              <a:rPr lang="tr-TR" dirty="0" smtClean="0"/>
              <a:t>	</a:t>
            </a:r>
            <a:r>
              <a:rPr lang="tr-TR" sz="2400" dirty="0" smtClean="0"/>
              <a:t>Söz sadece hafızalarda saklanabileceği için bu şartların zorlamasıyla her türlü duygu ve düşünce hafızada kolayca kalacak, ezberlenebilecek şekilde söylenmeye çalışılır. Bu nedenle ritmik tekrarların ve ahengin ezberlemeyi kolaylaştırmasına bağlı olarak “şiir” evrensel olarak tercih edilen bir söz, duygu ve düşünce saklama ve iletme tekniği olmuştur. Yani, ilk edebi gelenekler şiir formunda ortaya çıkmıştır. </a:t>
            </a:r>
            <a:endParaRPr lang="tr-TR" sz="2400" dirty="0"/>
          </a:p>
        </p:txBody>
      </p:sp>
    </p:spTree>
    <p:extLst>
      <p:ext uri="{BB962C8B-B14F-4D97-AF65-F5344CB8AC3E}">
        <p14:creationId xmlns:p14="http://schemas.microsoft.com/office/powerpoint/2010/main" val="38901620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991544" y="1556792"/>
            <a:ext cx="8229600" cy="4389120"/>
          </a:xfrm>
        </p:spPr>
        <p:txBody>
          <a:bodyPr>
            <a:normAutofit/>
          </a:bodyPr>
          <a:lstStyle/>
          <a:p>
            <a:pPr algn="just">
              <a:buNone/>
            </a:pPr>
            <a:r>
              <a:rPr lang="tr-TR" dirty="0" smtClean="0"/>
              <a:t>	- </a:t>
            </a:r>
            <a:r>
              <a:rPr lang="tr-TR" sz="2800" dirty="0" smtClean="0"/>
              <a:t>Şiirin yanı sıra müzik ve ezginin de ezberlemeyi ve hatırlamayı sağlaması, sözü zamana karşı dayanıklı kılması nedeniyle evrensel olarak kullanıldığı bilinmektedir. </a:t>
            </a:r>
          </a:p>
          <a:p>
            <a:pPr algn="just">
              <a:buNone/>
            </a:pPr>
            <a:r>
              <a:rPr lang="tr-TR" sz="2800" dirty="0" smtClean="0"/>
              <a:t>	</a:t>
            </a:r>
            <a:endParaRPr lang="tr-TR" sz="2800" dirty="0"/>
          </a:p>
        </p:txBody>
      </p:sp>
    </p:spTree>
    <p:extLst>
      <p:ext uri="{BB962C8B-B14F-4D97-AF65-F5344CB8AC3E}">
        <p14:creationId xmlns:p14="http://schemas.microsoft.com/office/powerpoint/2010/main" val="16296654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a:xfrm>
            <a:off x="2052183" y="2133600"/>
            <a:ext cx="8915400" cy="3777622"/>
          </a:xfrm>
        </p:spPr>
        <p:txBody>
          <a:bodyPr/>
          <a:lstStyle/>
          <a:p>
            <a:pPr algn="just">
              <a:buNone/>
            </a:pPr>
            <a:r>
              <a:rPr lang="tr-TR" dirty="0" smtClean="0"/>
              <a:t>	</a:t>
            </a:r>
            <a:r>
              <a:rPr lang="tr-TR" sz="2800" dirty="0" smtClean="0"/>
              <a:t>İnsanlık </a:t>
            </a:r>
            <a:r>
              <a:rPr lang="tr-TR" sz="2800" dirty="0"/>
              <a:t>tarihinde ilk ortaya çıkan müzik eşliğinde icra edilen bu ilk edebi geleneklerin tamamı dini içeriklidir. Din dışı (</a:t>
            </a:r>
            <a:r>
              <a:rPr lang="tr-TR" sz="2800" dirty="0" err="1"/>
              <a:t>secular</a:t>
            </a:r>
            <a:r>
              <a:rPr lang="tr-TR" sz="2800" dirty="0"/>
              <a:t>) edebi geleneklerin ortaya çıkışı daha yakın çağlara aittir. </a:t>
            </a:r>
          </a:p>
          <a:p>
            <a:pPr algn="just">
              <a:buNone/>
            </a:pPr>
            <a:r>
              <a:rPr lang="tr-TR" dirty="0"/>
              <a:t>	</a:t>
            </a:r>
            <a:endParaRPr lang="tr-TR" dirty="0"/>
          </a:p>
        </p:txBody>
      </p:sp>
    </p:spTree>
    <p:extLst>
      <p:ext uri="{BB962C8B-B14F-4D97-AF65-F5344CB8AC3E}">
        <p14:creationId xmlns:p14="http://schemas.microsoft.com/office/powerpoint/2010/main" val="43456782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sz="2800" dirty="0"/>
              <a:t>Müzik ve ezgiyle icra edilen şiir şeklindeki ve dini içerikli bu erken döneme ait edebi ürünler, doğadaki her şeyin canlı ve ruhu olduğuna inanılan “</a:t>
            </a:r>
            <a:r>
              <a:rPr lang="tr-TR" sz="2800" dirty="0" err="1"/>
              <a:t>animist</a:t>
            </a:r>
            <a:r>
              <a:rPr lang="tr-TR" sz="2800" dirty="0"/>
              <a:t>” görüşe göre oluşturulmuştur.</a:t>
            </a:r>
          </a:p>
          <a:p>
            <a:pPr marL="0" indent="0">
              <a:buNone/>
            </a:pPr>
            <a:endParaRPr lang="tr-TR" dirty="0"/>
          </a:p>
        </p:txBody>
      </p:sp>
    </p:spTree>
    <p:extLst>
      <p:ext uri="{BB962C8B-B14F-4D97-AF65-F5344CB8AC3E}">
        <p14:creationId xmlns:p14="http://schemas.microsoft.com/office/powerpoint/2010/main" val="327113754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pPr algn="just">
              <a:buNone/>
            </a:pPr>
            <a:r>
              <a:rPr lang="tr-TR" dirty="0" smtClean="0"/>
              <a:t>	- </a:t>
            </a:r>
            <a:r>
              <a:rPr lang="tr-TR" sz="2400" dirty="0" smtClean="0"/>
              <a:t>Evrensel olarak, birincil sözlü kültür ortamında müzik eşliğinde ve şiir formunda ortaya çıkan ilk edebi geleneklerde söz, ezgi ve dans (temelini ritüellerin oluşturduğu ritmik ve kalıplaşmış hareketler) birbirine bağlı bir üçlü sarmaldır. </a:t>
            </a:r>
          </a:p>
          <a:p>
            <a:pPr algn="just">
              <a:buNone/>
            </a:pPr>
            <a:r>
              <a:rPr lang="tr-TR" sz="2400" dirty="0" smtClean="0"/>
              <a:t>	</a:t>
            </a:r>
            <a:endParaRPr lang="tr-TR" sz="2400" dirty="0"/>
          </a:p>
        </p:txBody>
      </p:sp>
    </p:spTree>
    <p:extLst>
      <p:ext uri="{BB962C8B-B14F-4D97-AF65-F5344CB8AC3E}">
        <p14:creationId xmlns:p14="http://schemas.microsoft.com/office/powerpoint/2010/main" val="841281877"/>
      </p:ext>
    </p:extLst>
  </p:cSld>
  <p:clrMapOvr>
    <a:masterClrMapping/>
  </p:clrMapOvr>
</p:sld>
</file>

<file path=ppt/theme/theme1.xml><?xml version="1.0" encoding="utf-8"?>
<a:theme xmlns:a="http://schemas.openxmlformats.org/drawingml/2006/main" name="Duman">
  <a:themeElements>
    <a:clrScheme name="Duman">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Duman">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uma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7</TotalTime>
  <Words>528</Words>
  <Application>Microsoft Office PowerPoint</Application>
  <PresentationFormat>Geniş ekran</PresentationFormat>
  <Paragraphs>20</Paragraphs>
  <Slides>13</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13</vt:i4>
      </vt:variant>
    </vt:vector>
  </HeadingPairs>
  <TitlesOfParts>
    <vt:vector size="17" baseType="lpstr">
      <vt:lpstr>Arial</vt:lpstr>
      <vt:lpstr>Century Gothic</vt:lpstr>
      <vt:lpstr>Wingdings 3</vt:lpstr>
      <vt:lpstr>Duman</vt:lpstr>
      <vt:lpstr>HLK 315 Sözlü ve Yazılı Kültür</vt:lpstr>
      <vt:lpstr>sözlü kültür ortamı</vt:lpstr>
      <vt:lpstr>PowerPoint Sunusu</vt:lpstr>
      <vt:lpstr>Birincil sözlü kültür</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HLK 315 Sözlü ve Yazılı Kültür</dc:title>
  <dc:creator>Pc</dc:creator>
  <cp:lastModifiedBy>Pc</cp:lastModifiedBy>
  <cp:revision>8</cp:revision>
  <dcterms:created xsi:type="dcterms:W3CDTF">2021-03-09T08:57:55Z</dcterms:created>
  <dcterms:modified xsi:type="dcterms:W3CDTF">2021-03-09T09:05:23Z</dcterms:modified>
</cp:coreProperties>
</file>