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1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23"/>
  </p:notesMasterIdLst>
  <p:sldIdLst>
    <p:sldId id="372" r:id="rId2"/>
    <p:sldId id="307" r:id="rId3"/>
    <p:sldId id="285" r:id="rId4"/>
    <p:sldId id="306" r:id="rId5"/>
    <p:sldId id="288" r:id="rId6"/>
    <p:sldId id="290" r:id="rId7"/>
    <p:sldId id="291" r:id="rId8"/>
    <p:sldId id="263" r:id="rId9"/>
    <p:sldId id="326" r:id="rId10"/>
    <p:sldId id="375" r:id="rId11"/>
    <p:sldId id="380" r:id="rId12"/>
    <p:sldId id="382" r:id="rId13"/>
    <p:sldId id="383" r:id="rId14"/>
    <p:sldId id="384" r:id="rId15"/>
    <p:sldId id="385" r:id="rId16"/>
    <p:sldId id="328" r:id="rId17"/>
    <p:sldId id="329" r:id="rId18"/>
    <p:sldId id="331" r:id="rId19"/>
    <p:sldId id="386" r:id="rId20"/>
    <p:sldId id="387" r:id="rId21"/>
    <p:sldId id="332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7333" autoAdjust="0"/>
  </p:normalViewPr>
  <p:slideViewPr>
    <p:cSldViewPr>
      <p:cViewPr>
        <p:scale>
          <a:sx n="100" d="100"/>
          <a:sy n="100" d="100"/>
        </p:scale>
        <p:origin x="-1448" y="10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07924-F77F-4978-A48D-5578ACEA7347}" type="datetimeFigureOut">
              <a:rPr lang="en-GB" smtClean="0"/>
              <a:pPr/>
              <a:t>30/11/20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C71E-108B-4BFD-8C48-98A791EB4F9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79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7EAE-B41B-463F-BC79-C5B572D3C511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718D-7199-4854-B8B4-524D95A13BBC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71D0-F0CA-4EA6-B46F-48AAC03BB287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9DB061A-5402-46FF-8902-6D5ECDEA1992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1A6-9577-4288-AE7B-D587927F1485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4D45-890C-4976-B1B9-B2839A79EDBE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231-372A-4EE1-BA18-2BC3EE5DDCAC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4F91-5718-461D-A35F-5D360FC1A884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0953-0BC4-49F4-979A-33F29BCFF831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D74B273-8941-4F42-9313-E215E98A3F8B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9586-4DC0-4CCC-836E-6DC93B3C4707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8F7FD40-8987-46D7-B614-D6806E1207A9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3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1A3B-F92E-4748-8E07-E458BD80D0B2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3203848" y="836712"/>
            <a:ext cx="25715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dirty="0" smtClean="0">
                <a:ln w="38100" cmpd="sng">
                  <a:solidFill>
                    <a:schemeClr val="tx2"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Kaynaklar</a:t>
            </a:r>
            <a:endParaRPr lang="en-GB" sz="4000" b="1" dirty="0">
              <a:ln w="38100" cmpd="sng">
                <a:solidFill>
                  <a:schemeClr val="tx2">
                    <a:alpha val="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204864"/>
            <a:ext cx="770485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schemeClr val="tx2"/>
                </a:solidFill>
                <a:latin typeface="Comic Sans MS" pitchFamily="66" charset="0"/>
              </a:rPr>
              <a:t>Analitik Kimya, Temel İlkeler, Cilt 1</a:t>
            </a:r>
          </a:p>
          <a:p>
            <a:pPr algn="ctr"/>
            <a:endParaRPr lang="tr-T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ctr"/>
            <a:r>
              <a:rPr lang="tr-TR" sz="2800" dirty="0" smtClean="0">
                <a:solidFill>
                  <a:srgbClr val="C00000"/>
                </a:solidFill>
                <a:latin typeface="Comic Sans MS" pitchFamily="66" charset="0"/>
              </a:rPr>
              <a:t>Enstrumental Analiz </a:t>
            </a:r>
          </a:p>
          <a:p>
            <a:pPr algn="ctr"/>
            <a:r>
              <a:rPr lang="tr-TR" sz="2800" dirty="0" smtClean="0">
                <a:solidFill>
                  <a:srgbClr val="C00000"/>
                </a:solidFill>
                <a:latin typeface="Comic Sans MS" pitchFamily="66" charset="0"/>
              </a:rPr>
              <a:t>(Prof.Dr.Turgut Gündüz)</a:t>
            </a:r>
          </a:p>
          <a:p>
            <a:pPr algn="ctr"/>
            <a:endParaRPr lang="tr-TR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tr-TR" sz="2800" dirty="0" smtClean="0">
                <a:latin typeface="Comic Sans MS" pitchFamily="66" charset="0"/>
              </a:rPr>
              <a:t>Enstrumental Analiz Temel İlkeleri</a:t>
            </a:r>
          </a:p>
          <a:p>
            <a:pPr algn="ctr"/>
            <a:r>
              <a:rPr lang="tr-TR" sz="2800" dirty="0" smtClean="0">
                <a:latin typeface="Comic Sans MS" pitchFamily="66" charset="0"/>
              </a:rPr>
              <a:t>(Skoog-Holler-Nieman)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0953-0BC4-49F4-979A-33F29BCFF831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71600" y="1700808"/>
            <a:ext cx="7943800" cy="1999941"/>
            <a:chOff x="340" y="0"/>
            <a:chExt cx="5276" cy="2620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8311078"/>
                </p:ext>
              </p:extLst>
            </p:nvPr>
          </p:nvGraphicFramePr>
          <p:xfrm>
            <a:off x="340" y="943"/>
            <a:ext cx="2597" cy="16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3" imgW="1167893" imgH="355446" progId="Equation.3">
                    <p:embed/>
                  </p:oleObj>
                </mc:Choice>
                <mc:Fallback>
                  <p:oleObj name="Equation" r:id="rId3" imgW="1167893" imgH="355446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943"/>
                          <a:ext cx="2597" cy="16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312" y="0"/>
              <a:ext cx="2304" cy="1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400" dirty="0">
                <a:latin typeface="Arial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sz="2400" dirty="0">
                  <a:latin typeface="Arial" pitchFamily="34" charset="0"/>
                </a:rPr>
                <a:t>K</a:t>
              </a:r>
              <a:r>
                <a:rPr lang="en-US" sz="2400" baseline="-25000" dirty="0">
                  <a:latin typeface="Arial" pitchFamily="34" charset="0"/>
                </a:rPr>
                <a:t>w</a:t>
              </a:r>
              <a:r>
                <a:rPr lang="en-US" sz="2400" dirty="0">
                  <a:latin typeface="Arial" pitchFamily="34" charset="0"/>
                </a:rPr>
                <a:t>K</a:t>
              </a:r>
              <a:r>
                <a:rPr lang="en-US" sz="2400" baseline="-25000" dirty="0">
                  <a:latin typeface="Arial" pitchFamily="34" charset="0"/>
                </a:rPr>
                <a:t>a1</a:t>
              </a:r>
              <a:r>
                <a:rPr lang="en-US" sz="2400" dirty="0">
                  <a:latin typeface="Arial" pitchFamily="34" charset="0"/>
                </a:rPr>
                <a:t> &lt;&lt;  K</a:t>
              </a:r>
              <a:r>
                <a:rPr lang="en-US" sz="2400" baseline="-25000" dirty="0">
                  <a:latin typeface="Arial" pitchFamily="34" charset="0"/>
                </a:rPr>
                <a:t>a1</a:t>
              </a:r>
              <a:r>
                <a:rPr lang="en-US" sz="2400" dirty="0">
                  <a:latin typeface="Arial" pitchFamily="34" charset="0"/>
                </a:rPr>
                <a:t>K</a:t>
              </a:r>
              <a:r>
                <a:rPr lang="en-US" sz="2400" baseline="-25000" dirty="0">
                  <a:latin typeface="Arial" pitchFamily="34" charset="0"/>
                </a:rPr>
                <a:t>a2</a:t>
              </a:r>
              <a:r>
                <a:rPr lang="en-US" sz="2400" dirty="0">
                  <a:latin typeface="Arial" pitchFamily="34" charset="0"/>
                </a:rPr>
                <a:t>C</a:t>
              </a:r>
              <a:r>
                <a:rPr lang="en-US" sz="2400" baseline="-25000" dirty="0">
                  <a:latin typeface="Arial" pitchFamily="34" charset="0"/>
                </a:rPr>
                <a:t>HL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400" dirty="0">
                  <a:latin typeface="Arial" pitchFamily="34" charset="0"/>
                </a:rPr>
                <a:t>K</a:t>
              </a:r>
              <a:r>
                <a:rPr lang="en-US" sz="2400" baseline="-25000" dirty="0">
                  <a:latin typeface="Arial" pitchFamily="34" charset="0"/>
                </a:rPr>
                <a:t>a1</a:t>
              </a:r>
              <a:r>
                <a:rPr lang="en-US" sz="2400" dirty="0">
                  <a:latin typeface="Arial" pitchFamily="34" charset="0"/>
                </a:rPr>
                <a:t>  &lt;&lt;  C</a:t>
              </a:r>
              <a:r>
                <a:rPr lang="en-US" sz="2400" baseline="-25000" dirty="0">
                  <a:latin typeface="Arial" pitchFamily="34" charset="0"/>
                </a:rPr>
                <a:t>HL</a:t>
              </a: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4221088"/>
            <a:ext cx="6197600" cy="1358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7584" y="548680"/>
            <a:ext cx="576064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omic Sans MS"/>
                <a:cs typeface="Comic Sans MS"/>
              </a:rPr>
              <a:t>Amfiprotik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türler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endParaRPr lang="en-US" sz="32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0953-0BC4-49F4-979A-33F29BCFF831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74390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539552" y="548680"/>
            <a:ext cx="561662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 smtClean="0">
                <a:latin typeface="Comic Sans MS"/>
                <a:cs typeface="Comic Sans MS"/>
              </a:rPr>
              <a:t>Diprotik</a:t>
            </a:r>
            <a:r>
              <a:rPr lang="tr-TR" sz="3200" dirty="0" smtClean="0">
                <a:latin typeface="Comic Sans MS"/>
                <a:cs typeface="Comic Sans MS"/>
              </a:rPr>
              <a:t> asitler</a:t>
            </a:r>
            <a:endParaRPr lang="tr-TR" sz="3200" dirty="0">
              <a:latin typeface="Comic Sans MS"/>
              <a:cs typeface="Comic Sans MS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11560" y="3068960"/>
            <a:ext cx="4572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pitchFamily="34" charset="0"/>
              </a:rPr>
              <a:t>K</a:t>
            </a:r>
            <a:r>
              <a:rPr lang="en-US" baseline="-25000" dirty="0" smtClean="0">
                <a:latin typeface="Arial" pitchFamily="34" charset="0"/>
              </a:rPr>
              <a:t>a1</a:t>
            </a:r>
            <a:r>
              <a:rPr lang="en-US" dirty="0" smtClean="0">
                <a:latin typeface="Arial" pitchFamily="34" charset="0"/>
              </a:rPr>
              <a:t> = 10</a:t>
            </a:r>
            <a:r>
              <a:rPr lang="en-US" baseline="30000" dirty="0" smtClean="0">
                <a:latin typeface="Arial" pitchFamily="34" charset="0"/>
              </a:rPr>
              <a:t>-2.328</a:t>
            </a:r>
            <a:r>
              <a:rPr lang="en-US" dirty="0" smtClean="0">
                <a:latin typeface="Arial" pitchFamily="34" charset="0"/>
              </a:rPr>
              <a:t> = 4.7 x 10</a:t>
            </a:r>
            <a:r>
              <a:rPr lang="en-US" baseline="30000" dirty="0" smtClean="0">
                <a:latin typeface="Arial" pitchFamily="34" charset="0"/>
              </a:rPr>
              <a:t>-3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latin typeface="Arial" pitchFamily="34" charset="0"/>
              </a:rPr>
              <a:t>K</a:t>
            </a:r>
            <a:r>
              <a:rPr lang="en-US" baseline="-25000" dirty="0" smtClean="0">
                <a:latin typeface="Arial" pitchFamily="34" charset="0"/>
              </a:rPr>
              <a:t>a2</a:t>
            </a:r>
            <a:r>
              <a:rPr lang="en-US" dirty="0" smtClean="0">
                <a:latin typeface="Arial" pitchFamily="34" charset="0"/>
              </a:rPr>
              <a:t> = 10</a:t>
            </a:r>
            <a:r>
              <a:rPr lang="en-US" baseline="30000" dirty="0" smtClean="0">
                <a:latin typeface="Arial" pitchFamily="34" charset="0"/>
              </a:rPr>
              <a:t>-9.744</a:t>
            </a:r>
            <a:r>
              <a:rPr lang="en-US" dirty="0" smtClean="0">
                <a:latin typeface="Arial" pitchFamily="34" charset="0"/>
              </a:rPr>
              <a:t> = 1.8 x 10</a:t>
            </a:r>
            <a:r>
              <a:rPr lang="en-US" baseline="30000" dirty="0" smtClean="0">
                <a:latin typeface="Arial" pitchFamily="34" charset="0"/>
              </a:rPr>
              <a:t>-10</a:t>
            </a:r>
            <a:endParaRPr lang="en-US" baseline="30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962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0953-0BC4-49F4-979A-33F29BCFF831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4188" y="1036638"/>
            <a:ext cx="563562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Metin kutusu"/>
          <p:cNvSpPr txBox="1"/>
          <p:nvPr/>
        </p:nvSpPr>
        <p:spPr>
          <a:xfrm>
            <a:off x="611560" y="371703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Örnek sodyum </a:t>
            </a:r>
            <a:r>
              <a:rPr lang="tr-TR" dirty="0" err="1" smtClean="0"/>
              <a:t>lösinatın</a:t>
            </a:r>
            <a:r>
              <a:rPr lang="tr-TR" dirty="0" smtClean="0"/>
              <a:t> </a:t>
            </a:r>
            <a:r>
              <a:rPr lang="tr-TR" dirty="0" err="1" smtClean="0"/>
              <a:t>pH</a:t>
            </a:r>
            <a:r>
              <a:rPr lang="tr-TR" dirty="0" smtClean="0"/>
              <a:t> ‘ı kaçtır. </a:t>
            </a:r>
            <a:endParaRPr lang="tr-TR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9100" y="2743200"/>
            <a:ext cx="8305800" cy="514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>
                <a:latin typeface="Arial" pitchFamily="34" charset="0"/>
              </a:rPr>
              <a:t>K</a:t>
            </a:r>
            <a:r>
              <a:rPr lang="en-US" sz="2400" baseline="-25000" dirty="0">
                <a:latin typeface="Arial" pitchFamily="34" charset="0"/>
              </a:rPr>
              <a:t>a1</a:t>
            </a:r>
            <a:r>
              <a:rPr lang="en-US" sz="2400" dirty="0">
                <a:latin typeface="Arial" pitchFamily="34" charset="0"/>
              </a:rPr>
              <a:t> = 10</a:t>
            </a:r>
            <a:r>
              <a:rPr lang="en-US" sz="2400" baseline="30000" dirty="0">
                <a:latin typeface="Arial" pitchFamily="34" charset="0"/>
              </a:rPr>
              <a:t>-2.328</a:t>
            </a:r>
            <a:r>
              <a:rPr lang="en-US" sz="2400" dirty="0">
                <a:latin typeface="Arial" pitchFamily="34" charset="0"/>
              </a:rPr>
              <a:t> = 4.7 x 10</a:t>
            </a:r>
            <a:r>
              <a:rPr lang="en-US" sz="2400" baseline="30000" dirty="0">
                <a:latin typeface="Arial" pitchFamily="34" charset="0"/>
              </a:rPr>
              <a:t>-3	               </a:t>
            </a:r>
            <a:r>
              <a:rPr lang="en-US" sz="2400" dirty="0">
                <a:latin typeface="Arial" pitchFamily="34" charset="0"/>
              </a:rPr>
              <a:t>K</a:t>
            </a:r>
            <a:r>
              <a:rPr lang="en-US" sz="2400" baseline="-25000" dirty="0">
                <a:latin typeface="Arial" pitchFamily="34" charset="0"/>
              </a:rPr>
              <a:t>a2</a:t>
            </a:r>
            <a:r>
              <a:rPr lang="en-US" sz="2400" dirty="0">
                <a:latin typeface="Arial" pitchFamily="34" charset="0"/>
              </a:rPr>
              <a:t> = 10</a:t>
            </a:r>
            <a:r>
              <a:rPr lang="en-US" sz="2400" baseline="30000" dirty="0">
                <a:latin typeface="Arial" pitchFamily="34" charset="0"/>
              </a:rPr>
              <a:t>-9.744</a:t>
            </a:r>
            <a:r>
              <a:rPr lang="en-US" sz="2400" dirty="0">
                <a:latin typeface="Arial" pitchFamily="34" charset="0"/>
              </a:rPr>
              <a:t> = 1.8 x 10</a:t>
            </a:r>
            <a:r>
              <a:rPr lang="en-US" sz="2400" baseline="30000" dirty="0">
                <a:latin typeface="Arial" pitchFamily="34" charset="0"/>
              </a:rPr>
              <a:t>-10</a:t>
            </a:r>
          </a:p>
        </p:txBody>
      </p:sp>
    </p:spTree>
    <p:extLst>
      <p:ext uri="{BB962C8B-B14F-4D97-AF65-F5344CB8AC3E}">
        <p14:creationId xmlns:p14="http://schemas.microsoft.com/office/powerpoint/2010/main" val="1565052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0953-0BC4-49F4-979A-33F29BCFF831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4" name="TextBox 3"/>
          <p:cNvSpPr txBox="1"/>
          <p:nvPr/>
        </p:nvSpPr>
        <p:spPr>
          <a:xfrm>
            <a:off x="683568" y="184482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Başlangıçta</a:t>
            </a:r>
            <a:r>
              <a:rPr lang="en-US" dirty="0" smtClean="0"/>
              <a:t> 0,05 M  H</a:t>
            </a:r>
            <a:r>
              <a:rPr lang="en-US" baseline="-25000" dirty="0" smtClean="0"/>
              <a:t>2</a:t>
            </a:r>
            <a:r>
              <a:rPr lang="en-US" dirty="0" smtClean="0"/>
              <a:t>L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err="1" smtClean="0"/>
              <a:t>nın</a:t>
            </a:r>
            <a:r>
              <a:rPr lang="en-US" dirty="0" smtClean="0"/>
              <a:t> pH </a:t>
            </a:r>
            <a:r>
              <a:rPr lang="en-US" dirty="0" err="1" smtClean="0"/>
              <a:t>sı</a:t>
            </a:r>
            <a:r>
              <a:rPr lang="en-US" dirty="0" smtClean="0"/>
              <a:t> </a:t>
            </a:r>
            <a:r>
              <a:rPr lang="en-US" dirty="0" err="1" smtClean="0"/>
              <a:t>hesaplanır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36912"/>
            <a:ext cx="563562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355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0953-0BC4-49F4-979A-33F29BCFF831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19100" y="1066800"/>
            <a:ext cx="8305800" cy="2190750"/>
            <a:chOff x="264" y="672"/>
            <a:chExt cx="5232" cy="1380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16917"/>
            <a:stretch/>
          </p:blipFill>
          <p:spPr bwMode="auto">
            <a:xfrm>
              <a:off x="624" y="672"/>
              <a:ext cx="4487" cy="76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64" y="1728"/>
              <a:ext cx="5232" cy="324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K</a:t>
              </a:r>
              <a:r>
                <a:rPr lang="en-US" sz="2400" baseline="-25000">
                  <a:latin typeface="Arial" charset="0"/>
                </a:rPr>
                <a:t>a1</a:t>
              </a:r>
              <a:r>
                <a:rPr lang="en-US" sz="2400">
                  <a:latin typeface="Arial" charset="0"/>
                </a:rPr>
                <a:t> = 10</a:t>
              </a:r>
              <a:r>
                <a:rPr lang="en-US" sz="2400" baseline="30000">
                  <a:latin typeface="Arial" charset="0"/>
                </a:rPr>
                <a:t>-2.328</a:t>
              </a:r>
              <a:r>
                <a:rPr lang="en-US" sz="2400">
                  <a:latin typeface="Arial" charset="0"/>
                </a:rPr>
                <a:t> = 4.7 x 10</a:t>
              </a:r>
              <a:r>
                <a:rPr lang="en-US" sz="2400" baseline="30000">
                  <a:latin typeface="Arial" charset="0"/>
                </a:rPr>
                <a:t>-3	               </a:t>
              </a:r>
              <a:r>
                <a:rPr lang="en-US" sz="2400">
                  <a:latin typeface="Arial" charset="0"/>
                </a:rPr>
                <a:t>K</a:t>
              </a:r>
              <a:r>
                <a:rPr lang="en-US" sz="2400" baseline="-25000">
                  <a:latin typeface="Arial" charset="0"/>
                </a:rPr>
                <a:t>a2</a:t>
              </a:r>
              <a:r>
                <a:rPr lang="en-US" sz="2400">
                  <a:latin typeface="Arial" charset="0"/>
                </a:rPr>
                <a:t> = 10</a:t>
              </a:r>
              <a:r>
                <a:rPr lang="en-US" sz="2400" baseline="30000">
                  <a:latin typeface="Arial" charset="0"/>
                </a:rPr>
                <a:t>-9.744</a:t>
              </a:r>
              <a:r>
                <a:rPr lang="en-US" sz="2400">
                  <a:latin typeface="Arial" charset="0"/>
                </a:rPr>
                <a:t> = 1.8 x 10</a:t>
              </a:r>
              <a:r>
                <a:rPr lang="en-US" sz="2400" baseline="30000">
                  <a:latin typeface="Arial" charset="0"/>
                </a:rPr>
                <a:t>-10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71600" y="4766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Bazik</a:t>
            </a:r>
            <a:r>
              <a:rPr lang="en-US" dirty="0" smtClean="0"/>
              <a:t>  L</a:t>
            </a:r>
            <a:r>
              <a:rPr lang="en-US" baseline="30000" dirty="0" smtClean="0"/>
              <a:t>_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964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0953-0BC4-49F4-979A-33F29BCFF831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4" name="TextBox 3"/>
          <p:cNvSpPr txBox="1"/>
          <p:nvPr/>
        </p:nvSpPr>
        <p:spPr>
          <a:xfrm>
            <a:off x="1115616" y="69269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0,05 M </a:t>
            </a:r>
            <a:r>
              <a:rPr lang="en-US" dirty="0" err="1" smtClean="0"/>
              <a:t>Sodyum</a:t>
            </a:r>
            <a:r>
              <a:rPr lang="en-US" dirty="0" smtClean="0"/>
              <a:t> </a:t>
            </a:r>
            <a:r>
              <a:rPr lang="en-US" dirty="0" err="1" smtClean="0"/>
              <a:t>lösinat</a:t>
            </a:r>
            <a:r>
              <a:rPr lang="en-US" dirty="0" smtClean="0"/>
              <a:t> </a:t>
            </a:r>
            <a:r>
              <a:rPr lang="en-US" dirty="0" err="1" smtClean="0"/>
              <a:t>çözeltisinin</a:t>
            </a:r>
            <a:r>
              <a:rPr lang="en-US" dirty="0" smtClean="0"/>
              <a:t> pH </a:t>
            </a:r>
            <a:r>
              <a:rPr lang="en-US" dirty="0" err="1" smtClean="0"/>
              <a:t>sı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5903913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503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579296" y="116632"/>
            <a:ext cx="78101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Poliprotik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bazlar için </a:t>
            </a:r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titrasyon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eğrileri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556792"/>
            <a:ext cx="79928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Asitler için geçerli olan prensip burada da geçerlidir.Örneğin sodyum </a:t>
            </a:r>
            <a:r>
              <a:rPr lang="tr-TR" sz="2800" dirty="0" err="1" smtClean="0">
                <a:latin typeface="Comic Sans MS" pitchFamily="66" charset="0"/>
              </a:rPr>
              <a:t>karbonet</a:t>
            </a:r>
            <a:r>
              <a:rPr lang="tr-TR" sz="2800" dirty="0" smtClean="0">
                <a:latin typeface="Comic Sans MS" pitchFamily="66" charset="0"/>
              </a:rPr>
              <a:t> çözeltisinin hidroklorik asitle </a:t>
            </a:r>
            <a:r>
              <a:rPr lang="tr-TR" sz="2800" dirty="0" err="1" smtClean="0">
                <a:latin typeface="Comic Sans MS" pitchFamily="66" charset="0"/>
              </a:rPr>
              <a:t>titrasyonu</a:t>
            </a:r>
            <a:r>
              <a:rPr lang="tr-TR" sz="2800" dirty="0" smtClean="0">
                <a:latin typeface="Comic Sans MS" pitchFamily="66" charset="0"/>
              </a:rPr>
              <a:t> verilebilir.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Karbonat iyonunun su ile reaksiyonu çözeltinin başlangıç </a:t>
            </a:r>
            <a:r>
              <a:rPr lang="tr-TR" sz="2800" dirty="0" err="1" smtClean="0">
                <a:latin typeface="Comic Sans MS" pitchFamily="66" charset="0"/>
              </a:rPr>
              <a:t>pH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dirty="0" err="1" smtClean="0">
                <a:latin typeface="Comic Sans MS" pitchFamily="66" charset="0"/>
              </a:rPr>
              <a:t>sını</a:t>
            </a:r>
            <a:r>
              <a:rPr lang="tr-TR" sz="2800" dirty="0" smtClean="0">
                <a:latin typeface="Comic Sans MS" pitchFamily="66" charset="0"/>
              </a:rPr>
              <a:t> belirler.</a:t>
            </a:r>
          </a:p>
          <a:p>
            <a:pPr>
              <a:buFont typeface="Arial" pitchFamily="34" charset="0"/>
              <a:buChar char="•"/>
            </a:pPr>
            <a:endParaRPr lang="tr-TR" sz="2800" dirty="0" smtClean="0">
              <a:latin typeface="Comic Sans MS" pitchFamily="66" charset="0"/>
            </a:endParaRPr>
          </a:p>
          <a:p>
            <a:r>
              <a:rPr lang="tr-TR" sz="2800" dirty="0" smtClean="0">
                <a:latin typeface="Comic Sans MS" pitchFamily="66" charset="0"/>
              </a:rPr>
              <a:t>Asit ilave edildiğinde, karbonat/hidrojen karbonat tamponu oluşur. Bu bölgede </a:t>
            </a:r>
            <a:r>
              <a:rPr lang="tr-TR" sz="2800" dirty="0" err="1" smtClean="0">
                <a:latin typeface="Comic Sans MS" pitchFamily="66" charset="0"/>
              </a:rPr>
              <a:t>pH</a:t>
            </a:r>
            <a:r>
              <a:rPr lang="tr-TR" sz="2800" dirty="0" smtClean="0">
                <a:latin typeface="Comic Sans MS" pitchFamily="66" charset="0"/>
              </a:rPr>
              <a:t>  kb1 den hesaplama yapılabilir. Veya ka2 den hesaplama yapılabilir.  </a:t>
            </a:r>
            <a:endParaRPr lang="en-GB" sz="2800" dirty="0" smtClean="0">
              <a:latin typeface="Comic Sans MS" pitchFamily="66" charset="0"/>
            </a:endParaRPr>
          </a:p>
          <a:p>
            <a:pPr algn="ctr"/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E22F-CD50-42EA-8B02-B3707368A539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6" name="TextBox 5"/>
          <p:cNvSpPr txBox="1"/>
          <p:nvPr/>
        </p:nvSpPr>
        <p:spPr>
          <a:xfrm>
            <a:off x="755576" y="476672"/>
            <a:ext cx="72008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Birinci eşdeğerlik noktası: Sodyum hidrojen karbonat </a:t>
            </a:r>
            <a:r>
              <a:rPr lang="tr-TR" sz="2800" dirty="0" err="1" smtClean="0">
                <a:latin typeface="Comic Sans MS" pitchFamily="66" charset="0"/>
              </a:rPr>
              <a:t>bileşği</a:t>
            </a:r>
            <a:r>
              <a:rPr lang="tr-TR" sz="2800" dirty="0" smtClean="0">
                <a:latin typeface="Comic Sans MS" pitchFamily="66" charset="0"/>
              </a:rPr>
              <a:t> oluşur. </a:t>
            </a:r>
            <a:r>
              <a:rPr lang="tr-TR" sz="2800" dirty="0" err="1" smtClean="0">
                <a:latin typeface="Comic Sans MS" pitchFamily="66" charset="0"/>
              </a:rPr>
              <a:t>Amfiprotik</a:t>
            </a:r>
            <a:r>
              <a:rPr lang="tr-TR" sz="2800" dirty="0" smtClean="0">
                <a:latin typeface="Comic Sans MS" pitchFamily="66" charset="0"/>
              </a:rPr>
              <a:t> türden hesaplama yapılır.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Birinci eşdeğerlik noktası sonrası: </a:t>
            </a:r>
            <a:r>
              <a:rPr lang="tr-TR" sz="2800" dirty="0" err="1" smtClean="0">
                <a:latin typeface="Comic Sans MS" pitchFamily="66" charset="0"/>
              </a:rPr>
              <a:t>Sodyumhidrojen</a:t>
            </a:r>
            <a:r>
              <a:rPr lang="tr-TR" sz="2800" dirty="0" smtClean="0">
                <a:latin typeface="Comic Sans MS" pitchFamily="66" charset="0"/>
              </a:rPr>
              <a:t> karbonat/karbonik asit tamponu oluşur.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İkinci eşdeğerlik noktası: Çözelti karbondioksit ve </a:t>
            </a:r>
            <a:r>
              <a:rPr lang="tr-TR" sz="2800" dirty="0" err="1" smtClean="0">
                <a:latin typeface="Comic Sans MS" pitchFamily="66" charset="0"/>
              </a:rPr>
              <a:t>sodyumklorür</a:t>
            </a:r>
            <a:r>
              <a:rPr lang="tr-TR" sz="2800" dirty="0" smtClean="0">
                <a:latin typeface="Comic Sans MS" pitchFamily="66" charset="0"/>
              </a:rPr>
              <a:t> çözeltisinden ibarettir.Zayıf bir asit gibi düşünülebilir.</a:t>
            </a:r>
          </a:p>
          <a:p>
            <a:pPr algn="ctr"/>
            <a:endParaRPr lang="en-US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A1E8-6470-4D0F-9EA8-E184395872F6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467544" y="1628800"/>
            <a:ext cx="806489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err="1" smtClean="0">
                <a:latin typeface="Comic Sans MS" pitchFamily="66" charset="0"/>
              </a:rPr>
              <a:t>Amfiprotik</a:t>
            </a:r>
            <a:r>
              <a:rPr lang="tr-TR" sz="2800" dirty="0" smtClean="0">
                <a:latin typeface="Comic Sans MS" pitchFamily="66" charset="0"/>
              </a:rPr>
              <a:t> türler asitler karşısında baz, bazlar karşısında asit özelliği gösteren türlerdir.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Maddenin asidik veya bazik özelliğinden hangisi baskınsa, buna göre kuvvetli baz veya asitle </a:t>
            </a:r>
            <a:r>
              <a:rPr lang="tr-TR" sz="2800" dirty="0" err="1" smtClean="0">
                <a:latin typeface="Comic Sans MS" pitchFamily="66" charset="0"/>
              </a:rPr>
              <a:t>titrasyonu</a:t>
            </a:r>
            <a:r>
              <a:rPr lang="tr-TR" sz="2800" dirty="0" smtClean="0">
                <a:latin typeface="Comic Sans MS" pitchFamily="66" charset="0"/>
              </a:rPr>
              <a:t> mümkündür. Örnek:</a:t>
            </a:r>
            <a:r>
              <a:rPr lang="tr-TR" sz="2800" dirty="0" err="1" smtClean="0">
                <a:latin typeface="Comic Sans MS" pitchFamily="66" charset="0"/>
              </a:rPr>
              <a:t>Sodyumdihidrojen</a:t>
            </a:r>
            <a:r>
              <a:rPr lang="tr-TR" sz="2800" dirty="0" smtClean="0">
                <a:latin typeface="Comic Sans MS" pitchFamily="66" charset="0"/>
              </a:rPr>
              <a:t> fosfat çözeltisi</a:t>
            </a:r>
            <a:endParaRPr lang="en-GB" sz="2800" dirty="0" smtClean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8950" y="332656"/>
            <a:ext cx="80041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Amfiprotik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türler için </a:t>
            </a:r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titrasyon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eğrileri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4F91-5718-461D-A35F-5D360FC1A884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omic Sans MS"/>
                <a:cs typeface="Comic Sans MS"/>
              </a:rPr>
              <a:t>Örnek</a:t>
            </a:r>
            <a:r>
              <a:rPr lang="en-US" sz="2800" dirty="0" smtClean="0">
                <a:latin typeface="Comic Sans MS"/>
                <a:cs typeface="Comic Sans MS"/>
              </a:rPr>
              <a:t>: 50 mL 0,02M Na2CO3 ın  0,1 M </a:t>
            </a:r>
            <a:r>
              <a:rPr lang="en-US" sz="2800" dirty="0" err="1" smtClean="0">
                <a:latin typeface="Comic Sans MS"/>
                <a:cs typeface="Comic Sans MS"/>
              </a:rPr>
              <a:t>HCl</a:t>
            </a:r>
            <a:r>
              <a:rPr lang="en-US" sz="2800" dirty="0" smtClean="0">
                <a:latin typeface="Comic Sans MS"/>
                <a:cs typeface="Comic Sans MS"/>
              </a:rPr>
              <a:t> </a:t>
            </a:r>
            <a:r>
              <a:rPr lang="en-US" sz="2800" dirty="0" err="1" smtClean="0">
                <a:latin typeface="Comic Sans MS"/>
                <a:cs typeface="Comic Sans MS"/>
              </a:rPr>
              <a:t>ile</a:t>
            </a:r>
            <a:r>
              <a:rPr lang="en-US" sz="2800" dirty="0" smtClean="0">
                <a:latin typeface="Comic Sans MS"/>
                <a:cs typeface="Comic Sans MS"/>
              </a:rPr>
              <a:t> </a:t>
            </a:r>
            <a:r>
              <a:rPr lang="en-US" sz="2800" dirty="0" err="1" smtClean="0">
                <a:latin typeface="Comic Sans MS"/>
                <a:cs typeface="Comic Sans MS"/>
              </a:rPr>
              <a:t>titrasyonu</a:t>
            </a:r>
            <a:endParaRPr lang="en-US" sz="2800" dirty="0">
              <a:latin typeface="Comic Sans MS"/>
              <a:cs typeface="Comic Sans MS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2590800"/>
            <a:ext cx="5434013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85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D05-90FB-4FBF-80D5-4263F2C834E7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1142712" y="908720"/>
            <a:ext cx="6846746" cy="24929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BÖLÜM</a:t>
            </a:r>
            <a:r>
              <a:rPr lang="tr-TR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15</a:t>
            </a:r>
            <a:endParaRPr lang="en-US" sz="48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tr-T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Karmaşık </a:t>
            </a:r>
          </a:p>
          <a:p>
            <a:pPr algn="ctr"/>
            <a:r>
              <a:rPr lang="tr-T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asit-baz sistemleri</a:t>
            </a:r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0953-0BC4-49F4-979A-33F29BCFF831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00" y="0"/>
            <a:ext cx="6794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972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C41E-6489-4F4F-AA2D-F7454113EB44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1427770" y="188640"/>
            <a:ext cx="62696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Poliprotik</a:t>
            </a:r>
            <a:r>
              <a:rPr lang="tr-TR" sz="2800" b="1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asit çözeltilerinim </a:t>
            </a:r>
            <a:r>
              <a:rPr lang="tr-TR" sz="2800" b="1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pHnın</a:t>
            </a:r>
            <a:r>
              <a:rPr lang="tr-TR" sz="2800" b="1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algn="ctr"/>
            <a:r>
              <a:rPr lang="tr-TR" sz="2800" b="1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fonksiyonu olarak bileşimi</a:t>
            </a:r>
            <a:endParaRPr lang="en-GB" sz="2800" b="1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988840"/>
            <a:ext cx="85324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2800" i="1" dirty="0" err="1" smtClean="0">
                <a:latin typeface="Comic Sans MS" pitchFamily="66" charset="0"/>
              </a:rPr>
              <a:t>Poliprotik</a:t>
            </a:r>
            <a:r>
              <a:rPr lang="tr-TR" sz="2800" i="1" dirty="0" smtClean="0">
                <a:latin typeface="Comic Sans MS" pitchFamily="66" charset="0"/>
              </a:rPr>
              <a:t> asitler ve bazlar için de </a:t>
            </a:r>
            <a:r>
              <a:rPr lang="tr-TR" sz="2800" i="1" dirty="0" err="1" smtClean="0">
                <a:latin typeface="Comic Sans MS" pitchFamily="66" charset="0"/>
              </a:rPr>
              <a:t>monoprotik</a:t>
            </a:r>
            <a:r>
              <a:rPr lang="tr-TR" sz="2800" i="1" dirty="0" smtClean="0">
                <a:latin typeface="Comic Sans MS" pitchFamily="66" charset="0"/>
              </a:rPr>
              <a:t> zayıf asitler ve bazlar için türetilen alfa değerleri türetilebilir. </a:t>
            </a:r>
            <a:r>
              <a:rPr lang="tr-TR" sz="2800" i="1" dirty="0" err="1" smtClean="0">
                <a:latin typeface="Comic Sans MS" pitchFamily="66" charset="0"/>
              </a:rPr>
              <a:t>Maleik</a:t>
            </a:r>
            <a:r>
              <a:rPr lang="tr-TR" sz="2800" i="1" dirty="0" smtClean="0">
                <a:latin typeface="Comic Sans MS" pitchFamily="66" charset="0"/>
              </a:rPr>
              <a:t> asit için alfa 0, alfa1 ve alfa 2</a:t>
            </a:r>
          </a:p>
          <a:p>
            <a:pPr>
              <a:lnSpc>
                <a:spcPct val="200000"/>
              </a:lnSpc>
            </a:pPr>
            <a:r>
              <a:rPr lang="tr-TR" sz="2800" i="1" dirty="0" smtClean="0">
                <a:latin typeface="Comic Sans MS" pitchFamily="66" charset="0"/>
              </a:rPr>
              <a:t>değerleri hangi türün hangi </a:t>
            </a:r>
            <a:r>
              <a:rPr lang="tr-TR" sz="2800" i="1" dirty="0" err="1" smtClean="0">
                <a:latin typeface="Comic Sans MS" pitchFamily="66" charset="0"/>
              </a:rPr>
              <a:t>pH</a:t>
            </a:r>
            <a:r>
              <a:rPr lang="tr-TR" sz="2800" i="1" dirty="0" smtClean="0">
                <a:latin typeface="Comic Sans MS" pitchFamily="66" charset="0"/>
              </a:rPr>
              <a:t> var olduğu hakkında bilgi verir</a:t>
            </a:r>
          </a:p>
          <a:p>
            <a:endParaRPr lang="tr-TR" sz="2800" i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endParaRPr lang="en-GB" sz="280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548680"/>
            <a:ext cx="8568952" cy="4329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2800" dirty="0" smtClean="0">
                <a:latin typeface="Comic Sans MS" pitchFamily="66" charset="0"/>
              </a:rPr>
              <a:t>Kuvvetli asit ve zayıf asitlerin veya kuvvetli ve zayıf bazlar bir arada ise zayıf asit ve bazların iyonlaşma sabitleri 10</a:t>
            </a:r>
            <a:r>
              <a:rPr lang="tr-TR" sz="2800" baseline="30000" dirty="0" smtClean="0">
                <a:latin typeface="Comic Sans MS" pitchFamily="66" charset="0"/>
              </a:rPr>
              <a:t>-4</a:t>
            </a:r>
            <a:r>
              <a:rPr lang="tr-TR" sz="2800" dirty="0" smtClean="0">
                <a:latin typeface="Comic Sans MS" pitchFamily="66" charset="0"/>
              </a:rPr>
              <a:t> den biraz daha küçük ise, bu karışımdaki bileşenlerin her birinin </a:t>
            </a:r>
            <a:r>
              <a:rPr lang="tr-TR" sz="2800" dirty="0" err="1" smtClean="0">
                <a:latin typeface="Comic Sans MS" pitchFamily="66" charset="0"/>
              </a:rPr>
              <a:t>derişimleri</a:t>
            </a:r>
            <a:r>
              <a:rPr lang="tr-TR" sz="2800" dirty="0" smtClean="0">
                <a:latin typeface="Comic Sans MS" pitchFamily="66" charset="0"/>
              </a:rPr>
              <a:t> tayin edilebilir.</a:t>
            </a:r>
            <a:endParaRPr lang="en-GB" sz="2800" dirty="0" smtClean="0">
              <a:latin typeface="Comic Sans MS" pitchFamily="66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EFD-DCE5-4F98-B119-6673D79EDD54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F016-6CCE-4A54-B8FD-3EB52F30FFA7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899592" y="908720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800" dirty="0" smtClean="0"/>
              <a:t>Zayıf ve kuvvetli asitlerin bir karışımı için </a:t>
            </a:r>
            <a:r>
              <a:rPr lang="tr-TR" sz="2800" dirty="0" err="1" smtClean="0"/>
              <a:t>titrasyon</a:t>
            </a:r>
            <a:r>
              <a:rPr lang="tr-TR" sz="2800" dirty="0" smtClean="0"/>
              <a:t> eğrisinin şekli, zayıf asidin kuvvetine bağlıdır.</a:t>
            </a:r>
          </a:p>
          <a:p>
            <a:pPr>
              <a:buFont typeface="Arial" pitchFamily="34" charset="0"/>
              <a:buChar char="•"/>
            </a:pPr>
            <a:endParaRPr lang="tr-TR" sz="2800" dirty="0" smtClean="0"/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418561"/>
            <a:ext cx="79208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latin typeface="Comic Sans MS" pitchFamily="66" charset="0"/>
              </a:rPr>
              <a:t>Fosforik asit tipik bir </a:t>
            </a:r>
            <a:r>
              <a:rPr lang="tr-TR" sz="2800" dirty="0" err="1" smtClean="0">
                <a:latin typeface="Comic Sans MS" pitchFamily="66" charset="0"/>
              </a:rPr>
              <a:t>poliprotik</a:t>
            </a:r>
            <a:r>
              <a:rPr lang="tr-TR" sz="2800" dirty="0" smtClean="0">
                <a:latin typeface="Comic Sans MS" pitchFamily="66" charset="0"/>
              </a:rPr>
              <a:t> asittir. Üç iyonlaşma dengesi vardır.</a:t>
            </a:r>
          </a:p>
          <a:p>
            <a:pPr algn="ctr"/>
            <a:r>
              <a:rPr lang="tr-TR" sz="2800" dirty="0" smtClean="0">
                <a:latin typeface="Comic Sans MS" pitchFamily="66" charset="0"/>
              </a:rPr>
              <a:t>Ardışık iki denge toplandığında elde edilen toplu reaksiyonun denge sabiti iki sabitin çarpımına eşittir</a:t>
            </a:r>
            <a:r>
              <a:rPr lang="tr-TR" sz="2800" dirty="0" smtClean="0">
                <a:solidFill>
                  <a:srgbClr val="7030A0"/>
                </a:solidFill>
                <a:latin typeface="Comic Sans MS" pitchFamily="66" charset="0"/>
              </a:rPr>
              <a:t>. </a:t>
            </a:r>
            <a:endParaRPr lang="en-GB" sz="2800" dirty="0" smtClean="0">
              <a:latin typeface="Comic Sans MS" pitchFamily="66" charset="0"/>
            </a:endParaRPr>
          </a:p>
          <a:p>
            <a:pPr algn="just"/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86F4-6561-4B76-9109-90D7B7220D46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Rectangle 5"/>
          <p:cNvSpPr/>
          <p:nvPr/>
        </p:nvSpPr>
        <p:spPr>
          <a:xfrm>
            <a:off x="827584" y="1280954"/>
            <a:ext cx="726102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Poliprotik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asitler ve bazlar</a:t>
            </a:r>
            <a:endParaRPr lang="en-US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0EB3-C3CF-4209-B9E9-FC9EF7366DF5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61661" y="188640"/>
            <a:ext cx="748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Poliprotik</a:t>
            </a:r>
            <a:r>
              <a:rPr lang="tr-TR" sz="3200" b="1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asitlerin tampon çözeltileri</a:t>
            </a:r>
            <a:endParaRPr lang="en-GB" sz="3200" b="1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51520" y="1268760"/>
            <a:ext cx="8534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Bir zayıf </a:t>
            </a:r>
            <a:r>
              <a:rPr lang="tr-TR" sz="2800" dirty="0" err="1" smtClean="0">
                <a:latin typeface="Comic Sans MS" pitchFamily="66" charset="0"/>
              </a:rPr>
              <a:t>dibazik</a:t>
            </a:r>
            <a:r>
              <a:rPr lang="tr-TR" sz="2800" dirty="0" smtClean="0">
                <a:latin typeface="Comic Sans MS" pitchFamily="66" charset="0"/>
              </a:rPr>
              <a:t> asit ve onun tuzundan iki tampon sistemi hazırlanabilir. Biri H</a:t>
            </a:r>
            <a:r>
              <a:rPr lang="tr-TR" sz="2800" baseline="-25000" dirty="0" smtClean="0">
                <a:latin typeface="Comic Sans MS" pitchFamily="66" charset="0"/>
              </a:rPr>
              <a:t>2</a:t>
            </a:r>
            <a:r>
              <a:rPr lang="tr-TR" sz="2800" dirty="0" smtClean="0">
                <a:latin typeface="Comic Sans MS" pitchFamily="66" charset="0"/>
              </a:rPr>
              <a:t>A asidi ve onun </a:t>
            </a:r>
            <a:r>
              <a:rPr lang="tr-TR" sz="2800" dirty="0" err="1" smtClean="0">
                <a:latin typeface="Comic Sans MS" pitchFamily="66" charset="0"/>
              </a:rPr>
              <a:t>konjuge</a:t>
            </a:r>
            <a:r>
              <a:rPr lang="tr-TR" sz="2800" dirty="0" smtClean="0">
                <a:latin typeface="Comic Sans MS" pitchFamily="66" charset="0"/>
              </a:rPr>
              <a:t> bazı olan </a:t>
            </a:r>
            <a:r>
              <a:rPr lang="tr-TR" sz="2800" dirty="0" err="1" smtClean="0">
                <a:latin typeface="Comic Sans MS" pitchFamily="66" charset="0"/>
              </a:rPr>
              <a:t>NaHA’dan</a:t>
            </a:r>
            <a:r>
              <a:rPr lang="tr-TR" sz="2800" dirty="0" smtClean="0">
                <a:latin typeface="Comic Sans MS" pitchFamily="66" charset="0"/>
              </a:rPr>
              <a:t> oluşur. İkincisi ise </a:t>
            </a:r>
            <a:r>
              <a:rPr lang="tr-TR" sz="2800" dirty="0" err="1" smtClean="0">
                <a:latin typeface="Comic Sans MS" pitchFamily="66" charset="0"/>
              </a:rPr>
              <a:t>NaHA</a:t>
            </a:r>
            <a:r>
              <a:rPr lang="tr-TR" sz="2800" dirty="0" smtClean="0">
                <a:latin typeface="Comic Sans MS" pitchFamily="66" charset="0"/>
              </a:rPr>
              <a:t> asidi ile </a:t>
            </a:r>
            <a:r>
              <a:rPr lang="tr-TR" sz="2800" dirty="0" err="1" smtClean="0">
                <a:latin typeface="Comic Sans MS" pitchFamily="66" charset="0"/>
              </a:rPr>
              <a:t>konjuge</a:t>
            </a:r>
            <a:r>
              <a:rPr lang="tr-TR" sz="2800" dirty="0" smtClean="0">
                <a:latin typeface="Comic Sans MS" pitchFamily="66" charset="0"/>
              </a:rPr>
              <a:t> bazı Na</a:t>
            </a:r>
            <a:r>
              <a:rPr lang="tr-TR" sz="2800" baseline="-25000" dirty="0" smtClean="0">
                <a:latin typeface="Comic Sans MS" pitchFamily="66" charset="0"/>
              </a:rPr>
              <a:t>2</a:t>
            </a:r>
            <a:r>
              <a:rPr lang="tr-TR" sz="2800" dirty="0" smtClean="0">
                <a:latin typeface="Comic Sans MS" pitchFamily="66" charset="0"/>
              </a:rPr>
              <a:t>A’dan oluşur</a:t>
            </a:r>
          </a:p>
          <a:p>
            <a:pPr algn="ctr">
              <a:lnSpc>
                <a:spcPct val="200000"/>
              </a:lnSpc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İkinci sistemin </a:t>
            </a:r>
            <a:r>
              <a:rPr lang="tr-TR" sz="2800" dirty="0" err="1" smtClean="0">
                <a:latin typeface="Comic Sans MS" pitchFamily="66" charset="0"/>
              </a:rPr>
              <a:t>pH’sı</a:t>
            </a:r>
            <a:r>
              <a:rPr lang="tr-TR" sz="2800" dirty="0" smtClean="0">
                <a:latin typeface="Comic Sans MS" pitchFamily="66" charset="0"/>
              </a:rPr>
              <a:t> birincisinden daha yüksektir. .</a:t>
            </a:r>
            <a:r>
              <a:rPr lang="en-GB" sz="2800" dirty="0" smtClean="0">
                <a:latin typeface="Comic Sans MS" pitchFamily="66" charset="0"/>
              </a:rPr>
              <a:t> </a:t>
            </a:r>
            <a:endParaRPr lang="tr-TR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56E9-1A5E-49F7-B8E6-5FEA45F7B964}" type="datetime1">
              <a:rPr lang="tr-TR" smtClean="0"/>
              <a:pPr/>
              <a:t>30/11/20</a:t>
            </a:fld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914400" y="1683385"/>
            <a:ext cx="73914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tr-TR" sz="2800" dirty="0" err="1" smtClean="0">
                <a:latin typeface="Comic Sans MS" pitchFamily="66" charset="0"/>
              </a:rPr>
              <a:t>Poliprotik</a:t>
            </a:r>
            <a:r>
              <a:rPr lang="tr-TR" sz="2800" dirty="0" smtClean="0">
                <a:latin typeface="Comic Sans MS" pitchFamily="66" charset="0"/>
              </a:rPr>
              <a:t> asitler için </a:t>
            </a:r>
            <a:r>
              <a:rPr lang="tr-TR" sz="2800" dirty="0" err="1" smtClean="0">
                <a:latin typeface="Comic Sans MS" pitchFamily="66" charset="0"/>
              </a:rPr>
              <a:t>titrasyon</a:t>
            </a:r>
            <a:r>
              <a:rPr lang="tr-TR" sz="2800" dirty="0" smtClean="0">
                <a:latin typeface="Comic Sans MS" pitchFamily="66" charset="0"/>
              </a:rPr>
              <a:t> eğrileri: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İki veya daha fazla asidik grup içeren bileşiklerin asitlik kuvvetleri farklı ise </a:t>
            </a:r>
            <a:r>
              <a:rPr lang="tr-TR" sz="2800" dirty="0" err="1" smtClean="0">
                <a:latin typeface="Comic Sans MS" pitchFamily="66" charset="0"/>
              </a:rPr>
              <a:t>titrasyonda</a:t>
            </a:r>
            <a:r>
              <a:rPr lang="tr-TR" sz="2800" dirty="0" smtClean="0">
                <a:latin typeface="Comic Sans MS" pitchFamily="66" charset="0"/>
              </a:rPr>
              <a:t> birden fazla dönüm noktası gözlenir. 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</a:rPr>
              <a:t>Ka1/Ka2 oranı 10</a:t>
            </a:r>
            <a:r>
              <a:rPr lang="tr-TR" sz="2800" baseline="30000" dirty="0" smtClean="0">
                <a:latin typeface="Comic Sans MS" pitchFamily="66" charset="0"/>
              </a:rPr>
              <a:t>3</a:t>
            </a:r>
            <a:r>
              <a:rPr lang="tr-TR" sz="2800" dirty="0" smtClean="0">
                <a:latin typeface="Comic Sans MS" pitchFamily="66" charset="0"/>
              </a:rPr>
              <a:t> den büyük ise bu asitler için </a:t>
            </a:r>
            <a:r>
              <a:rPr lang="tr-TR" sz="2800" dirty="0" err="1" smtClean="0">
                <a:latin typeface="Comic Sans MS" pitchFamily="66" charset="0"/>
              </a:rPr>
              <a:t>titrasyon</a:t>
            </a:r>
            <a:r>
              <a:rPr lang="tr-TR" sz="2800" dirty="0" smtClean="0">
                <a:latin typeface="Comic Sans MS" pitchFamily="66" charset="0"/>
              </a:rPr>
              <a:t> eğrileri türetilebilir.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 typeface="Arial" pitchFamily="34" charset="0"/>
              <a:buChar char="•"/>
            </a:pPr>
            <a:endParaRPr lang="tr-TR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F65D-23F5-4C6C-923E-D0D830419CDA}" type="datetime1">
              <a:rPr lang="tr-TR" smtClean="0"/>
              <a:pPr/>
              <a:t>30/11/20</a:t>
            </a:fld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899592" y="1556792"/>
            <a:ext cx="626469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dirty="0" smtClean="0">
                <a:solidFill>
                  <a:srgbClr val="FF0000"/>
                </a:solidFill>
              </a:rPr>
              <a:t>Örnek: </a:t>
            </a:r>
            <a:r>
              <a:rPr lang="tr-TR" dirty="0" smtClean="0"/>
              <a:t>25 mL 0,1 M </a:t>
            </a:r>
            <a:r>
              <a:rPr lang="tr-TR" dirty="0" err="1" smtClean="0"/>
              <a:t>maleik</a:t>
            </a:r>
            <a:r>
              <a:rPr lang="tr-TR" dirty="0" smtClean="0"/>
              <a:t> </a:t>
            </a:r>
            <a:r>
              <a:rPr lang="tr-TR" dirty="0" err="1" smtClean="0"/>
              <a:t>asitin</a:t>
            </a:r>
            <a:r>
              <a:rPr lang="tr-TR" dirty="0" smtClean="0"/>
              <a:t> 0,1 M </a:t>
            </a:r>
            <a:r>
              <a:rPr lang="tr-TR" dirty="0" err="1" smtClean="0"/>
              <a:t>NaOH</a:t>
            </a:r>
            <a:r>
              <a:rPr lang="tr-TR" dirty="0" smtClean="0"/>
              <a:t> ile </a:t>
            </a:r>
            <a:r>
              <a:rPr lang="tr-TR" dirty="0" err="1" smtClean="0"/>
              <a:t>titrasyon</a:t>
            </a:r>
            <a:r>
              <a:rPr lang="tr-TR" dirty="0" smtClean="0"/>
              <a:t> eğrisini çiziniz</a:t>
            </a:r>
          </a:p>
          <a:p>
            <a:pPr>
              <a:lnSpc>
                <a:spcPct val="200000"/>
              </a:lnSpc>
            </a:pPr>
            <a:r>
              <a:rPr lang="tr-TR" dirty="0" smtClean="0">
                <a:solidFill>
                  <a:srgbClr val="FF0000"/>
                </a:solidFill>
              </a:rPr>
              <a:t>Çözüm için ip ucu</a:t>
            </a:r>
            <a:r>
              <a:rPr lang="tr-TR" dirty="0" smtClean="0"/>
              <a:t>: Ka1/Ka2 oranı 2x10</a:t>
            </a:r>
            <a:r>
              <a:rPr lang="tr-TR" baseline="30000" dirty="0" smtClean="0"/>
              <a:t>4</a:t>
            </a:r>
            <a:r>
              <a:rPr lang="tr-TR" dirty="0" smtClean="0"/>
              <a:t> olduğu için </a:t>
            </a:r>
            <a:r>
              <a:rPr lang="tr-TR" dirty="0" err="1" smtClean="0"/>
              <a:t>titrasyon</a:t>
            </a:r>
            <a:r>
              <a:rPr lang="tr-TR" dirty="0" smtClean="0"/>
              <a:t> eğrisi çizilebilir.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</a:rPr>
              <a:t>Başlangıç </a:t>
            </a:r>
            <a:r>
              <a:rPr lang="tr-TR" dirty="0" err="1" smtClean="0">
                <a:solidFill>
                  <a:srgbClr val="FF0000"/>
                </a:solidFill>
              </a:rPr>
              <a:t>pH</a:t>
            </a:r>
            <a:r>
              <a:rPr lang="tr-TR" dirty="0" smtClean="0"/>
              <a:t>: Sadece birinci iyonlaşma dikkate alınır.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tr-TR" dirty="0" smtClean="0"/>
              <a:t>Birinci tampon bölgesi: H2M/</a:t>
            </a:r>
            <a:r>
              <a:rPr lang="tr-TR" dirty="0" err="1" smtClean="0"/>
              <a:t>NaHM</a:t>
            </a:r>
            <a:r>
              <a:rPr lang="tr-TR" dirty="0" smtClean="0"/>
              <a:t> tamponu oluşur.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</a:rPr>
              <a:t>Birinci eşdeğerlik noktası</a:t>
            </a:r>
            <a:r>
              <a:rPr lang="tr-TR" dirty="0" smtClean="0"/>
              <a:t>: </a:t>
            </a:r>
            <a:r>
              <a:rPr lang="tr-TR" dirty="0" err="1" smtClean="0"/>
              <a:t>Amfiprotik</a:t>
            </a:r>
            <a:r>
              <a:rPr lang="tr-TR" dirty="0" smtClean="0"/>
              <a:t> bileşik oluşur.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</a:rPr>
              <a:t>İkinci tampon bölgesi</a:t>
            </a:r>
            <a:r>
              <a:rPr lang="tr-TR" dirty="0" smtClean="0"/>
              <a:t>: HM</a:t>
            </a:r>
            <a:r>
              <a:rPr lang="tr-TR" baseline="30000" dirty="0" smtClean="0"/>
              <a:t>-</a:t>
            </a:r>
            <a:r>
              <a:rPr lang="tr-TR" dirty="0" smtClean="0"/>
              <a:t>/M</a:t>
            </a:r>
            <a:r>
              <a:rPr lang="tr-TR" baseline="30000" dirty="0" smtClean="0"/>
              <a:t>2-</a:t>
            </a:r>
            <a:r>
              <a:rPr lang="tr-TR" dirty="0" smtClean="0"/>
              <a:t> den oluşan tampon  meydana gelir.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13F9-BB69-4A41-8F2D-452322C873CB}" type="datetime1">
              <a:rPr lang="tr-TR" smtClean="0"/>
              <a:pPr/>
              <a:t>30/11/20</a:t>
            </a:fld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TextBox 5"/>
          <p:cNvSpPr txBox="1"/>
          <p:nvPr/>
        </p:nvSpPr>
        <p:spPr>
          <a:xfrm>
            <a:off x="539552" y="1556792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tr-TR" sz="2800" dirty="0" smtClean="0">
                <a:solidFill>
                  <a:srgbClr val="FF0000"/>
                </a:solidFill>
              </a:rPr>
              <a:t>İkinci eşdeğerlik noktası</a:t>
            </a:r>
            <a:r>
              <a:rPr lang="tr-TR" sz="2800" dirty="0" smtClean="0"/>
              <a:t>: Na2M bileşiği oluşur.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tr-TR" sz="2800" dirty="0" smtClean="0">
                <a:solidFill>
                  <a:srgbClr val="FF0000"/>
                </a:solidFill>
              </a:rPr>
              <a:t>İkinci eşdeğerlik noktasından sonra:</a:t>
            </a:r>
            <a:r>
              <a:rPr lang="tr-TR" sz="2800" dirty="0" smtClean="0"/>
              <a:t>Ortama ilave edilen </a:t>
            </a:r>
            <a:r>
              <a:rPr lang="tr-TR" sz="2800" dirty="0" err="1" smtClean="0"/>
              <a:t>NaOH</a:t>
            </a:r>
            <a:r>
              <a:rPr lang="tr-TR" sz="2800" dirty="0" smtClean="0"/>
              <a:t> den hesaplama yapılır.</a:t>
            </a:r>
          </a:p>
          <a:p>
            <a:pPr algn="ctr"/>
            <a:endParaRPr lang="en-GB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2321</TotalTime>
  <Words>626</Words>
  <Application>Microsoft Macintosh PowerPoint</Application>
  <PresentationFormat>On-screen Show (4:3)</PresentationFormat>
  <Paragraphs>118</Paragraphs>
  <Slides>21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Kağıt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Örnek: 50 mL 0,02M Na2CO3 ın  0,1 M HCl ile titrasyonu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ESMA KILIÇ</dc:creator>
  <cp:lastModifiedBy>ZEHRA YAZAN</cp:lastModifiedBy>
  <cp:revision>332</cp:revision>
  <dcterms:created xsi:type="dcterms:W3CDTF">2011-02-11T07:27:27Z</dcterms:created>
  <dcterms:modified xsi:type="dcterms:W3CDTF">2020-11-30T18:43:01Z</dcterms:modified>
</cp:coreProperties>
</file>