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7" r:id="rId5"/>
    <p:sldId id="270" r:id="rId6"/>
    <p:sldId id="272" r:id="rId7"/>
    <p:sldId id="275" r:id="rId8"/>
    <p:sldId id="278" r:id="rId9"/>
    <p:sldId id="281" r:id="rId10"/>
    <p:sldId id="284" r:id="rId11"/>
    <p:sldId id="288" r:id="rId12"/>
    <p:sldId id="291" r:id="rId13"/>
    <p:sldId id="293" r:id="rId14"/>
    <p:sldId id="297" r:id="rId15"/>
    <p:sldId id="299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21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98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879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3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231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53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2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37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78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76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05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267B-2A23-44DB-B8B2-FAD891B4EDEA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70757-50CC-496E-AA11-D1221E9FAA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5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5473" y="126134"/>
            <a:ext cx="6944644" cy="68435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Kısa Mesafe Düzeni ve Uzun Mesafe Düzeni</a:t>
            </a:r>
            <a:endParaRPr lang="tr-TR" sz="28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45473" y="810490"/>
                <a:ext cx="7216950" cy="5829301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Dört farklı atomik veya iyonik dizilimden sözedilebilir.</a:t>
                </a:r>
              </a:p>
              <a:p>
                <a:pPr marL="0" indent="0">
                  <a:buNone/>
                </a:pPr>
                <a:r>
                  <a:rPr lang="tr-TR" sz="2400" b="1" dirty="0" smtClean="0"/>
                  <a:t>Düzensiz:</a:t>
                </a:r>
                <a:r>
                  <a:rPr lang="en-US" sz="2400" b="1" dirty="0" smtClean="0"/>
                  <a:t> </a:t>
                </a:r>
                <a:endParaRPr lang="tr-TR" sz="2400" b="1" dirty="0"/>
              </a:p>
              <a:p>
                <a:r>
                  <a:rPr lang="tr-TR" sz="2400" dirty="0" smtClean="0"/>
                  <a:t>Argon gibi bazı tek atomlu gazlarda düzensizlik görülür.</a:t>
                </a:r>
                <a:r>
                  <a:rPr lang="en-US" sz="2400" dirty="0" smtClean="0"/>
                  <a:t> </a:t>
                </a:r>
                <a:endParaRPr lang="tr-TR" sz="2400" dirty="0"/>
              </a:p>
              <a:p>
                <a:pPr marL="0" indent="0">
                  <a:buNone/>
                </a:pPr>
                <a:r>
                  <a:rPr lang="tr-TR" sz="2400" b="1" dirty="0" smtClean="0"/>
                  <a:t>Kısa mesafe düzeni:</a:t>
                </a:r>
                <a:r>
                  <a:rPr lang="en-US" sz="2400" b="1" dirty="0" smtClean="0"/>
                  <a:t> </a:t>
                </a:r>
                <a:endParaRPr lang="tr-TR" sz="2400" b="1" dirty="0"/>
              </a:p>
              <a:p>
                <a:r>
                  <a:rPr lang="tr-TR" sz="2400" dirty="0" smtClean="0"/>
                  <a:t>Buhar içindeki her su molekülünde kısa mesafe düzeni vardır. Bunun sebebi oksijen ve hidrojen atomları arasındaki kovalent bağdır. Burada her oksijen atomu iki hidrojen atomuna </a:t>
                </a:r>
                <a:r>
                  <a:rPr lang="en-US" sz="2400" dirty="0" smtClean="0"/>
                  <a:t>104.5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/>
                  <a:t> </a:t>
                </a:r>
                <a:r>
                  <a:rPr lang="tr-TR" sz="2400" dirty="0" smtClean="0"/>
                  <a:t>açı ile bağlıdır.</a:t>
                </a:r>
              </a:p>
              <a:p>
                <a:r>
                  <a:rPr lang="tr-TR" sz="2400" dirty="0" smtClean="0"/>
                  <a:t>Benzer bir durum inorganik camlarda da gözlemlenebilir (silikadaki dörtyüzlü yapı).</a:t>
                </a:r>
                <a:endParaRPr lang="tr-TR" sz="2400" dirty="0"/>
              </a:p>
              <a:p>
                <a:r>
                  <a:rPr lang="tr-TR" sz="2400" dirty="0" smtClean="0"/>
                  <a:t>Ayrıca, birçok polimer kısa mesafe düzenine sahiptir (silika benzeri yapı).</a:t>
                </a:r>
                <a:endParaRPr lang="tr-TR" sz="2400" dirty="0"/>
              </a:p>
              <a:p>
                <a:endParaRPr lang="tr-TR" sz="2400" dirty="0"/>
              </a:p>
              <a:p>
                <a:endParaRPr lang="tr-TR" sz="2400" dirty="0" smtClean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473" y="810490"/>
                <a:ext cx="7216950" cy="5829301"/>
              </a:xfrm>
              <a:blipFill>
                <a:blip r:embed="rId2"/>
                <a:stretch>
                  <a:fillRect l="-1351" t="-1464" r="-5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613" y="290945"/>
            <a:ext cx="1644300" cy="102255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286" y="310065"/>
            <a:ext cx="1644300" cy="10060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613" y="1719298"/>
            <a:ext cx="1722600" cy="12452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2161" y="1738418"/>
            <a:ext cx="1448550" cy="122871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861" y="3370303"/>
            <a:ext cx="1526850" cy="144356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8608423" y="5018681"/>
            <a:ext cx="3069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Silika camlarında Si-O dörtyüzlü yapısı</a:t>
            </a:r>
            <a:endParaRPr lang="tr-TR" sz="2400" dirty="0"/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7332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Yoğunluk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malzemenin teorik yoğunluğu, kristal yapının özellikleri kullanılarak hesaplanabilir.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001" y="4589530"/>
            <a:ext cx="2160000" cy="1160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01" y="3363348"/>
            <a:ext cx="7920000" cy="7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3628" y="210381"/>
            <a:ext cx="3297702" cy="591478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Kristal Sistemler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3628" y="801859"/>
            <a:ext cx="8784101" cy="5542670"/>
          </a:xfrm>
        </p:spPr>
        <p:txBody>
          <a:bodyPr>
            <a:noAutofit/>
          </a:bodyPr>
          <a:lstStyle/>
          <a:p>
            <a:r>
              <a:rPr lang="tr-TR" sz="2400" dirty="0"/>
              <a:t>Çok sayıda farklı olası kristal yapı olduğu için, bunları birim hücre konfigürasyonlarına </a:t>
            </a:r>
            <a:r>
              <a:rPr lang="tr-TR" sz="2400" dirty="0" smtClean="0"/>
              <a:t>ve/veya </a:t>
            </a:r>
            <a:r>
              <a:rPr lang="tr-TR" sz="2400" dirty="0"/>
              <a:t>atomik düzenlemelere göre gruplara ayırmak bazen </a:t>
            </a:r>
            <a:r>
              <a:rPr lang="tr-TR" sz="2400" dirty="0" smtClean="0"/>
              <a:t>uygundur</a:t>
            </a:r>
          </a:p>
          <a:p>
            <a:r>
              <a:rPr lang="tr-TR" sz="2400" dirty="0"/>
              <a:t>B</a:t>
            </a:r>
            <a:r>
              <a:rPr lang="tr-TR" sz="2400" dirty="0" smtClean="0"/>
              <a:t>irim </a:t>
            </a:r>
            <a:r>
              <a:rPr lang="tr-TR" sz="2400" dirty="0"/>
              <a:t>hücre köşelerinden birinde </a:t>
            </a:r>
            <a:r>
              <a:rPr lang="tr-TR" sz="2400" dirty="0" smtClean="0"/>
              <a:t>merkezi </a:t>
            </a:r>
            <a:r>
              <a:rPr lang="tr-TR" sz="2400" dirty="0"/>
              <a:t>olan bir xyz koordinat sistemi kurulur</a:t>
            </a:r>
            <a:r>
              <a:rPr lang="tr-TR" sz="2400" dirty="0" smtClean="0"/>
              <a:t>;</a:t>
            </a:r>
          </a:p>
          <a:p>
            <a:r>
              <a:rPr lang="tr-TR" sz="2400" dirty="0"/>
              <a:t>Bu temelde, her biri farklı bir kristal sistemini temsil eden yedi farklı olası a, b ve c ve a, β, </a:t>
            </a:r>
            <a:r>
              <a:rPr lang="el-GR" sz="2400" dirty="0"/>
              <a:t>γ</a:t>
            </a:r>
            <a:r>
              <a:rPr lang="tr-TR" sz="2400" dirty="0" smtClean="0"/>
              <a:t> </a:t>
            </a:r>
            <a:r>
              <a:rPr lang="tr-TR" sz="2400" dirty="0"/>
              <a:t>kombinasyonu </a:t>
            </a:r>
            <a:r>
              <a:rPr lang="tr-TR" sz="2400" dirty="0" smtClean="0"/>
              <a:t>vardır.</a:t>
            </a:r>
            <a:r>
              <a:rPr lang="en-US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Kübik sistemde</a:t>
            </a:r>
            <a:r>
              <a:rPr lang="en-US" sz="2400" dirty="0" smtClean="0"/>
              <a:t>, </a:t>
            </a:r>
            <a:r>
              <a:rPr lang="tr-TR" sz="2400" dirty="0" smtClean="0"/>
              <a:t>kenar uzunlukları ve açılar birbirine eşittir (</a:t>
            </a:r>
            <a:r>
              <a:rPr lang="en-US" sz="2400" dirty="0" smtClean="0"/>
              <a:t>a </a:t>
            </a:r>
            <a:r>
              <a:rPr lang="tr-TR" sz="2400" dirty="0"/>
              <a:t>=</a:t>
            </a:r>
            <a:r>
              <a:rPr lang="en-US" sz="2400" dirty="0"/>
              <a:t> b </a:t>
            </a:r>
            <a:r>
              <a:rPr lang="tr-TR" sz="2400" dirty="0"/>
              <a:t>=</a:t>
            </a:r>
            <a:r>
              <a:rPr lang="en-US" sz="2400" dirty="0"/>
              <a:t> c </a:t>
            </a:r>
            <a:r>
              <a:rPr lang="tr-TR" sz="2400" dirty="0" smtClean="0"/>
              <a:t>ve</a:t>
            </a:r>
            <a:r>
              <a:rPr lang="en-US" sz="2400" dirty="0" smtClean="0"/>
              <a:t> </a:t>
            </a:r>
            <a:r>
              <a:rPr lang="el-GR" sz="2400" dirty="0"/>
              <a:t>α</a:t>
            </a:r>
            <a:r>
              <a:rPr lang="tr-TR" sz="2400" dirty="0"/>
              <a:t> = </a:t>
            </a:r>
            <a:r>
              <a:rPr lang="el-GR" sz="2400" dirty="0"/>
              <a:t>β</a:t>
            </a:r>
            <a:r>
              <a:rPr lang="tr-TR" sz="2400" dirty="0"/>
              <a:t> = </a:t>
            </a:r>
            <a:r>
              <a:rPr lang="el-GR" sz="2400" dirty="0" smtClean="0"/>
              <a:t>γ</a:t>
            </a:r>
            <a:r>
              <a:rPr lang="tr-TR" sz="2400" dirty="0"/>
              <a:t>)</a:t>
            </a:r>
            <a:r>
              <a:rPr lang="en-US" sz="2400" dirty="0" smtClean="0"/>
              <a:t> </a:t>
            </a:r>
            <a:r>
              <a:rPr lang="tr-TR" sz="2400" dirty="0" smtClean="0"/>
              <a:t>ve en yüksek simetriye sahiptir. </a:t>
            </a:r>
            <a:endParaRPr lang="tr-TR" sz="2400" dirty="0"/>
          </a:p>
          <a:p>
            <a:r>
              <a:rPr lang="tr-TR" sz="2400" dirty="0" smtClean="0"/>
              <a:t>En az simetri ise kenarların ve açıların birbirine eşit olmadığı durumda görülür (</a:t>
            </a:r>
            <a:r>
              <a:rPr lang="en-US" sz="2400" dirty="0" smtClean="0"/>
              <a:t>tri</a:t>
            </a:r>
            <a:r>
              <a:rPr lang="tr-TR" sz="2400" dirty="0" smtClean="0"/>
              <a:t>k</a:t>
            </a:r>
            <a:r>
              <a:rPr lang="en-US" sz="2400" dirty="0" err="1" smtClean="0"/>
              <a:t>lini</a:t>
            </a:r>
            <a:r>
              <a:rPr lang="tr-TR" sz="2400" dirty="0" smtClean="0"/>
              <a:t>k; </a:t>
            </a:r>
            <a:r>
              <a:rPr lang="tr-TR" sz="2400" dirty="0"/>
              <a:t>a ≠b</a:t>
            </a:r>
            <a:r>
              <a:rPr lang="en-US" sz="2400" dirty="0"/>
              <a:t> ≠</a:t>
            </a:r>
            <a:r>
              <a:rPr lang="tr-TR" sz="2400" dirty="0"/>
              <a:t> c </a:t>
            </a:r>
            <a:r>
              <a:rPr lang="tr-TR" sz="2400" dirty="0" smtClean="0"/>
              <a:t>ve </a:t>
            </a:r>
            <a:r>
              <a:rPr lang="el-GR" sz="2400" dirty="0"/>
              <a:t>α ≠ β ≠ </a:t>
            </a:r>
            <a:r>
              <a:rPr lang="el-GR" sz="2400" dirty="0" smtClean="0"/>
              <a:t>γ</a:t>
            </a:r>
            <a:r>
              <a:rPr lang="tr-TR" sz="2400" dirty="0" smtClean="0"/>
              <a:t>)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tr-TR" sz="2400" dirty="0" smtClean="0"/>
          </a:p>
          <a:p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729" y="1057642"/>
            <a:ext cx="2880000" cy="2894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87729" y="4178886"/>
            <a:ext cx="28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a, b, </a:t>
            </a:r>
            <a:r>
              <a:rPr lang="tr-TR" sz="2400" dirty="0"/>
              <a:t>c ve </a:t>
            </a:r>
            <a:r>
              <a:rPr lang="el-GR" sz="2400" dirty="0" smtClean="0"/>
              <a:t>α</a:t>
            </a:r>
            <a:r>
              <a:rPr lang="tr-TR" sz="2400" dirty="0" smtClean="0"/>
              <a:t>,</a:t>
            </a:r>
            <a:r>
              <a:rPr lang="el-GR" sz="2400" dirty="0" smtClean="0"/>
              <a:t> β</a:t>
            </a:r>
            <a:r>
              <a:rPr lang="tr-TR" sz="2400" dirty="0" smtClean="0"/>
              <a:t>,</a:t>
            </a:r>
            <a:r>
              <a:rPr lang="el-GR" sz="2400" dirty="0" smtClean="0"/>
              <a:t> γ</a:t>
            </a:r>
            <a:r>
              <a:rPr lang="tr-TR" sz="2400" dirty="0" smtClean="0"/>
              <a:t> kafes parametreleri olarak bilinir.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726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227" y="105353"/>
            <a:ext cx="10345136" cy="694748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Birim Hücrede Nokta Koordinatları</a:t>
            </a:r>
            <a:r>
              <a:rPr lang="en-US" sz="2800" b="1" dirty="0" smtClean="0">
                <a:latin typeface="+mn-lt"/>
              </a:rPr>
              <a:t>, </a:t>
            </a:r>
            <a:r>
              <a:rPr lang="tr-TR" sz="2800" b="1" dirty="0">
                <a:latin typeface="+mn-lt"/>
              </a:rPr>
              <a:t>Y</a:t>
            </a:r>
            <a:r>
              <a:rPr lang="tr-TR" sz="2800" b="1" dirty="0" smtClean="0">
                <a:latin typeface="+mn-lt"/>
              </a:rPr>
              <a:t>önler</a:t>
            </a:r>
            <a:r>
              <a:rPr lang="en-US" sz="2800" b="1" dirty="0" smtClean="0">
                <a:latin typeface="+mn-lt"/>
              </a:rPr>
              <a:t>, </a:t>
            </a:r>
            <a:r>
              <a:rPr lang="tr-TR" sz="2800" b="1" dirty="0" smtClean="0">
                <a:latin typeface="+mn-lt"/>
              </a:rPr>
              <a:t>ve</a:t>
            </a:r>
            <a:r>
              <a:rPr lang="en-US" sz="2800" b="1" dirty="0" smtClean="0">
                <a:latin typeface="+mn-lt"/>
              </a:rPr>
              <a:t> </a:t>
            </a:r>
            <a:r>
              <a:rPr lang="tr-TR" sz="2800" b="1" dirty="0" smtClean="0">
                <a:latin typeface="+mn-lt"/>
              </a:rPr>
              <a:t>Düzlemler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226" y="800101"/>
            <a:ext cx="8181109" cy="5558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Nokta Koordinatları </a:t>
            </a:r>
            <a:r>
              <a:rPr lang="tr-TR" sz="2400" b="1" dirty="0" smtClean="0"/>
              <a:t>:</a:t>
            </a:r>
            <a:r>
              <a:rPr lang="en-US" sz="2400" b="1" dirty="0" smtClean="0"/>
              <a:t> </a:t>
            </a:r>
            <a:endParaRPr lang="tr-TR" sz="2400" b="1" dirty="0" smtClean="0"/>
          </a:p>
          <a:p>
            <a:r>
              <a:rPr lang="tr-TR" sz="2400" dirty="0" smtClean="0"/>
              <a:t>Birim </a:t>
            </a:r>
            <a:r>
              <a:rPr lang="tr-TR" sz="2600" dirty="0" smtClean="0"/>
              <a:t>hücre içinde atom konumu gibi noktaları belirleyebiliriz. Bunu yapmak için koordinat sistemi kurmamız gerekir.</a:t>
            </a:r>
            <a:endParaRPr lang="en-US" sz="2600" dirty="0" smtClean="0"/>
          </a:p>
          <a:p>
            <a:r>
              <a:rPr lang="tr-TR" sz="2600" dirty="0"/>
              <a:t>Mesafe, başlangıç ​​noktasından söz konusu noktaya ulaşmak için x, y ve z koordinatlarının her birinde hareket etmemiz gereken kafes parametresi sayısı cinsinden </a:t>
            </a:r>
            <a:r>
              <a:rPr lang="tr-TR" sz="2600" dirty="0" smtClean="0"/>
              <a:t>ölçülür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r>
              <a:rPr lang="tr-TR" sz="2400" dirty="0" smtClean="0"/>
              <a:t>Koordinatlar, üç mesafeyi de belirtecek şekilde ve aralarında virgül koyularak yazılır.</a:t>
            </a:r>
          </a:p>
          <a:p>
            <a:pPr marL="0" indent="0">
              <a:buNone/>
            </a:pPr>
            <a:r>
              <a:rPr lang="tr-TR" sz="2400" b="1" dirty="0" smtClean="0"/>
              <a:t>Yönler:</a:t>
            </a:r>
            <a:endParaRPr lang="tr-TR" sz="2400" b="1" dirty="0"/>
          </a:p>
          <a:p>
            <a:r>
              <a:rPr lang="tr-TR" sz="2400" dirty="0" smtClean="0"/>
              <a:t>Birim hücredeki belirli yönler özellikle önemlidir.</a:t>
            </a:r>
            <a:endParaRPr lang="en-US" sz="2400" dirty="0"/>
          </a:p>
          <a:p>
            <a:r>
              <a:rPr lang="tr-TR" sz="2400" dirty="0" smtClean="0"/>
              <a:t>Miller indisleri bu yönleri tarif etmek için kullanılan gösterimlerdir.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551" y="1629671"/>
            <a:ext cx="2699394" cy="26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21227" y="800101"/>
                <a:ext cx="10515600" cy="52681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600" dirty="0"/>
                  <a:t>1-Bitiş ve başlangıç noktasının koordinatlarını belirle.</a:t>
                </a:r>
              </a:p>
              <a:p>
                <a:pPr marL="0" indent="0">
                  <a:buNone/>
                </a:pPr>
                <a:r>
                  <a:rPr lang="tr-TR" sz="2600" dirty="0"/>
                  <a:t>2-Bitiş noktasından başlangıç noktasını çıkar.</a:t>
                </a:r>
              </a:p>
              <a:p>
                <a:pPr marL="0" indent="0">
                  <a:buNone/>
                </a:pPr>
                <a:r>
                  <a:rPr lang="es-ES" sz="2600" dirty="0"/>
                  <a:t>3-Paydalardan </a:t>
                </a:r>
                <a:r>
                  <a:rPr lang="es-ES" sz="2600" dirty="0" err="1"/>
                  <a:t>kurtul</a:t>
                </a:r>
                <a:r>
                  <a:rPr lang="es-ES" sz="2600" dirty="0"/>
                  <a:t> ya da </a:t>
                </a:r>
                <a:r>
                  <a:rPr lang="es-ES" sz="2600" dirty="0" err="1"/>
                  <a:t>sadeleştir</a:t>
                </a:r>
                <a:r>
                  <a:rPr lang="es-ES" sz="2600" dirty="0"/>
                  <a:t>. </a:t>
                </a:r>
              </a:p>
              <a:p>
                <a:pPr marL="0" indent="0">
                  <a:buNone/>
                </a:pPr>
                <a:r>
                  <a:rPr lang="tr-TR" sz="2600" dirty="0"/>
                  <a:t>4-Köşeli parantez içinde göster.</a:t>
                </a:r>
                <a:endParaRPr lang="tr-TR" sz="2600" dirty="0" smtClean="0"/>
              </a:p>
              <a:p>
                <a:r>
                  <a:rPr lang="tr-TR" sz="2400" dirty="0" smtClean="0"/>
                  <a:t>Yönler vektördür. Bundan dolayı bir yön ile onun negatifi aynı değildir. </a:t>
                </a:r>
                <a:r>
                  <a:rPr lang="en-US" sz="2400" dirty="0" smtClean="0"/>
                  <a:t>[100</a:t>
                </a:r>
                <a:r>
                  <a:rPr lang="en-US" sz="2400" dirty="0"/>
                  <a:t>]</a:t>
                </a:r>
                <a:r>
                  <a:rPr lang="tr-TR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tr-TR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acc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</m:e>
                      <m:sup>
                        <m:r>
                          <a:rPr lang="tr-TR" sz="2400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sz="2400" dirty="0" smtClean="0"/>
                  <a:t>a eşit değildir</a:t>
                </a:r>
                <a:r>
                  <a:rPr lang="en-US" sz="2400" dirty="0" smtClean="0"/>
                  <a:t>. </a:t>
                </a:r>
                <a:r>
                  <a:rPr lang="tr-TR" sz="2400" dirty="0" smtClean="0"/>
                  <a:t>Aynı doğruyu fakat farklı yönleri gösterirler.</a:t>
                </a:r>
              </a:p>
              <a:p>
                <a:r>
                  <a:rPr lang="tr-TR" sz="2400" dirty="0" smtClean="0"/>
                  <a:t>Bir yön ve onun çarpanı aynıdır.</a:t>
                </a:r>
                <a:r>
                  <a:rPr lang="en-US" sz="2400" dirty="0" smtClean="0"/>
                  <a:t> [100] </a:t>
                </a:r>
                <a:r>
                  <a:rPr lang="tr-TR" sz="2400" dirty="0" smtClean="0"/>
                  <a:t>ve </a:t>
                </a:r>
                <a:r>
                  <a:rPr lang="en-US" sz="2400" dirty="0" smtClean="0"/>
                  <a:t>[200]</a:t>
                </a:r>
                <a:r>
                  <a:rPr lang="tr-TR" sz="2400" dirty="0" smtClean="0"/>
                  <a:t> yönleri aynıdır (sadeleştirme unutulmuş)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227" y="800101"/>
                <a:ext cx="10515600" cy="5268190"/>
              </a:xfrm>
              <a:blipFill>
                <a:blip r:embed="rId2"/>
                <a:stretch>
                  <a:fillRect l="-1043" t="-17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21226" y="105353"/>
            <a:ext cx="9923105" cy="69474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Birim Hücrede Nokta Koordinatları</a:t>
            </a:r>
            <a:r>
              <a:rPr lang="en-US" sz="2800" b="1" dirty="0">
                <a:latin typeface="+mn-lt"/>
              </a:rPr>
              <a:t>, </a:t>
            </a:r>
            <a:r>
              <a:rPr lang="tr-TR" sz="2800" b="1" dirty="0">
                <a:latin typeface="+mn-lt"/>
              </a:rPr>
              <a:t>Yönler</a:t>
            </a:r>
            <a:r>
              <a:rPr lang="en-US" sz="2800" b="1" dirty="0">
                <a:latin typeface="+mn-lt"/>
              </a:rPr>
              <a:t>, </a:t>
            </a:r>
            <a:r>
              <a:rPr lang="tr-TR" sz="2800" b="1" dirty="0">
                <a:latin typeface="+mn-lt"/>
              </a:rPr>
              <a:t>ve</a:t>
            </a:r>
            <a:r>
              <a:rPr lang="en-US" sz="2800" b="1" dirty="0">
                <a:latin typeface="+mn-lt"/>
              </a:rPr>
              <a:t> </a:t>
            </a:r>
            <a:r>
              <a:rPr lang="tr-TR" sz="2800" b="1" dirty="0">
                <a:latin typeface="+mn-lt"/>
              </a:rPr>
              <a:t>Düzlemler</a:t>
            </a:r>
          </a:p>
        </p:txBody>
      </p:sp>
    </p:spTree>
    <p:extLst>
      <p:ext uri="{BB962C8B-B14F-4D97-AF65-F5344CB8AC3E}">
        <p14:creationId xmlns:p14="http://schemas.microsoft.com/office/powerpoint/2010/main" val="20084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227" y="8001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b="1" dirty="0" smtClean="0"/>
              <a:t>Düzlemler</a:t>
            </a:r>
          </a:p>
          <a:p>
            <a:r>
              <a:rPr lang="tr-TR" dirty="0"/>
              <a:t>Birim hücredeki belirli </a:t>
            </a:r>
            <a:r>
              <a:rPr lang="tr-TR" dirty="0" smtClean="0"/>
              <a:t>düzlemler </a:t>
            </a:r>
            <a:r>
              <a:rPr lang="tr-TR" dirty="0"/>
              <a:t>özellikle önemlidir</a:t>
            </a:r>
            <a:r>
              <a:rPr lang="en-US" dirty="0" smtClean="0"/>
              <a:t>.</a:t>
            </a:r>
            <a:endParaRPr lang="en-US" dirty="0"/>
          </a:p>
          <a:p>
            <a:r>
              <a:rPr lang="tr-TR" dirty="0" smtClean="0"/>
              <a:t>Örneğin</a:t>
            </a:r>
            <a:r>
              <a:rPr lang="tr-TR" dirty="0"/>
              <a:t>, metaller </a:t>
            </a:r>
            <a:r>
              <a:rPr lang="tr-TR" dirty="0" smtClean="0"/>
              <a:t>atomların </a:t>
            </a:r>
            <a:r>
              <a:rPr lang="tr-TR" dirty="0"/>
              <a:t>en sıkı şekilde </a:t>
            </a:r>
            <a:r>
              <a:rPr lang="tr-TR" dirty="0" smtClean="0"/>
              <a:t>düenlenmiş olduğu </a:t>
            </a:r>
            <a:r>
              <a:rPr lang="tr-TR" dirty="0"/>
              <a:t>düzlemleri boyunca kolayca deforme </a:t>
            </a:r>
            <a:r>
              <a:rPr lang="tr-TR" dirty="0" smtClean="0"/>
              <a:t>olur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/>
              <a:t>Bir kristalin farklı yüzlerinin yüzey enerjisi belirli kristalografik düzlemlere </a:t>
            </a:r>
            <a:r>
              <a:rPr lang="tr-TR" dirty="0" smtClean="0"/>
              <a:t>bağlıdır</a:t>
            </a:r>
            <a:r>
              <a:rPr lang="en-US" dirty="0" smtClean="0"/>
              <a:t>.</a:t>
            </a:r>
            <a:endParaRPr lang="tr-TR" dirty="0"/>
          </a:p>
          <a:p>
            <a:r>
              <a:rPr lang="tr-TR" dirty="0" smtClean="0"/>
              <a:t>Bu kristal büyümesinde önemlidir.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21227" y="105353"/>
            <a:ext cx="9894970" cy="69474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Birim Hücrede Nokta Koordinatları</a:t>
            </a:r>
            <a:r>
              <a:rPr lang="en-US" sz="2800" b="1" dirty="0">
                <a:latin typeface="+mn-lt"/>
              </a:rPr>
              <a:t>, </a:t>
            </a:r>
            <a:r>
              <a:rPr lang="tr-TR" sz="2800" b="1" dirty="0">
                <a:latin typeface="+mn-lt"/>
              </a:rPr>
              <a:t>Yönler</a:t>
            </a:r>
            <a:r>
              <a:rPr lang="en-US" sz="2800" b="1" dirty="0">
                <a:latin typeface="+mn-lt"/>
              </a:rPr>
              <a:t>, </a:t>
            </a:r>
            <a:r>
              <a:rPr lang="tr-TR" sz="2800" b="1" dirty="0">
                <a:latin typeface="+mn-lt"/>
              </a:rPr>
              <a:t>ve</a:t>
            </a:r>
            <a:r>
              <a:rPr lang="en-US" sz="2800" b="1" dirty="0">
                <a:latin typeface="+mn-lt"/>
              </a:rPr>
              <a:t> </a:t>
            </a:r>
            <a:r>
              <a:rPr lang="tr-TR" sz="2800" b="1" dirty="0">
                <a:latin typeface="+mn-lt"/>
              </a:rPr>
              <a:t>Düzlemler</a:t>
            </a:r>
          </a:p>
        </p:txBody>
      </p:sp>
    </p:spTree>
    <p:extLst>
      <p:ext uri="{BB962C8B-B14F-4D97-AF65-F5344CB8AC3E}">
        <p14:creationId xmlns:p14="http://schemas.microsoft.com/office/powerpoint/2010/main" val="30465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3963" y="800100"/>
            <a:ext cx="10515600" cy="5600699"/>
          </a:xfrm>
        </p:spPr>
        <p:txBody>
          <a:bodyPr>
            <a:noAutofit/>
          </a:bodyPr>
          <a:lstStyle/>
          <a:p>
            <a:r>
              <a:rPr lang="tr-TR" dirty="0" smtClean="0"/>
              <a:t>Eksenler </a:t>
            </a:r>
            <a:r>
              <a:rPr lang="tr-TR" dirty="0"/>
              <a:t>boyunca kestiği noktaları </a:t>
            </a:r>
            <a:r>
              <a:rPr lang="tr-TR" dirty="0" smtClean="0"/>
              <a:t>bul</a:t>
            </a:r>
          </a:p>
          <a:p>
            <a:r>
              <a:rPr lang="tr-TR" dirty="0" smtClean="0"/>
              <a:t>Tersini al</a:t>
            </a:r>
          </a:p>
          <a:p>
            <a:r>
              <a:rPr lang="tr-TR" dirty="0" smtClean="0"/>
              <a:t>En </a:t>
            </a:r>
            <a:r>
              <a:rPr lang="tr-TR" dirty="0"/>
              <a:t>küçük tamsayıya göre çarp (Payda </a:t>
            </a:r>
            <a:r>
              <a:rPr lang="tr-TR" dirty="0" smtClean="0"/>
              <a:t>eşitle)</a:t>
            </a:r>
          </a:p>
          <a:p>
            <a:r>
              <a:rPr lang="tr-TR" dirty="0" smtClean="0"/>
              <a:t>Paranteze al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tr-TR" dirty="0" smtClean="0"/>
              <a:t>Düzlemler ve negatifleri aynıdır.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tr-TR" dirty="0" smtClean="0"/>
              <a:t>Düzlemler ve çarpanları aynı değildir.</a:t>
            </a:r>
            <a:r>
              <a:rPr lang="en-US" dirty="0" smtClean="0"/>
              <a:t> </a:t>
            </a:r>
            <a:endParaRPr lang="tr-TR" dirty="0" smtClean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21227" y="105353"/>
            <a:ext cx="10724964" cy="694748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Birim Hücrede Nokta Koordinatları</a:t>
            </a:r>
            <a:r>
              <a:rPr lang="en-US" sz="2800" b="1" dirty="0">
                <a:latin typeface="+mn-lt"/>
              </a:rPr>
              <a:t>, </a:t>
            </a:r>
            <a:r>
              <a:rPr lang="tr-TR" sz="2800" b="1" dirty="0">
                <a:latin typeface="+mn-lt"/>
              </a:rPr>
              <a:t>Yönler</a:t>
            </a:r>
            <a:r>
              <a:rPr lang="en-US" sz="2800" b="1" dirty="0">
                <a:latin typeface="+mn-lt"/>
              </a:rPr>
              <a:t>, </a:t>
            </a:r>
            <a:r>
              <a:rPr lang="tr-TR" sz="2800" b="1" dirty="0">
                <a:latin typeface="+mn-lt"/>
              </a:rPr>
              <a:t>ve</a:t>
            </a:r>
            <a:r>
              <a:rPr lang="en-US" sz="2800" b="1" dirty="0">
                <a:latin typeface="+mn-lt"/>
              </a:rPr>
              <a:t> </a:t>
            </a:r>
            <a:r>
              <a:rPr lang="tr-TR" sz="2800" b="1" dirty="0">
                <a:latin typeface="+mn-lt"/>
              </a:rPr>
              <a:t>Düzlemler</a:t>
            </a:r>
          </a:p>
        </p:txBody>
      </p:sp>
    </p:spTree>
    <p:extLst>
      <p:ext uri="{BB962C8B-B14F-4D97-AF65-F5344CB8AC3E}">
        <p14:creationId xmlns:p14="http://schemas.microsoft.com/office/powerpoint/2010/main" val="14728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5473" y="810490"/>
            <a:ext cx="7574972" cy="5725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Uzun mesafe düzeni:</a:t>
            </a:r>
          </a:p>
          <a:p>
            <a:r>
              <a:rPr lang="tr-TR" sz="2400" dirty="0" smtClean="0"/>
              <a:t>Birçok metal ve alaşımlar, yarıiletkenler, seramikler ve bazı polimerler kristal yapıya sahiptir. Bu kristal yapıda atomlar veya iyonlar uzun mesafe düzenine sahiptir;</a:t>
            </a:r>
            <a:r>
              <a:rPr lang="en-US" sz="2400" dirty="0" smtClean="0"/>
              <a:t> </a:t>
            </a:r>
            <a:r>
              <a:rPr lang="tr-TR" sz="2400" dirty="0" smtClean="0"/>
              <a:t>bu dizilim 100 nm’den daha fazla devam eder.</a:t>
            </a:r>
          </a:p>
          <a:p>
            <a:r>
              <a:rPr lang="tr-TR" sz="2400" dirty="0" smtClean="0"/>
              <a:t>Polikristal malzemeler farklı yönelime sahip birçok kristalden meydana gelir. </a:t>
            </a:r>
            <a:endParaRPr lang="tr-TR" sz="2400" dirty="0"/>
          </a:p>
          <a:p>
            <a:r>
              <a:rPr lang="tr-TR" sz="2400" dirty="0" smtClean="0"/>
              <a:t>Bir polikristal malzeme, küçük tek kristallerin bir araya gelmesi ile oluşur.</a:t>
            </a:r>
          </a:p>
          <a:p>
            <a:r>
              <a:rPr lang="tr-TR" sz="2400" dirty="0" smtClean="0"/>
              <a:t>Mühendislik uygulamalarındakullanılan birçok kristal malzeme polikristallidir (örneğin yapı malzemesi olarak kullanılan çelik, uçaklarda kullanılan alimünyum alaşımlar)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tr-TR" sz="2400" dirty="0" smtClean="0"/>
              <a:t>Kristal malzemelerdeki uzun mesafe düzenini tespit etmek için X-Işınıları kırınımı kullanılabilir.</a:t>
            </a:r>
            <a:endParaRPr lang="tr-TR" sz="2400" dirty="0"/>
          </a:p>
          <a:p>
            <a:endParaRPr lang="tr-TR" sz="2400" dirty="0"/>
          </a:p>
          <a:p>
            <a:endParaRPr lang="tr-TR" sz="2400" dirty="0" smtClean="0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45473" y="126134"/>
            <a:ext cx="7113456" cy="684357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Kısa Mesafe Düzeni ve Uzun Mesafe Düzeni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758" y="810490"/>
            <a:ext cx="3675517" cy="258733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076372" y="3501737"/>
            <a:ext cx="342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Çokkristalli paslanmaz çelik mikroyapısı (tane ve tane sınırları)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724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228" y="126135"/>
            <a:ext cx="3713018" cy="57005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Amorf Malzemeler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228" y="696190"/>
            <a:ext cx="7661563" cy="6026727"/>
          </a:xfrm>
        </p:spPr>
        <p:txBody>
          <a:bodyPr>
            <a:noAutofit/>
          </a:bodyPr>
          <a:lstStyle/>
          <a:p>
            <a:r>
              <a:rPr lang="tr-TR" sz="2400" dirty="0" smtClean="0"/>
              <a:t>Atomları veya iyonları sadece kısa mesafe düzenine sahip olan tüm malzemeler amorf malzeme olarak adlandırılır. Bu kristal olmayan yapıdır.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Atomlar veya iyonlar bir düzen içinde bulunmadıklarından, amorf malzemeler benzersiz ve sıradışı bir özellik karışımı sunar.</a:t>
            </a:r>
          </a:p>
          <a:p>
            <a:r>
              <a:rPr lang="tr-TR" sz="2400" dirty="0" smtClean="0"/>
              <a:t>İnorganik camlar gibi birçok plastikte amorf yapıya sahiptir.</a:t>
            </a:r>
            <a:r>
              <a:rPr lang="en-US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Plastik ve camlara nazaran metaller ve alaşımları kristal yapıda olmaya eğilimlidir.</a:t>
            </a:r>
            <a:r>
              <a:rPr lang="en-US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Eğer bir metal eriyik halinden yeterince hızlı soğutulabilirse metalik cam elde edileblir (soğuma hızı </a:t>
            </a:r>
            <a:r>
              <a:rPr lang="en-US" sz="2400" dirty="0" smtClean="0"/>
              <a:t>&gt;10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C/s </a:t>
            </a:r>
            <a:r>
              <a:rPr lang="tr-TR" sz="2400" dirty="0" smtClean="0"/>
              <a:t>olmalı)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tr-TR" sz="2400" dirty="0" smtClean="0"/>
              <a:t>Amorf silikon (</a:t>
            </a:r>
            <a:r>
              <a:rPr lang="en-US" sz="2400" dirty="0" smtClean="0"/>
              <a:t>a:Si-H</a:t>
            </a:r>
            <a:r>
              <a:rPr lang="tr-TR" sz="2400" dirty="0" smtClean="0"/>
              <a:t>)</a:t>
            </a:r>
            <a:r>
              <a:rPr lang="en-US" sz="2400" dirty="0" smtClean="0"/>
              <a:t>, </a:t>
            </a:r>
            <a:r>
              <a:rPr lang="tr-TR" sz="2400" dirty="0" smtClean="0"/>
              <a:t>bir başka önemli kısa mesafe düzenine sahip malzemedir.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391" y="696190"/>
            <a:ext cx="3288600" cy="22179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666" y="3087315"/>
            <a:ext cx="1840050" cy="170168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82000" y="5076500"/>
            <a:ext cx="253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Amorf silikon ve kristal silikonun atomik dizilimleri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262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3182" y="136526"/>
            <a:ext cx="4315691" cy="559666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Kristal Yapı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3182" y="935342"/>
            <a:ext cx="8835736" cy="543732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Katı malzemeler, atomların veya iyonların birbirlerine göre nasıl düzenlendiklerine bağlı olarak sınıflandırılabilir.</a:t>
            </a:r>
          </a:p>
          <a:p>
            <a:r>
              <a:rPr lang="tr-TR" sz="2400" dirty="0" smtClean="0"/>
              <a:t>Kristal malzemelerde, atomlar büyük atomik mesafelerde tekrar eden veya periyodik bir düzende (dizilim) bulunur. </a:t>
            </a:r>
          </a:p>
          <a:p>
            <a:r>
              <a:rPr lang="tr-TR" sz="2400" dirty="0" smtClean="0"/>
              <a:t>Metallerin çoğu, seramiklerin çoğu  ve bazı polimerler normal katılaşma koşulları altında kristal yapıya sahipolular.</a:t>
            </a:r>
          </a:p>
          <a:p>
            <a:r>
              <a:rPr lang="tr-TR" sz="2400" dirty="0" smtClean="0"/>
              <a:t>Çok sayıda farklı kristal yapı vardır. Bu farklılık, metallerde görülen nispeten basit yapılardan, seramiklerde görülen çok kompleks yapılara kadar geniş bir aralığa sahiptir.</a:t>
            </a:r>
            <a:r>
              <a:rPr lang="en-US" sz="2400" dirty="0" smtClean="0"/>
              <a:t> </a:t>
            </a:r>
            <a:endParaRPr lang="tr-TR" sz="2400" dirty="0"/>
          </a:p>
          <a:p>
            <a:r>
              <a:rPr lang="tr-TR" sz="2400" dirty="0" smtClean="0"/>
              <a:t>Kristal yapıyı tarif ederken, atomların veya iyonların iyi tanımlanmış çaplara sahip katı küreler olduğu düşünülmektedir.</a:t>
            </a:r>
          </a:p>
          <a:p>
            <a:r>
              <a:rPr lang="tr-TR" sz="2400" dirty="0" smtClean="0"/>
              <a:t>Baze </a:t>
            </a:r>
            <a:r>
              <a:rPr lang="tr-TR" sz="2400" b="1" dirty="0" smtClean="0"/>
              <a:t>kafes</a:t>
            </a:r>
            <a:r>
              <a:rPr lang="tr-TR" sz="2400" dirty="0" smtClean="0"/>
              <a:t> terimi kristal yapı terimi yerine kullanılır.</a:t>
            </a:r>
            <a:r>
              <a:rPr lang="en-US" sz="2400" dirty="0" smtClean="0"/>
              <a:t> 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918" y="2139601"/>
            <a:ext cx="2623050" cy="220836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110768" y="4465687"/>
            <a:ext cx="2419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prstClr val="black"/>
                </a:solidFill>
              </a:rPr>
              <a:t>Sert-küre birim hücre görünümü</a:t>
            </a:r>
            <a:endParaRPr lang="tr-T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448" y="194437"/>
            <a:ext cx="2798767" cy="62242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Birim Hücre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5448" y="1020952"/>
            <a:ext cx="8257032" cy="5160391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Kristal katılarda atomik dizilim, küçük atom guruplarının tekrarlayan bir desen oluşturduğunu gösterir.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Bu nedenle, kristal yapıları tarif ederken, yapıyı birim hücre denilen tekrar eden en küçük yapıya bölmek uygundur.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Birim hücre, kristal yapının simetrisini temsil eden en küçük yapıdır. Bu küçük yapılar yan yana gelerek büyür ve kristal yapıyı oluşturur.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Birim hücre, kristal yapının ana yapı birimidir.</a:t>
            </a:r>
          </a:p>
          <a:p>
            <a:r>
              <a:rPr lang="tr-TR" sz="2400" dirty="0" smtClean="0"/>
              <a:t>Birim hücre, kristal yapıyı geometrisi ve atom konumlarına göre tanımlayan yapıdır.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755" y="2105559"/>
            <a:ext cx="2880000" cy="267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5448" y="194437"/>
            <a:ext cx="6562344" cy="646811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Yüzey Merkezli Kübik Kristal Yapı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176" y="841248"/>
            <a:ext cx="8208264" cy="435133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Çoğu metalde kubik geometriye sahip kristal yapı vardır. Bu yapıda, atomlar her bir köşeye ve küpün her bir yüzeyine yerleşebilir.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Bu tipteki kristal yapı </a:t>
            </a:r>
            <a:r>
              <a:rPr lang="tr-TR" sz="2400" dirty="0"/>
              <a:t>Yüzey Merkezli Kübik </a:t>
            </a:r>
            <a:r>
              <a:rPr lang="tr-TR" sz="2400" dirty="0" smtClean="0"/>
              <a:t>(YMK) Kristal Yapı olarak adlandırılır.</a:t>
            </a:r>
            <a:r>
              <a:rPr lang="tr-TR" sz="2400" b="1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Bu yapıya sahip olan bazı metallerin örnekleri arasında bakır, alimünyum, gümüş ve altın sayılabilir.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Yüzey köşegenindeki kürelerin (atomlar veya iyonlar) birbirlerine dokunduğu varsayılır. Eğer küpün bir kenar uzunluğu a ve atomik çap R ise: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308" y="4600931"/>
            <a:ext cx="2520000" cy="82688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07582" y="5692875"/>
            <a:ext cx="2520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Yüzey Merkezli Kübik Kristal Yapı</a:t>
            </a:r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583" y="841248"/>
            <a:ext cx="2520000" cy="222475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583" y="3280586"/>
            <a:ext cx="2520000" cy="219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155448" y="841248"/>
                <a:ext cx="8348472" cy="5585678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/>
                  <a:t>Kristal yapıyı tanımlamak için iki önemli parametre vardır: koordinasyon sayısı (KS) ve atomsal dolgu faktörü (ADF).</a:t>
                </a:r>
              </a:p>
              <a:p>
                <a:pPr marL="0" indent="0">
                  <a:buNone/>
                </a:pPr>
                <a:r>
                  <a:rPr lang="tr-TR" sz="2400" b="1" dirty="0" smtClean="0"/>
                  <a:t>Koordinasyon Sayısı (KS):</a:t>
                </a:r>
                <a:r>
                  <a:rPr lang="en-US" sz="2400" b="1" dirty="0" smtClean="0"/>
                  <a:t> </a:t>
                </a:r>
                <a:endParaRPr lang="tr-TR" sz="2400" b="1" dirty="0" smtClean="0"/>
              </a:p>
              <a:p>
                <a:r>
                  <a:rPr lang="tr-TR" sz="2400" dirty="0" smtClean="0"/>
                  <a:t>Koordinasyon sayısı, bir atomun kaç atoma temas ettiğini veya bir atomun kaç tane en yakın komşu atoma sahip olduğunu gösterir.</a:t>
                </a:r>
              </a:p>
              <a:p>
                <a:r>
                  <a:rPr lang="tr-TR" sz="2400" dirty="0" smtClean="0"/>
                  <a:t>YMK yapı için koordinasyon sayısı 12’dir.</a:t>
                </a:r>
              </a:p>
              <a:p>
                <a:pPr marL="0" indent="0">
                  <a:buNone/>
                </a:pPr>
                <a:r>
                  <a:rPr lang="tr-TR" sz="2400" b="1" dirty="0" smtClean="0"/>
                  <a:t>Atomsal Dolgu Faktörü </a:t>
                </a:r>
                <a:r>
                  <a:rPr lang="en-US" sz="2400" b="1" dirty="0" smtClean="0"/>
                  <a:t>(A</a:t>
                </a:r>
                <a:r>
                  <a:rPr lang="tr-TR" sz="2400" b="1" dirty="0" smtClean="0"/>
                  <a:t>D</a:t>
                </a:r>
                <a:r>
                  <a:rPr lang="en-US" sz="2400" b="1" dirty="0" smtClean="0"/>
                  <a:t>F</a:t>
                </a:r>
                <a:r>
                  <a:rPr lang="en-US" sz="2400" b="1" dirty="0"/>
                  <a:t>)</a:t>
                </a:r>
                <a:r>
                  <a:rPr lang="tr-TR" sz="2400" b="1" dirty="0"/>
                  <a:t>:</a:t>
                </a:r>
              </a:p>
              <a:p>
                <a:r>
                  <a:rPr lang="tr-TR" sz="2400" dirty="0" smtClean="0"/>
                  <a:t>Dolgu faktörü, bir birim hücredeki atomların (katı küre) kapladığı toplam hacimin birim hücrenin hacmine oranıdır.</a:t>
                </a:r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𝐴𝐷𝐹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𝐵𝑖𝑟𝑖𝑚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𝑐𝑟𝑒𝑑𝑒𝑘𝑖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𝑡𝑜𝑝𝑙𝑎𝑚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𝑎𝑡𝑜𝑚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h𝑎𝑐𝑚𝑖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𝐵𝑖𝑟𝑖𝑚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ü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𝑐𝑟𝑒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h𝑎𝑐𝑚𝑖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48" y="841248"/>
                <a:ext cx="8348472" cy="5585678"/>
              </a:xfrm>
              <a:blipFill>
                <a:blip r:embed="rId2"/>
                <a:stretch>
                  <a:fillRect l="-1169" t="-1528" r="-1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55448" y="194437"/>
            <a:ext cx="6562344" cy="646811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Yüzey Merkezli Kübik Kristal Yapı</a:t>
            </a:r>
          </a:p>
        </p:txBody>
      </p:sp>
      <p:pic>
        <p:nvPicPr>
          <p:cNvPr id="8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723" y="718858"/>
            <a:ext cx="2026013" cy="2055400"/>
          </a:xfrm>
          <a:prstGeom prst="rect">
            <a:avLst/>
          </a:prstGeom>
        </p:spPr>
      </p:pic>
      <p:pic>
        <p:nvPicPr>
          <p:cNvPr id="9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859" y="2844751"/>
            <a:ext cx="238374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434" y="221573"/>
            <a:ext cx="6477000" cy="60368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+mn-lt"/>
              </a:rPr>
              <a:t>Hacim Merkezli Kübik Kristal Yapı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3434" y="825255"/>
            <a:ext cx="8066809" cy="5547410"/>
          </a:xfrm>
        </p:spPr>
        <p:txBody>
          <a:bodyPr>
            <a:noAutofit/>
          </a:bodyPr>
          <a:lstStyle/>
          <a:p>
            <a:r>
              <a:rPr lang="tr-TR" sz="2400" dirty="0" smtClean="0"/>
              <a:t>Yaygın olarak bilinen bir başka kristal yapı </a:t>
            </a:r>
            <a:r>
              <a:rPr lang="tr-TR" sz="2400" dirty="0"/>
              <a:t>Hacim Merkezli </a:t>
            </a:r>
            <a:r>
              <a:rPr lang="tr-TR" sz="2400" dirty="0" smtClean="0"/>
              <a:t>Kübik (HMK) </a:t>
            </a:r>
            <a:r>
              <a:rPr lang="tr-TR" sz="2400" dirty="0"/>
              <a:t>Kristal </a:t>
            </a:r>
            <a:r>
              <a:rPr lang="tr-TR" sz="2400" dirty="0" smtClean="0"/>
              <a:t>Yapıdır.  Bu yapıda, atomlar birim hücrenin köşelerinde ve merkezinde bir tane bulunur. </a:t>
            </a:r>
          </a:p>
          <a:p>
            <a:r>
              <a:rPr lang="tr-TR" sz="2400" dirty="0" smtClean="0"/>
              <a:t>Merkez atomunun ve köşe atomlarının hücre köşegeni üzerinde birbirlerine temas ettiği kabul </a:t>
            </a:r>
            <a:r>
              <a:rPr lang="tr-TR" sz="2400" dirty="0"/>
              <a:t>edilir. Eğer küpün bir kenar uzunluğu a ve atomik çap R ise</a:t>
            </a:r>
          </a:p>
          <a:p>
            <a:endParaRPr lang="tr-TR" sz="2400" dirty="0" smtClean="0"/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Krom, demir ve </a:t>
            </a:r>
            <a:r>
              <a:rPr lang="en-US" sz="2400" dirty="0" smtClean="0"/>
              <a:t>tungsten </a:t>
            </a:r>
            <a:r>
              <a:rPr lang="tr-TR" sz="2400" dirty="0" smtClean="0"/>
              <a:t>HMK yapıya sahiptir</a:t>
            </a:r>
            <a:r>
              <a:rPr lang="en-US" sz="2400" dirty="0" smtClean="0"/>
              <a:t>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779" y="3118529"/>
            <a:ext cx="1800000" cy="115582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407" y="3720692"/>
            <a:ext cx="2160000" cy="22896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407" y="2077016"/>
            <a:ext cx="2160000" cy="1643676"/>
          </a:xfrm>
          <a:prstGeom prst="rect">
            <a:avLst/>
          </a:prstGeom>
        </p:spPr>
      </p:pic>
      <p:pic>
        <p:nvPicPr>
          <p:cNvPr id="9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807" y="117216"/>
            <a:ext cx="1879200" cy="19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8883" y="154111"/>
            <a:ext cx="7025073" cy="577410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Sıkı Düzen </a:t>
            </a:r>
            <a:r>
              <a:rPr lang="en-US" sz="2800" b="1" dirty="0" smtClean="0">
                <a:latin typeface="+mn-lt"/>
              </a:rPr>
              <a:t>He</a:t>
            </a:r>
            <a:r>
              <a:rPr lang="tr-TR" sz="2800" b="1" dirty="0" smtClean="0">
                <a:latin typeface="+mn-lt"/>
              </a:rPr>
              <a:t>kz</a:t>
            </a:r>
            <a:r>
              <a:rPr lang="en-US" sz="2800" b="1" dirty="0" smtClean="0">
                <a:latin typeface="+mn-lt"/>
              </a:rPr>
              <a:t>agonal </a:t>
            </a:r>
            <a:r>
              <a:rPr lang="tr-TR" sz="2800" b="1" dirty="0" smtClean="0">
                <a:latin typeface="+mn-lt"/>
              </a:rPr>
              <a:t>(SDH) Kristal Yapı</a:t>
            </a:r>
            <a:endParaRPr lang="tr-TR" sz="28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883" y="840886"/>
            <a:ext cx="7458519" cy="584135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Tüm metallerin kübik yapıda olmadığı bilinmektedir. Kübik olmayan ve bilinen en yaygın yapı sıkı düzen hekzagonal yapıdır.</a:t>
            </a:r>
            <a:r>
              <a:rPr lang="en-US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Üst ve alt hücreler (altıgen) 6 atoma sahiptir. Bu altıgenin merkezinde ise bir atom vardır. Alt ve üst altıgenler arasında ise üçgen köşelerine yerleşmiş 3 atom bulunur.</a:t>
            </a:r>
          </a:p>
          <a:p>
            <a:r>
              <a:rPr lang="en-US" sz="2400" dirty="0" smtClean="0"/>
              <a:t>a </a:t>
            </a:r>
            <a:r>
              <a:rPr lang="tr-TR" sz="2400" dirty="0" smtClean="0"/>
              <a:t>ve</a:t>
            </a:r>
            <a:r>
              <a:rPr lang="en-US" sz="2400" dirty="0" smtClean="0"/>
              <a:t> c</a:t>
            </a:r>
            <a:r>
              <a:rPr lang="tr-TR" sz="2400" dirty="0" smtClean="0"/>
              <a:t>, kısa ve uzun kenar uzunluklarını göstermektedir. </a:t>
            </a:r>
            <a:r>
              <a:rPr lang="en-US" sz="2400" dirty="0" smtClean="0"/>
              <a:t>c/a </a:t>
            </a:r>
            <a:r>
              <a:rPr lang="tr-TR" sz="2400" dirty="0" smtClean="0"/>
              <a:t>oranının ideal değeri </a:t>
            </a:r>
            <a:r>
              <a:rPr lang="en-US" sz="2400" dirty="0" smtClean="0"/>
              <a:t>1.633</a:t>
            </a:r>
            <a:r>
              <a:rPr lang="tr-TR" sz="2400" dirty="0" smtClean="0"/>
              <a:t>’tür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tr-TR" sz="2400" dirty="0" smtClean="0"/>
              <a:t>SDH’nin KS 12 ve ADF 0,74’tür.</a:t>
            </a:r>
            <a:endParaRPr lang="tr-TR" sz="2400" dirty="0"/>
          </a:p>
          <a:p>
            <a:r>
              <a:rPr lang="tr-TR" sz="2400" dirty="0" smtClean="0"/>
              <a:t>Örnekleri: Kadmiyum, magnezyum, titanyum ve çinkodur.</a:t>
            </a:r>
            <a:endParaRPr lang="tr-TR" sz="2400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664" y="154111"/>
            <a:ext cx="3600000" cy="36684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664" y="3822581"/>
            <a:ext cx="2700000" cy="28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1274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Teması</vt:lpstr>
      <vt:lpstr>Kısa Mesafe Düzeni ve Uzun Mesafe Düzeni</vt:lpstr>
      <vt:lpstr>Kısa Mesafe Düzeni ve Uzun Mesafe Düzeni</vt:lpstr>
      <vt:lpstr>Amorf Malzemeler</vt:lpstr>
      <vt:lpstr>Kristal Yapı</vt:lpstr>
      <vt:lpstr>Birim Hücre</vt:lpstr>
      <vt:lpstr>Yüzey Merkezli Kübik Kristal Yapı</vt:lpstr>
      <vt:lpstr>Yüzey Merkezli Kübik Kristal Yapı</vt:lpstr>
      <vt:lpstr>Hacim Merkezli Kübik Kristal Yapı</vt:lpstr>
      <vt:lpstr>Sıkı Düzen Hekzagonal (SDH) Kristal Yapı</vt:lpstr>
      <vt:lpstr>Yoğunluk</vt:lpstr>
      <vt:lpstr>Kristal Sistemler</vt:lpstr>
      <vt:lpstr>Birim Hücrede Nokta Koordinatları, Yönler, ve Düzlemler</vt:lpstr>
      <vt:lpstr>Birim Hücrede Nokta Koordinatları, Yönler, ve Düzlemler</vt:lpstr>
      <vt:lpstr>Birim Hücrede Nokta Koordinatları, Yönler, ve Düzlemler</vt:lpstr>
      <vt:lpstr>Birim Hücrede Nokta Koordinatları, Yönler, ve Düzlemler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 201 Materials Science</dc:title>
  <dc:creator>pc205</dc:creator>
  <cp:lastModifiedBy>GSoysal</cp:lastModifiedBy>
  <cp:revision>276</cp:revision>
  <dcterms:created xsi:type="dcterms:W3CDTF">2016-07-27T06:35:54Z</dcterms:created>
  <dcterms:modified xsi:type="dcterms:W3CDTF">2020-05-10T16:27:49Z</dcterms:modified>
</cp:coreProperties>
</file>