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4C83-8479-4AE4-A04B-9829010F5277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DEAB-51BA-4817-AD61-8D5CFC836B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7499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4C83-8479-4AE4-A04B-9829010F5277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DEAB-51BA-4817-AD61-8D5CFC836B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3226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4C83-8479-4AE4-A04B-9829010F5277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DEAB-51BA-4817-AD61-8D5CFC836B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0808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148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361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3577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702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8166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3869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5102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20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4C83-8479-4AE4-A04B-9829010F5277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DEAB-51BA-4817-AD61-8D5CFC836B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82329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2894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7198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475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4C83-8479-4AE4-A04B-9829010F5277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DEAB-51BA-4817-AD61-8D5CFC836B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3532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4C83-8479-4AE4-A04B-9829010F5277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DEAB-51BA-4817-AD61-8D5CFC836B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7639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4C83-8479-4AE4-A04B-9829010F5277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DEAB-51BA-4817-AD61-8D5CFC836B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4066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4C83-8479-4AE4-A04B-9829010F5277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DEAB-51BA-4817-AD61-8D5CFC836B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8754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4C83-8479-4AE4-A04B-9829010F5277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DEAB-51BA-4817-AD61-8D5CFC836B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517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4C83-8479-4AE4-A04B-9829010F5277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DEAB-51BA-4817-AD61-8D5CFC836B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1547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4C83-8479-4AE4-A04B-9829010F5277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DEAB-51BA-4817-AD61-8D5CFC836B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8789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2060"/>
            </a:gs>
            <a:gs pos="16000">
              <a:schemeClr val="accent1">
                <a:lumMod val="45000"/>
                <a:lumOff val="55000"/>
              </a:schemeClr>
            </a:gs>
            <a:gs pos="100000">
              <a:srgbClr val="002060"/>
            </a:gs>
            <a:gs pos="55000">
              <a:srgbClr val="92D050"/>
            </a:gs>
            <a:gs pos="84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84C83-8479-4AE4-A04B-9829010F5277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EDEAB-51BA-4817-AD61-8D5CFC836B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7717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2060"/>
            </a:gs>
            <a:gs pos="16000">
              <a:schemeClr val="accent1">
                <a:lumMod val="45000"/>
                <a:lumOff val="55000"/>
              </a:schemeClr>
            </a:gs>
            <a:gs pos="100000">
              <a:srgbClr val="002060"/>
            </a:gs>
            <a:gs pos="55000">
              <a:srgbClr val="92D050"/>
            </a:gs>
            <a:gs pos="84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890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8994" y="1310391"/>
            <a:ext cx="8199129" cy="141551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lgerian" panose="04020705040A02060702" pitchFamily="82" charset="0"/>
              </a:rPr>
              <a:t>       </a:t>
            </a:r>
            <a:r>
              <a:rPr lang="en-US" sz="8800" b="1" dirty="0" smtClean="0">
                <a:latin typeface="Algerian" panose="04020705040A02060702" pitchFamily="82" charset="0"/>
              </a:rPr>
              <a:t>KÖK HÜCRE</a:t>
            </a:r>
            <a:endParaRPr lang="en-US" sz="8800" b="1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3626" y="2725910"/>
            <a:ext cx="6305933" cy="632223"/>
          </a:xfrm>
        </p:spPr>
        <p:txBody>
          <a:bodyPr/>
          <a:lstStyle/>
          <a:p>
            <a:r>
              <a:rPr lang="en-US" b="1" dirty="0" smtClean="0"/>
              <a:t>PROF. DR. E. SÜMER ARAS</a:t>
            </a:r>
            <a:endParaRPr lang="en-US" b="1" dirty="0"/>
          </a:p>
        </p:txBody>
      </p:sp>
      <p:sp>
        <p:nvSpPr>
          <p:cNvPr id="4" name="Dikdörtgen 3"/>
          <p:cNvSpPr/>
          <p:nvPr/>
        </p:nvSpPr>
        <p:spPr>
          <a:xfrm>
            <a:off x="4472728" y="3621862"/>
            <a:ext cx="364773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60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HAFTA</a:t>
            </a:r>
            <a:r>
              <a:rPr lang="tr-TR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u="sn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234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2580"/>
            <a:ext cx="10515600" cy="1008108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sz="4000" b="1" u="sng" dirty="0" smtClean="0">
                <a:latin typeface="+mn-lt"/>
              </a:rPr>
              <a:t>GELİŞİM BİYOLOJİSİNE GİRİŞ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1535" y="1690688"/>
            <a:ext cx="8189890" cy="4351338"/>
          </a:xfrm>
        </p:spPr>
        <p:txBody>
          <a:bodyPr>
            <a:normAutofit fontScale="55000" lnSpcReduction="20000"/>
          </a:bodyPr>
          <a:lstStyle/>
          <a:p>
            <a:endParaRPr lang="en-US" dirty="0"/>
          </a:p>
          <a:p>
            <a:pPr>
              <a:lnSpc>
                <a:spcPct val="220000"/>
              </a:lnSpc>
            </a:pPr>
            <a:r>
              <a:rPr lang="tr-TR" sz="6700" b="1" dirty="0"/>
              <a:t>Gelişim Biyolojisine Giriş</a:t>
            </a:r>
          </a:p>
          <a:p>
            <a:pPr>
              <a:lnSpc>
                <a:spcPct val="220000"/>
              </a:lnSpc>
            </a:pPr>
            <a:r>
              <a:rPr lang="tr-TR" sz="6700" b="1" dirty="0"/>
              <a:t>Özelleşme (</a:t>
            </a:r>
            <a:r>
              <a:rPr lang="tr-TR" sz="6700" b="1" dirty="0" err="1"/>
              <a:t>Spesifikasyon</a:t>
            </a:r>
            <a:r>
              <a:rPr lang="tr-TR" sz="6700" b="1" dirty="0"/>
              <a:t>)</a:t>
            </a:r>
          </a:p>
          <a:p>
            <a:pPr>
              <a:lnSpc>
                <a:spcPct val="220000"/>
              </a:lnSpc>
            </a:pPr>
            <a:r>
              <a:rPr lang="tr-TR" sz="6700" b="1" dirty="0"/>
              <a:t>Kök Hücre </a:t>
            </a:r>
            <a:r>
              <a:rPr lang="tr-TR" sz="6700" b="1" dirty="0" smtClean="0"/>
              <a:t>Kavramı</a:t>
            </a:r>
            <a:endParaRPr lang="en-US" sz="6700" dirty="0"/>
          </a:p>
          <a:p>
            <a:endParaRPr lang="en-US" dirty="0"/>
          </a:p>
          <a:p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35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b="1" u="sng" dirty="0" smtClean="0">
                <a:latin typeface="+mn-lt"/>
              </a:rPr>
              <a:t>Gelişim Biyolojisine Giriş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71529" y="1374865"/>
            <a:ext cx="11577034" cy="5103208"/>
          </a:xfrm>
        </p:spPr>
        <p:txBody>
          <a:bodyPr>
            <a:normAutofit/>
          </a:bodyPr>
          <a:lstStyle/>
          <a:p>
            <a:r>
              <a:rPr lang="tr-TR" sz="3200" b="1" dirty="0"/>
              <a:t>Olgun bir yumurta hücresinin sperm hücresiyle döllenmesi sonucu oluşan zigotun anne karnında veya yumurta içinde farklılaşarak embriyoyu meydana getirmesi evrelerini inceleyen bilim dalına Embriyoloji denir.</a:t>
            </a:r>
          </a:p>
          <a:p>
            <a:pPr marL="114300" indent="0">
              <a:buNone/>
            </a:pPr>
            <a:endParaRPr lang="tr-TR" sz="3200" b="1" dirty="0"/>
          </a:p>
          <a:p>
            <a:r>
              <a:rPr lang="tr-TR" sz="3200" b="1" dirty="0"/>
              <a:t>Embriyolojik gelişimi takiben bazı organizmalarda post </a:t>
            </a:r>
            <a:r>
              <a:rPr lang="tr-TR" sz="3200" b="1" dirty="0" err="1"/>
              <a:t>embriyonik</a:t>
            </a:r>
            <a:r>
              <a:rPr lang="tr-TR" sz="3200" b="1" dirty="0"/>
              <a:t> gelişme söz konusudur.</a:t>
            </a:r>
          </a:p>
          <a:p>
            <a:endParaRPr lang="tr-TR" sz="3200" b="1" dirty="0"/>
          </a:p>
          <a:p>
            <a:r>
              <a:rPr lang="tr-TR" sz="3200" b="1" dirty="0"/>
              <a:t>Hem </a:t>
            </a:r>
            <a:r>
              <a:rPr lang="tr-TR" sz="3200" b="1" dirty="0" err="1"/>
              <a:t>embriyonik</a:t>
            </a:r>
            <a:r>
              <a:rPr lang="tr-TR" sz="3200" b="1" dirty="0"/>
              <a:t> hem de post </a:t>
            </a:r>
            <a:r>
              <a:rPr lang="tr-TR" sz="3200" b="1" dirty="0" err="1"/>
              <a:t>embriyonik</a:t>
            </a:r>
            <a:r>
              <a:rPr lang="tr-TR" sz="3200" b="1" dirty="0"/>
              <a:t> gelişmenin incelenmesine </a:t>
            </a:r>
            <a:r>
              <a:rPr lang="tr-TR" sz="3200" b="1" dirty="0" err="1"/>
              <a:t>Ontogeni</a:t>
            </a:r>
            <a:r>
              <a:rPr lang="tr-TR" sz="3200" b="1" dirty="0"/>
              <a:t> adı verilir.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00055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684" y="1465017"/>
            <a:ext cx="10515600" cy="4351338"/>
          </a:xfrm>
        </p:spPr>
        <p:txBody>
          <a:bodyPr/>
          <a:lstStyle/>
          <a:p>
            <a:r>
              <a:rPr lang="tr-TR" sz="3200" b="1" u="sng" dirty="0"/>
              <a:t>Döllenme</a:t>
            </a:r>
          </a:p>
          <a:p>
            <a:pPr marL="114300" indent="0" algn="just">
              <a:lnSpc>
                <a:spcPct val="150000"/>
              </a:lnSpc>
              <a:buNone/>
            </a:pPr>
            <a:r>
              <a:rPr lang="tr-TR" sz="3200" b="1" dirty="0"/>
              <a:t>Gametler olarak adlandırılan, olgunlaşmış cinsiyet hücreleri olan sperm ve yumurtanın birleşmesiyle meydana gelir. </a:t>
            </a:r>
          </a:p>
          <a:p>
            <a:pPr marL="114300" indent="0" algn="just">
              <a:lnSpc>
                <a:spcPct val="150000"/>
              </a:lnSpc>
              <a:buNone/>
            </a:pPr>
            <a:r>
              <a:rPr lang="tr-TR" sz="3200" b="1" dirty="0"/>
              <a:t>Gamet hücrelerinin füzyonu yumurtayı uyararak gelişmeyi ve yeni birey oluşumunu başlatır.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693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529" y="524858"/>
            <a:ext cx="11654308" cy="594033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tr-TR" sz="4600" b="1" u="sng" dirty="0" err="1"/>
              <a:t>Segmentasyon</a:t>
            </a:r>
            <a:endParaRPr lang="tr-TR" sz="4600" b="1" u="sng" dirty="0"/>
          </a:p>
          <a:p>
            <a:pPr marL="114300" indent="0" algn="just">
              <a:lnSpc>
                <a:spcPct val="150000"/>
              </a:lnSpc>
              <a:buNone/>
            </a:pPr>
            <a:r>
              <a:rPr lang="tr-TR" sz="4600" b="1" dirty="0"/>
              <a:t> Çok hızlı ve seri </a:t>
            </a:r>
            <a:r>
              <a:rPr lang="tr-TR" sz="4600" b="1" dirty="0" err="1"/>
              <a:t>mitotik</a:t>
            </a:r>
            <a:r>
              <a:rPr lang="tr-TR" sz="4600" b="1" dirty="0"/>
              <a:t> bölünmedir. Zigot </a:t>
            </a:r>
            <a:r>
              <a:rPr lang="tr-TR" sz="4600" b="1" dirty="0" err="1"/>
              <a:t>blastomer</a:t>
            </a:r>
            <a:r>
              <a:rPr lang="tr-TR" sz="4600" b="1" dirty="0"/>
              <a:t> adı verilen küçük hücrelere bölünür. Bölünme sonlandığında, </a:t>
            </a:r>
            <a:r>
              <a:rPr lang="tr-TR" sz="4600" b="1" dirty="0" err="1"/>
              <a:t>blastomerler</a:t>
            </a:r>
            <a:r>
              <a:rPr lang="tr-TR" sz="4600" b="1" dirty="0"/>
              <a:t>, blastula adlı küreyi oluştururlar.</a:t>
            </a:r>
          </a:p>
          <a:p>
            <a:pPr marL="114300" indent="0">
              <a:buNone/>
            </a:pPr>
            <a:endParaRPr lang="tr-TR" sz="4600" b="1" dirty="0"/>
          </a:p>
          <a:p>
            <a:pPr marL="457200" indent="-342900"/>
            <a:r>
              <a:rPr lang="tr-TR" sz="4600" b="1" u="sng" dirty="0" err="1"/>
              <a:t>Gastrulasyon</a:t>
            </a:r>
            <a:endParaRPr lang="tr-TR" sz="4600" b="1" u="sng" dirty="0"/>
          </a:p>
          <a:p>
            <a:pPr marL="114300" indent="0" algn="just">
              <a:lnSpc>
                <a:spcPct val="160000"/>
              </a:lnSpc>
              <a:buNone/>
            </a:pPr>
            <a:r>
              <a:rPr lang="tr-TR" sz="4600" b="1" dirty="0"/>
              <a:t> </a:t>
            </a:r>
            <a:r>
              <a:rPr lang="tr-TR" sz="4600" b="1" dirty="0" err="1"/>
              <a:t>Mitotik</a:t>
            </a:r>
            <a:r>
              <a:rPr lang="tr-TR" sz="4600" b="1" dirty="0"/>
              <a:t> bölünme hızı yavaşladığında, </a:t>
            </a:r>
            <a:r>
              <a:rPr lang="tr-TR" sz="4600" b="1" dirty="0" err="1"/>
              <a:t>blastomerler</a:t>
            </a:r>
            <a:r>
              <a:rPr lang="tr-TR" sz="4600" b="1" dirty="0"/>
              <a:t> pozisyonlarını değiştirirler. </a:t>
            </a:r>
            <a:r>
              <a:rPr lang="tr-TR" sz="4600" b="1" dirty="0" err="1"/>
              <a:t>Gastrulasyon</a:t>
            </a:r>
            <a:r>
              <a:rPr lang="tr-TR" sz="4600" b="1" dirty="0"/>
              <a:t> sonucu, embriyonun içerdiği 3 eşey tabakası, vücut organlarını oluşturmak için birbirleriyle etkileşime girer.</a:t>
            </a:r>
          </a:p>
          <a:p>
            <a:pPr marL="114300" indent="0">
              <a:buNone/>
            </a:pPr>
            <a:endParaRPr lang="tr-TR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43662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076" y="615010"/>
            <a:ext cx="11486882" cy="585018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3200" b="1" u="sng" dirty="0" err="1"/>
              <a:t>Organogenez</a:t>
            </a:r>
            <a:endParaRPr lang="tr-TR" sz="3200" b="1" u="sng" dirty="0"/>
          </a:p>
          <a:p>
            <a:pPr marL="114300" indent="0" algn="just">
              <a:lnSpc>
                <a:spcPct val="150000"/>
              </a:lnSpc>
              <a:buNone/>
            </a:pPr>
            <a:r>
              <a:rPr lang="tr-TR" sz="3200" b="1" dirty="0"/>
              <a:t> Hücrelerin doku ve organları oluşturmak için kendilerini tekrar düzenledikleri evredir. Birçok organ, birden fazla eşey tabakası katmanı içerir</a:t>
            </a:r>
            <a:r>
              <a:rPr lang="tr-TR" sz="3200" b="1" dirty="0" smtClean="0"/>
              <a:t>.</a:t>
            </a:r>
            <a:endParaRPr lang="tr-TR" sz="3200" b="1" dirty="0"/>
          </a:p>
          <a:p>
            <a:pPr algn="just">
              <a:lnSpc>
                <a:spcPct val="150000"/>
              </a:lnSpc>
            </a:pPr>
            <a:r>
              <a:rPr lang="tr-TR" sz="3200" b="1" u="sng" dirty="0"/>
              <a:t>Metamorfoz</a:t>
            </a:r>
          </a:p>
          <a:p>
            <a:pPr marL="114300" indent="0" algn="just">
              <a:lnSpc>
                <a:spcPct val="150000"/>
              </a:lnSpc>
              <a:buNone/>
            </a:pPr>
            <a:r>
              <a:rPr lang="tr-TR" sz="3200" b="1" dirty="0"/>
              <a:t> Birçok türde, gerek yumurtadan çıkan, gerekse doğumla dünyaya gelen organizmaların seksüel olgunluğa erişme </a:t>
            </a:r>
            <a:r>
              <a:rPr lang="tr-TR" sz="3200" b="1" dirty="0" smtClean="0"/>
              <a:t>sürecidir</a:t>
            </a:r>
            <a:r>
              <a:rPr lang="tr-TR" sz="3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5813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651" y="408948"/>
            <a:ext cx="11551276" cy="5953215"/>
          </a:xfrm>
        </p:spPr>
        <p:txBody>
          <a:bodyPr>
            <a:normAutofit fontScale="92500" lnSpcReduction="10000"/>
          </a:bodyPr>
          <a:lstStyle/>
          <a:p>
            <a:r>
              <a:rPr lang="tr-TR" sz="3200" b="1" u="sng" dirty="0" err="1" smtClean="0"/>
              <a:t>Gametogenez</a:t>
            </a:r>
            <a:endParaRPr lang="tr-TR" sz="3200" b="1" u="sng" dirty="0" smtClean="0"/>
          </a:p>
          <a:p>
            <a:pPr marL="114300" indent="0" algn="just">
              <a:lnSpc>
                <a:spcPct val="150000"/>
              </a:lnSpc>
              <a:buNone/>
            </a:pPr>
            <a:r>
              <a:rPr lang="tr-TR" sz="3200" b="1" dirty="0" smtClean="0"/>
              <a:t>Gametlerin </a:t>
            </a:r>
            <a:r>
              <a:rPr lang="tr-TR" sz="3200" b="1" dirty="0"/>
              <a:t>gelişmesi, genellikle organizma fiziksel olgunluğa erişinceye kadar tamamlanmaz. Olgunlukta, gametler serbest kalırlar ya da yeni embriyo için döllenmeye başlarlar. </a:t>
            </a:r>
            <a:r>
              <a:rPr lang="tr-TR" sz="3200" b="1" dirty="0" smtClean="0"/>
              <a:t>Sonuç olarak </a:t>
            </a:r>
            <a:r>
              <a:rPr lang="tr-TR" sz="3200" b="1" dirty="0"/>
              <a:t>yetişkin organizma yaşlanır ve ölür. </a:t>
            </a:r>
            <a:endParaRPr lang="tr-TR" sz="3200" b="1" dirty="0" smtClean="0"/>
          </a:p>
          <a:p>
            <a:pPr marL="114300" indent="0" algn="just">
              <a:lnSpc>
                <a:spcPct val="150000"/>
              </a:lnSpc>
              <a:buNone/>
            </a:pPr>
            <a:endParaRPr lang="tr-TR" sz="3200" b="1" dirty="0"/>
          </a:p>
          <a:p>
            <a:pPr algn="just"/>
            <a:r>
              <a:rPr lang="tr-TR" sz="3000" b="1" dirty="0"/>
              <a:t>Epigenez: </a:t>
            </a:r>
            <a:r>
              <a:rPr lang="tr-TR" b="1" dirty="0"/>
              <a:t>Aristo ve </a:t>
            </a:r>
            <a:r>
              <a:rPr lang="tr-TR" b="1" dirty="0" err="1"/>
              <a:t>Harvey</a:t>
            </a:r>
            <a:r>
              <a:rPr lang="tr-TR" b="1" dirty="0"/>
              <a:t> tarafından desteklenen bu görüşe göre embriyonun organları her nesilde </a:t>
            </a:r>
            <a:r>
              <a:rPr lang="tr-TR" b="1" i="1" dirty="0"/>
              <a:t>de </a:t>
            </a:r>
            <a:r>
              <a:rPr lang="tr-TR" b="1" i="1" dirty="0" err="1"/>
              <a:t>novo</a:t>
            </a:r>
            <a:r>
              <a:rPr lang="tr-TR" b="1" i="1" dirty="0"/>
              <a:t> </a:t>
            </a:r>
            <a:r>
              <a:rPr lang="tr-TR" b="1" dirty="0"/>
              <a:t>oluşur</a:t>
            </a:r>
            <a:r>
              <a:rPr lang="tr-TR" b="1" dirty="0" smtClean="0"/>
              <a:t>.</a:t>
            </a:r>
          </a:p>
          <a:p>
            <a:pPr marL="0" indent="0" algn="just">
              <a:buNone/>
            </a:pPr>
            <a:endParaRPr lang="tr-TR" b="1" dirty="0"/>
          </a:p>
          <a:p>
            <a:pPr algn="just"/>
            <a:r>
              <a:rPr lang="tr-TR" sz="3000" b="1" dirty="0"/>
              <a:t>Ön oluşum: </a:t>
            </a:r>
            <a:r>
              <a:rPr lang="tr-TR" b="1" dirty="0" err="1"/>
              <a:t>Malpighi</a:t>
            </a:r>
            <a:r>
              <a:rPr lang="tr-TR" b="1" dirty="0"/>
              <a:t> tarafından desteklenen bu görüş ise organların minyatür halde yumurtada veya spermde hazır bulunduğunu savunur.</a:t>
            </a:r>
          </a:p>
          <a:p>
            <a:pPr marL="114300" indent="0">
              <a:buNone/>
            </a:pP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438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4255" y="460464"/>
            <a:ext cx="11731581" cy="5914577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dirty="0" smtClean="0"/>
              <a:t>	</a:t>
            </a:r>
            <a:r>
              <a:rPr lang="tr-TR" u="sng" dirty="0" smtClean="0"/>
              <a:t>Döllenmiş </a:t>
            </a:r>
            <a:r>
              <a:rPr lang="tr-TR" u="sng" dirty="0"/>
              <a:t>yumurta formunun üç embriyonik </a:t>
            </a:r>
            <a:r>
              <a:rPr lang="tr-TR" u="sng" dirty="0" err="1"/>
              <a:t>germ</a:t>
            </a:r>
            <a:r>
              <a:rPr lang="tr-TR" u="sng" dirty="0"/>
              <a:t> tabakası bulunur.</a:t>
            </a:r>
          </a:p>
          <a:p>
            <a:pPr>
              <a:lnSpc>
                <a:spcPct val="150000"/>
              </a:lnSpc>
            </a:pPr>
            <a:r>
              <a:rPr lang="tr-TR" b="1" dirty="0"/>
              <a:t>Ektoderm(dış tabaka); </a:t>
            </a:r>
            <a:r>
              <a:rPr lang="tr-TR" dirty="0"/>
              <a:t>derinin yüzey tabakasını oluşturur ve beyin ve sinir sistemini meydana getirir.</a:t>
            </a:r>
          </a:p>
          <a:p>
            <a:pPr>
              <a:lnSpc>
                <a:spcPct val="150000"/>
              </a:lnSpc>
            </a:pPr>
            <a:r>
              <a:rPr lang="tr-TR" b="1" dirty="0" smtClean="0"/>
              <a:t>Endoderm(iç </a:t>
            </a:r>
            <a:r>
              <a:rPr lang="tr-TR" b="1" dirty="0"/>
              <a:t>tabaka); </a:t>
            </a:r>
            <a:r>
              <a:rPr lang="tr-TR" dirty="0"/>
              <a:t>sindirim kanalının ve ilgili organlarının </a:t>
            </a:r>
            <a:r>
              <a:rPr lang="tr-TR" dirty="0" err="1"/>
              <a:t>epitel</a:t>
            </a:r>
            <a:r>
              <a:rPr lang="tr-TR" dirty="0"/>
              <a:t> tabakasını meydana getirir.</a:t>
            </a:r>
          </a:p>
          <a:p>
            <a:pPr>
              <a:lnSpc>
                <a:spcPct val="150000"/>
              </a:lnSpc>
            </a:pPr>
            <a:r>
              <a:rPr lang="tr-TR" b="1" dirty="0" smtClean="0"/>
              <a:t>Mezoderm(orta </a:t>
            </a:r>
            <a:r>
              <a:rPr lang="tr-TR" b="1" dirty="0"/>
              <a:t>tabaka); </a:t>
            </a:r>
            <a:r>
              <a:rPr lang="tr-TR" dirty="0"/>
              <a:t>kan, kalp, böbrek, gonat, kemik, kas ve bağ dokuyu oluştururlar. </a:t>
            </a:r>
          </a:p>
        </p:txBody>
      </p:sp>
    </p:spTree>
    <p:extLst>
      <p:ext uri="{BB962C8B-B14F-4D97-AF65-F5344CB8AC3E}">
        <p14:creationId xmlns:p14="http://schemas.microsoft.com/office/powerpoint/2010/main" val="404229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+mn-lt"/>
              </a:rPr>
              <a:t>KAYNAKLAR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48803" y="1439259"/>
            <a:ext cx="11525518" cy="512896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sz="3200" b="1" dirty="0"/>
              <a:t>*Kök hücre biyolojisi ve klinik uygulamalar. TÜBA yayınları</a:t>
            </a:r>
            <a:br>
              <a:rPr lang="tr-TR" sz="3200" b="1" dirty="0"/>
            </a:br>
            <a:r>
              <a:rPr lang="tr-TR" sz="3200" b="1" dirty="0"/>
              <a:t>http://www.tuba.gov.tr/tr/kok-hucre-yayinlar/1511-kok-hucre-biyolojisi-ve-klinik-uygulamalar.html</a:t>
            </a:r>
            <a:br>
              <a:rPr lang="tr-TR" sz="3200" b="1" dirty="0"/>
            </a:br>
            <a:r>
              <a:rPr lang="tr-TR" sz="3200" b="1" dirty="0"/>
              <a:t>*Kök hücre araştırmalarında güncel kavramlar, TÜBA yayınları</a:t>
            </a:r>
            <a:br>
              <a:rPr lang="tr-TR" sz="3200" b="1" dirty="0"/>
            </a:br>
            <a:r>
              <a:rPr lang="tr-TR" sz="3200" b="1" dirty="0"/>
              <a:t>*http://www.tuba.gov.tr/tr/kok-hucre-yayinlar/1512-kok-hucre-aratirmalarinda-guncel-kavramlar.html</a:t>
            </a:r>
            <a:br>
              <a:rPr lang="tr-TR" sz="3200" b="1" dirty="0"/>
            </a:br>
            <a:r>
              <a:rPr lang="tr-TR" sz="3200" b="1" dirty="0"/>
              <a:t>Diğer Kaynaklar</a:t>
            </a:r>
          </a:p>
          <a:p>
            <a:pPr>
              <a:lnSpc>
                <a:spcPct val="100000"/>
              </a:lnSpc>
            </a:pPr>
            <a:r>
              <a:rPr lang="tr-TR" sz="3200" b="1" dirty="0"/>
              <a:t>*www.pubmed.com</a:t>
            </a:r>
            <a:br>
              <a:rPr lang="tr-TR" sz="3200" b="1" dirty="0"/>
            </a:br>
            <a:r>
              <a:rPr lang="tr-TR" sz="3200" b="1" dirty="0"/>
              <a:t>*www.sciencedirect.com</a:t>
            </a:r>
          </a:p>
        </p:txBody>
      </p:sp>
    </p:spTree>
    <p:extLst>
      <p:ext uri="{BB962C8B-B14F-4D97-AF65-F5344CB8AC3E}">
        <p14:creationId xmlns:p14="http://schemas.microsoft.com/office/powerpoint/2010/main" val="3098676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282</Words>
  <Application>Microsoft Office PowerPoint</Application>
  <PresentationFormat>Geniş ekran</PresentationFormat>
  <Paragraphs>41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9</vt:i4>
      </vt:variant>
    </vt:vector>
  </HeadingPairs>
  <TitlesOfParts>
    <vt:vector size="16" baseType="lpstr">
      <vt:lpstr>Algerian</vt:lpstr>
      <vt:lpstr>Arial</vt:lpstr>
      <vt:lpstr>Calibri</vt:lpstr>
      <vt:lpstr>Calibri Light</vt:lpstr>
      <vt:lpstr>Times New Roman</vt:lpstr>
      <vt:lpstr>Office Teması</vt:lpstr>
      <vt:lpstr>1_Office Teması</vt:lpstr>
      <vt:lpstr>       KÖK HÜCRE</vt:lpstr>
      <vt:lpstr> GELİŞİM BİYOLOJİSİNE GİRİŞ </vt:lpstr>
      <vt:lpstr>Gelişim Biyolojisine Giriş</vt:lpstr>
      <vt:lpstr>PowerPoint Sunusu</vt:lpstr>
      <vt:lpstr>PowerPoint Sunusu</vt:lpstr>
      <vt:lpstr>PowerPoint Sunusu</vt:lpstr>
      <vt:lpstr>PowerPoint Sunusu</vt:lpstr>
      <vt:lpstr>PowerPoint Sunusu</vt:lpstr>
      <vt:lpstr>KAYNAKLAR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7</cp:revision>
  <dcterms:created xsi:type="dcterms:W3CDTF">2018-02-27T13:47:36Z</dcterms:created>
  <dcterms:modified xsi:type="dcterms:W3CDTF">2018-02-28T10:55:04Z</dcterms:modified>
</cp:coreProperties>
</file>