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749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226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808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14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361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357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70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16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386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5102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2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82329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2894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719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47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53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63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066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75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7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54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789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84C83-8479-4AE4-A04B-9829010F5277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EDEAB-51BA-4817-AD61-8D5CFC836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71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890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3647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HAFTA</a:t>
            </a:r>
            <a:r>
              <a:rPr lang="tr-TR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234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2580"/>
            <a:ext cx="10515600" cy="100810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u="sng" dirty="0" smtClean="0">
                <a:latin typeface="+mn-lt"/>
              </a:rPr>
              <a:t>GELİŞİM BİYOLOJİSİNE GİRİŞ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1535" y="1690688"/>
            <a:ext cx="8189890" cy="4351338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  <a:p>
            <a:pPr>
              <a:lnSpc>
                <a:spcPct val="220000"/>
              </a:lnSpc>
            </a:pPr>
            <a:r>
              <a:rPr lang="tr-TR" sz="6700" b="1" dirty="0"/>
              <a:t>Gelişim Biyolojisine Giriş</a:t>
            </a:r>
          </a:p>
          <a:p>
            <a:pPr>
              <a:lnSpc>
                <a:spcPct val="220000"/>
              </a:lnSpc>
            </a:pPr>
            <a:r>
              <a:rPr lang="tr-TR" sz="6700" b="1" dirty="0"/>
              <a:t>Özelleşme (</a:t>
            </a:r>
            <a:r>
              <a:rPr lang="tr-TR" sz="6700" b="1" dirty="0" err="1"/>
              <a:t>Spesifikasyon</a:t>
            </a:r>
            <a:r>
              <a:rPr lang="tr-TR" sz="6700" b="1" dirty="0"/>
              <a:t>)</a:t>
            </a:r>
          </a:p>
          <a:p>
            <a:pPr>
              <a:lnSpc>
                <a:spcPct val="220000"/>
              </a:lnSpc>
            </a:pPr>
            <a:r>
              <a:rPr lang="tr-TR" sz="6700" b="1" dirty="0"/>
              <a:t>Kök Hücre </a:t>
            </a:r>
            <a:r>
              <a:rPr lang="tr-TR" sz="6700" b="1" dirty="0" smtClean="0"/>
              <a:t>Kavramı</a:t>
            </a:r>
            <a:endParaRPr lang="en-US" sz="6700" dirty="0"/>
          </a:p>
          <a:p>
            <a:endParaRPr lang="en-US" dirty="0"/>
          </a:p>
          <a:p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5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u="sng" dirty="0" smtClean="0">
                <a:latin typeface="+mn-lt"/>
              </a:rPr>
              <a:t>Gelişim Biyolojisine Giriş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1529" y="1374865"/>
            <a:ext cx="11577034" cy="5103208"/>
          </a:xfrm>
        </p:spPr>
        <p:txBody>
          <a:bodyPr>
            <a:normAutofit/>
          </a:bodyPr>
          <a:lstStyle/>
          <a:p>
            <a:r>
              <a:rPr lang="tr-TR" sz="3200" b="1" dirty="0"/>
              <a:t>Olgun bir yumurta hücresinin sperm hücresiyle döllenmesi sonucu oluşan zigotun anne karnında veya yumurta içinde farklılaşarak embriyoyu meydana getirmesi evrelerini inceleyen bilim dalına Embriyoloji denir.</a:t>
            </a:r>
          </a:p>
          <a:p>
            <a:pPr marL="114300" indent="0">
              <a:buNone/>
            </a:pPr>
            <a:endParaRPr lang="tr-TR" sz="3200" b="1" dirty="0"/>
          </a:p>
          <a:p>
            <a:r>
              <a:rPr lang="tr-TR" sz="3200" b="1" dirty="0"/>
              <a:t>Embriyolojik gelişimi takiben bazı organizmalarda post </a:t>
            </a:r>
            <a:r>
              <a:rPr lang="tr-TR" sz="3200" b="1" dirty="0" err="1"/>
              <a:t>embriyonik</a:t>
            </a:r>
            <a:r>
              <a:rPr lang="tr-TR" sz="3200" b="1" dirty="0"/>
              <a:t> gelişme söz konusudur.</a:t>
            </a:r>
          </a:p>
          <a:p>
            <a:endParaRPr lang="tr-TR" sz="3200" b="1" dirty="0"/>
          </a:p>
          <a:p>
            <a:r>
              <a:rPr lang="tr-TR" sz="3200" b="1" dirty="0"/>
              <a:t>Hem </a:t>
            </a:r>
            <a:r>
              <a:rPr lang="tr-TR" sz="3200" b="1" dirty="0" err="1"/>
              <a:t>embriyonik</a:t>
            </a:r>
            <a:r>
              <a:rPr lang="tr-TR" sz="3200" b="1" dirty="0"/>
              <a:t> hem de post </a:t>
            </a:r>
            <a:r>
              <a:rPr lang="tr-TR" sz="3200" b="1" dirty="0" err="1"/>
              <a:t>embriyonik</a:t>
            </a:r>
            <a:r>
              <a:rPr lang="tr-TR" sz="3200" b="1" dirty="0"/>
              <a:t> gelişmenin incelenmesine </a:t>
            </a:r>
            <a:r>
              <a:rPr lang="tr-TR" sz="3200" b="1" dirty="0" err="1"/>
              <a:t>Ontogeni</a:t>
            </a:r>
            <a:r>
              <a:rPr lang="tr-TR" sz="3200" b="1" dirty="0"/>
              <a:t> adı verilir.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0055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684" y="1465017"/>
            <a:ext cx="10515600" cy="4351338"/>
          </a:xfrm>
        </p:spPr>
        <p:txBody>
          <a:bodyPr/>
          <a:lstStyle/>
          <a:p>
            <a:r>
              <a:rPr lang="tr-TR" sz="3200" b="1" u="sng" dirty="0"/>
              <a:t>Döllenme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3200" b="1" dirty="0"/>
              <a:t>Gametler olarak adlandırılan, olgunlaşmış cinsiyet hücreleri olan sperm ve yumurtanın birleşmesiyle meydana gelir. 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3200" b="1" dirty="0"/>
              <a:t>Gamet hücrelerinin füzyonu yumurtayı uyararak gelişmeyi ve yeni birey oluşumunu başlatır.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693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529" y="524858"/>
            <a:ext cx="11654308" cy="594033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tr-TR" sz="4600" b="1" u="sng" dirty="0" err="1"/>
              <a:t>Segmentasyon</a:t>
            </a:r>
            <a:endParaRPr lang="tr-TR" sz="4600" b="1" u="sng" dirty="0"/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4600" b="1" dirty="0"/>
              <a:t> Çok hızlı ve seri </a:t>
            </a:r>
            <a:r>
              <a:rPr lang="tr-TR" sz="4600" b="1" dirty="0" err="1"/>
              <a:t>mitotik</a:t>
            </a:r>
            <a:r>
              <a:rPr lang="tr-TR" sz="4600" b="1" dirty="0"/>
              <a:t> bölünmedir. Zigot </a:t>
            </a:r>
            <a:r>
              <a:rPr lang="tr-TR" sz="4600" b="1" dirty="0" err="1"/>
              <a:t>blastomer</a:t>
            </a:r>
            <a:r>
              <a:rPr lang="tr-TR" sz="4600" b="1" dirty="0"/>
              <a:t> adı verilen küçük hücrelere bölünür. Bölünme sonlandığında, </a:t>
            </a:r>
            <a:r>
              <a:rPr lang="tr-TR" sz="4600" b="1" dirty="0" err="1"/>
              <a:t>blastomerler</a:t>
            </a:r>
            <a:r>
              <a:rPr lang="tr-TR" sz="4600" b="1" dirty="0"/>
              <a:t>, blastula adlı küreyi oluştururlar.</a:t>
            </a:r>
          </a:p>
          <a:p>
            <a:pPr marL="114300" indent="0">
              <a:buNone/>
            </a:pPr>
            <a:endParaRPr lang="tr-TR" sz="4600" b="1" dirty="0"/>
          </a:p>
          <a:p>
            <a:pPr marL="457200" indent="-342900"/>
            <a:r>
              <a:rPr lang="tr-TR" sz="4600" b="1" u="sng" dirty="0" err="1"/>
              <a:t>Gastrulasyon</a:t>
            </a:r>
            <a:endParaRPr lang="tr-TR" sz="4600" b="1" u="sng" dirty="0"/>
          </a:p>
          <a:p>
            <a:pPr marL="114300" indent="0" algn="just">
              <a:lnSpc>
                <a:spcPct val="160000"/>
              </a:lnSpc>
              <a:buNone/>
            </a:pPr>
            <a:r>
              <a:rPr lang="tr-TR" sz="4600" b="1" dirty="0"/>
              <a:t> </a:t>
            </a:r>
            <a:r>
              <a:rPr lang="tr-TR" sz="4600" b="1" dirty="0" err="1"/>
              <a:t>Mitotik</a:t>
            </a:r>
            <a:r>
              <a:rPr lang="tr-TR" sz="4600" b="1" dirty="0"/>
              <a:t> bölünme hızı yavaşladığında, </a:t>
            </a:r>
            <a:r>
              <a:rPr lang="tr-TR" sz="4600" b="1" dirty="0" err="1"/>
              <a:t>blastomerler</a:t>
            </a:r>
            <a:r>
              <a:rPr lang="tr-TR" sz="4600" b="1" dirty="0"/>
              <a:t> pozisyonlarını değiştirirler. </a:t>
            </a:r>
            <a:r>
              <a:rPr lang="tr-TR" sz="4600" b="1" dirty="0" err="1"/>
              <a:t>Gastrulasyon</a:t>
            </a:r>
            <a:r>
              <a:rPr lang="tr-TR" sz="4600" b="1" dirty="0"/>
              <a:t> sonucu, embriyonun içerdiği 3 eşey tabakası, vücut organlarını oluşturmak için birbirleriyle etkileşime girer.</a:t>
            </a:r>
          </a:p>
          <a:p>
            <a:pPr marL="114300" indent="0">
              <a:buNone/>
            </a:pPr>
            <a:endParaRPr lang="tr-TR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3662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076" y="615010"/>
            <a:ext cx="11486882" cy="58501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u="sng" dirty="0" err="1"/>
              <a:t>Organogenez</a:t>
            </a:r>
            <a:endParaRPr lang="tr-TR" sz="3200" b="1" u="sng" dirty="0"/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3200" b="1" dirty="0"/>
              <a:t> Hücrelerin doku ve organları oluşturmak için kendilerini tekrar düzenledikleri evredir. Birçok organ, birden fazla eşey tabakası katmanı içerir</a:t>
            </a:r>
            <a:r>
              <a:rPr lang="tr-TR" sz="3200" b="1" dirty="0" smtClean="0"/>
              <a:t>.</a:t>
            </a:r>
            <a:endParaRPr lang="tr-TR" sz="3200" b="1" dirty="0"/>
          </a:p>
          <a:p>
            <a:pPr algn="just">
              <a:lnSpc>
                <a:spcPct val="150000"/>
              </a:lnSpc>
            </a:pPr>
            <a:r>
              <a:rPr lang="tr-TR" sz="3200" b="1" u="sng" dirty="0"/>
              <a:t>Metamorfoz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3200" b="1" dirty="0"/>
              <a:t> Birçok türde, gerek yumurtadan çıkan, gerekse doğumla dünyaya gelen organizmaların seksüel olgunluğa erişme </a:t>
            </a:r>
            <a:r>
              <a:rPr lang="tr-TR" sz="3200" b="1" dirty="0" smtClean="0"/>
              <a:t>sürecidir</a:t>
            </a:r>
            <a:r>
              <a:rPr lang="tr-TR" sz="32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5813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51" y="408948"/>
            <a:ext cx="11551276" cy="5953215"/>
          </a:xfrm>
        </p:spPr>
        <p:txBody>
          <a:bodyPr>
            <a:normAutofit fontScale="92500" lnSpcReduction="10000"/>
          </a:bodyPr>
          <a:lstStyle/>
          <a:p>
            <a:r>
              <a:rPr lang="tr-TR" sz="3200" b="1" u="sng" dirty="0" err="1" smtClean="0"/>
              <a:t>Gametogenez</a:t>
            </a:r>
            <a:endParaRPr lang="tr-TR" sz="3200" b="1" u="sng" dirty="0" smtClean="0"/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3200" b="1" dirty="0" smtClean="0"/>
              <a:t>Gametlerin </a:t>
            </a:r>
            <a:r>
              <a:rPr lang="tr-TR" sz="3200" b="1" dirty="0"/>
              <a:t>gelişmesi, genellikle organizma fiziksel olgunluğa erişinceye kadar tamamlanmaz. Olgunlukta, gametler serbest kalırlar ya da yeni embriyo için döllenmeye başlarlar. </a:t>
            </a:r>
            <a:r>
              <a:rPr lang="tr-TR" sz="3200" b="1" dirty="0" smtClean="0"/>
              <a:t>Sonuç olarak </a:t>
            </a:r>
            <a:r>
              <a:rPr lang="tr-TR" sz="3200" b="1" dirty="0"/>
              <a:t>yetişkin organizma yaşlanır ve ölür. </a:t>
            </a:r>
            <a:endParaRPr lang="tr-TR" sz="3200" b="1" dirty="0" smtClean="0"/>
          </a:p>
          <a:p>
            <a:pPr marL="114300" indent="0" algn="just">
              <a:lnSpc>
                <a:spcPct val="150000"/>
              </a:lnSpc>
              <a:buNone/>
            </a:pPr>
            <a:endParaRPr lang="tr-TR" sz="3200" b="1" dirty="0"/>
          </a:p>
          <a:p>
            <a:pPr algn="just"/>
            <a:r>
              <a:rPr lang="tr-TR" sz="3000" b="1" dirty="0"/>
              <a:t>Epigenez: </a:t>
            </a:r>
            <a:r>
              <a:rPr lang="tr-TR" b="1" dirty="0"/>
              <a:t>Aristo ve </a:t>
            </a:r>
            <a:r>
              <a:rPr lang="tr-TR" b="1" dirty="0" err="1"/>
              <a:t>Harvey</a:t>
            </a:r>
            <a:r>
              <a:rPr lang="tr-TR" b="1" dirty="0"/>
              <a:t> tarafından desteklenen bu görüşe göre embriyonun organları her nesilde </a:t>
            </a:r>
            <a:r>
              <a:rPr lang="tr-TR" b="1" i="1" dirty="0"/>
              <a:t>de </a:t>
            </a:r>
            <a:r>
              <a:rPr lang="tr-TR" b="1" i="1" dirty="0" err="1"/>
              <a:t>novo</a:t>
            </a:r>
            <a:r>
              <a:rPr lang="tr-TR" b="1" i="1" dirty="0"/>
              <a:t> </a:t>
            </a:r>
            <a:r>
              <a:rPr lang="tr-TR" b="1" dirty="0"/>
              <a:t>oluşur</a:t>
            </a:r>
            <a:r>
              <a:rPr lang="tr-TR" b="1" dirty="0" smtClean="0"/>
              <a:t>.</a:t>
            </a:r>
          </a:p>
          <a:p>
            <a:pPr marL="0" indent="0" algn="just">
              <a:buNone/>
            </a:pPr>
            <a:endParaRPr lang="tr-TR" b="1" dirty="0"/>
          </a:p>
          <a:p>
            <a:pPr algn="just"/>
            <a:r>
              <a:rPr lang="tr-TR" sz="3000" b="1" dirty="0"/>
              <a:t>Ön oluşum: </a:t>
            </a:r>
            <a:r>
              <a:rPr lang="tr-TR" b="1" dirty="0" err="1"/>
              <a:t>Malpighi</a:t>
            </a:r>
            <a:r>
              <a:rPr lang="tr-TR" b="1" dirty="0"/>
              <a:t> tarafından desteklenen bu görüş ise organların minyatür halde yumurtada veya spermde hazır bulunduğunu savunur.</a:t>
            </a:r>
          </a:p>
          <a:p>
            <a:pPr marL="114300" indent="0">
              <a:buNone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38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4255" y="460464"/>
            <a:ext cx="11731581" cy="5914577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	</a:t>
            </a:r>
            <a:r>
              <a:rPr lang="tr-TR" u="sng" dirty="0" smtClean="0"/>
              <a:t>Döllenmiş </a:t>
            </a:r>
            <a:r>
              <a:rPr lang="tr-TR" u="sng" dirty="0"/>
              <a:t>yumurta formunun üç embriyonik </a:t>
            </a:r>
            <a:r>
              <a:rPr lang="tr-TR" u="sng" dirty="0" err="1"/>
              <a:t>germ</a:t>
            </a:r>
            <a:r>
              <a:rPr lang="tr-TR" u="sng" dirty="0"/>
              <a:t> tabakası bulunur.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Ektoderm(dış tabaka); </a:t>
            </a:r>
            <a:r>
              <a:rPr lang="tr-TR" dirty="0"/>
              <a:t>derinin yüzey tabakasını oluşturur ve beyin ve sinir sistemini meydana getirir.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Endoderm(iç </a:t>
            </a:r>
            <a:r>
              <a:rPr lang="tr-TR" b="1" dirty="0"/>
              <a:t>tabaka); </a:t>
            </a:r>
            <a:r>
              <a:rPr lang="tr-TR" dirty="0"/>
              <a:t>sindirim kanalının ve ilgili organlarının </a:t>
            </a:r>
            <a:r>
              <a:rPr lang="tr-TR" dirty="0" err="1"/>
              <a:t>epitel</a:t>
            </a:r>
            <a:r>
              <a:rPr lang="tr-TR" dirty="0"/>
              <a:t> tabakasını meydana getirir.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Mezoderm(orta </a:t>
            </a:r>
            <a:r>
              <a:rPr lang="tr-TR" b="1" dirty="0"/>
              <a:t>tabaka); </a:t>
            </a:r>
            <a:r>
              <a:rPr lang="tr-TR" dirty="0"/>
              <a:t>kan, kalp, böbrek, gonat, kemik, kas ve bağ dokuyu oluştururlar. </a:t>
            </a:r>
          </a:p>
        </p:txBody>
      </p:sp>
    </p:spTree>
    <p:extLst>
      <p:ext uri="{BB962C8B-B14F-4D97-AF65-F5344CB8AC3E}">
        <p14:creationId xmlns:p14="http://schemas.microsoft.com/office/powerpoint/2010/main" val="404229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</a:p>
        </p:txBody>
      </p:sp>
    </p:spTree>
    <p:extLst>
      <p:ext uri="{BB962C8B-B14F-4D97-AF65-F5344CB8AC3E}">
        <p14:creationId xmlns:p14="http://schemas.microsoft.com/office/powerpoint/2010/main" val="3098676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282</Words>
  <Application>Microsoft Office PowerPoint</Application>
  <PresentationFormat>Geniş ekran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Algerian</vt:lpstr>
      <vt:lpstr>Arial</vt:lpstr>
      <vt:lpstr>Calibri</vt:lpstr>
      <vt:lpstr>Calibri Light</vt:lpstr>
      <vt:lpstr>Times New Roman</vt:lpstr>
      <vt:lpstr>Office Teması</vt:lpstr>
      <vt:lpstr>1_Office Teması</vt:lpstr>
      <vt:lpstr>       KÖK HÜCRE</vt:lpstr>
      <vt:lpstr> GELİŞİM BİYOLOJİSİNE GİRİŞ </vt:lpstr>
      <vt:lpstr>Gelişim Biyolojisine Giriş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7</cp:revision>
  <dcterms:created xsi:type="dcterms:W3CDTF">2018-02-27T13:47:36Z</dcterms:created>
  <dcterms:modified xsi:type="dcterms:W3CDTF">2018-02-28T10:55:04Z</dcterms:modified>
</cp:coreProperties>
</file>