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2" r:id="rId13"/>
    <p:sldId id="273" r:id="rId14"/>
    <p:sldId id="276" r:id="rId15"/>
    <p:sldId id="278" r:id="rId16"/>
    <p:sldId id="280" r:id="rId17"/>
    <p:sldId id="281" r:id="rId18"/>
    <p:sldId id="282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1EB296-CEF8-417E-912A-07F46AD92CF5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3F0A8-F8ED-4C4E-954A-71F915C59A2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28407A-E29F-424C-AC96-43879F5EEE04}" type="slidenum">
              <a:rPr lang="en-US"/>
              <a:pPr/>
              <a:t>1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246" indent="-228246"/>
            <a:endParaRPr lang="tr-TR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9265-94CC-4337-8384-A31224975A1D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ACBF8-4FCD-4CD6-A2F0-8D29F2E8CE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9265-94CC-4337-8384-A31224975A1D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ACBF8-4FCD-4CD6-A2F0-8D29F2E8CE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9265-94CC-4337-8384-A31224975A1D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ACBF8-4FCD-4CD6-A2F0-8D29F2E8CE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0FE06B-9DB5-4CD6-A0E5-04BE403F27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3CF866-48C0-4B55-9479-82C126ED32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9265-94CC-4337-8384-A31224975A1D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ACBF8-4FCD-4CD6-A2F0-8D29F2E8CE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9265-94CC-4337-8384-A31224975A1D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ACBF8-4FCD-4CD6-A2F0-8D29F2E8CE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9265-94CC-4337-8384-A31224975A1D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ACBF8-4FCD-4CD6-A2F0-8D29F2E8CE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9265-94CC-4337-8384-A31224975A1D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ACBF8-4FCD-4CD6-A2F0-8D29F2E8CE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9265-94CC-4337-8384-A31224975A1D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ACBF8-4FCD-4CD6-A2F0-8D29F2E8CE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9265-94CC-4337-8384-A31224975A1D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ACBF8-4FCD-4CD6-A2F0-8D29F2E8CE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9265-94CC-4337-8384-A31224975A1D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ACBF8-4FCD-4CD6-A2F0-8D29F2E8CE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9265-94CC-4337-8384-A31224975A1D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ACBF8-4FCD-4CD6-A2F0-8D29F2E8CE3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29265-94CC-4337-8384-A31224975A1D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ACBF8-4FCD-4CD6-A2F0-8D29F2E8CE3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10" descr="Untitled6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23622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800" dirty="0" smtClean="0">
                <a:solidFill>
                  <a:srgbClr val="BABEBF"/>
                </a:solidFill>
                <a:cs typeface="Arial" charset="0"/>
              </a:rPr>
              <a:t>Proteins</a:t>
            </a:r>
            <a:r>
              <a:rPr lang="en-US" sz="2800" dirty="0">
                <a:solidFill>
                  <a:srgbClr val="BABEBF"/>
                </a:solidFill>
                <a:cs typeface="Arial" charset="0"/>
              </a:rPr>
              <a:t>: Structure, Function, </a:t>
            </a:r>
            <a:r>
              <a:rPr lang="en-US" sz="2800" dirty="0" smtClean="0">
                <a:solidFill>
                  <a:srgbClr val="BABEBF"/>
                </a:solidFill>
                <a:cs typeface="Arial" charset="0"/>
              </a:rPr>
              <a:t>Folding</a:t>
            </a:r>
            <a:r>
              <a:rPr lang="tr-TR" sz="2800" dirty="0" smtClean="0">
                <a:solidFill>
                  <a:srgbClr val="BABEBF"/>
                </a:solidFill>
                <a:cs typeface="Arial" charset="0"/>
              </a:rPr>
              <a:t>-2</a:t>
            </a:r>
            <a:endParaRPr lang="en-US" sz="2800" dirty="0">
              <a:solidFill>
                <a:srgbClr val="BABEBF"/>
              </a:solidFill>
              <a:cs typeface="Arial" charset="0"/>
            </a:endParaRPr>
          </a:p>
        </p:txBody>
      </p:sp>
      <p:sp>
        <p:nvSpPr>
          <p:cNvPr id="20485" name="Rectangle 8"/>
          <p:cNvSpPr>
            <a:spLocks noChangeArrowheads="1"/>
          </p:cNvSpPr>
          <p:nvPr/>
        </p:nvSpPr>
        <p:spPr bwMode="auto">
          <a:xfrm>
            <a:off x="3538538" y="6016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tr-TR"/>
          </a:p>
        </p:txBody>
      </p:sp>
      <p:sp>
        <p:nvSpPr>
          <p:cNvPr id="20486" name="Text Box 15"/>
          <p:cNvSpPr txBox="1">
            <a:spLocks noChangeArrowheads="1"/>
          </p:cNvSpPr>
          <p:nvPr/>
        </p:nvSpPr>
        <p:spPr bwMode="auto">
          <a:xfrm>
            <a:off x="1066800" y="51054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dirty="0">
                <a:solidFill>
                  <a:srgbClr val="78C5E1"/>
                </a:solidFill>
              </a:rPr>
              <a:t>                                                                   © 2009 W. H. Freeman and Company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Specificity: Lock-and-Key Model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229600" cy="9906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r>
              <a:rPr lang="en-US" sz="2000" smtClean="0"/>
              <a:t>Proteins typically have high specificity: only certain ligands bind</a:t>
            </a:r>
          </a:p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r>
              <a:rPr lang="en-US" sz="2000" smtClean="0"/>
              <a:t>High specificity can be explained by the </a:t>
            </a:r>
            <a:r>
              <a:rPr lang="en-US" sz="2000" smtClean="0">
                <a:solidFill>
                  <a:srgbClr val="0F1AFF"/>
                </a:solidFill>
              </a:rPr>
              <a:t>complementary</a:t>
            </a:r>
            <a:r>
              <a:rPr lang="en-US" sz="2000" smtClean="0"/>
              <a:t> of the binding site and the ligand.</a:t>
            </a:r>
          </a:p>
        </p:txBody>
      </p:sp>
      <p:sp>
        <p:nvSpPr>
          <p:cNvPr id="34820" name="Text Box 5"/>
          <p:cNvSpPr txBox="1">
            <a:spLocks noChangeArrowheads="1"/>
          </p:cNvSpPr>
          <p:nvPr/>
        </p:nvSpPr>
        <p:spPr bwMode="auto">
          <a:xfrm>
            <a:off x="228600" y="2514600"/>
            <a:ext cx="8229600" cy="347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4300" indent="-114300" eaLnBrk="1" hangingPunct="1"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r>
              <a:rPr lang="en-US" sz="2000">
                <a:latin typeface="Arial" charset="0"/>
              </a:rPr>
              <a:t>Complementarity in</a:t>
            </a:r>
          </a:p>
          <a:p>
            <a:pPr marL="628650" lvl="1" indent="-171450" eaLnBrk="1" hangingPunct="1">
              <a:lnSpc>
                <a:spcPct val="110000"/>
              </a:lnSpc>
              <a:spcBef>
                <a:spcPct val="50000"/>
              </a:spcBef>
              <a:buFontTx/>
              <a:buChar char="–"/>
            </a:pPr>
            <a:r>
              <a:rPr lang="en-US" sz="2000">
                <a:solidFill>
                  <a:srgbClr val="0F1AFF"/>
                </a:solidFill>
                <a:latin typeface="Arial" charset="0"/>
              </a:rPr>
              <a:t>size, </a:t>
            </a:r>
          </a:p>
          <a:p>
            <a:pPr marL="628650" lvl="1" indent="-171450" eaLnBrk="1" hangingPunct="1">
              <a:lnSpc>
                <a:spcPct val="110000"/>
              </a:lnSpc>
              <a:spcBef>
                <a:spcPct val="50000"/>
              </a:spcBef>
              <a:buFontTx/>
              <a:buChar char="–"/>
            </a:pPr>
            <a:r>
              <a:rPr lang="en-US" sz="2000">
                <a:solidFill>
                  <a:srgbClr val="0F1AFF"/>
                </a:solidFill>
                <a:latin typeface="Arial" charset="0"/>
              </a:rPr>
              <a:t>shape, </a:t>
            </a:r>
          </a:p>
          <a:p>
            <a:pPr marL="628650" lvl="1" indent="-171450" eaLnBrk="1" hangingPunct="1">
              <a:lnSpc>
                <a:spcPct val="110000"/>
              </a:lnSpc>
              <a:spcBef>
                <a:spcPct val="50000"/>
              </a:spcBef>
              <a:buFontTx/>
              <a:buChar char="–"/>
            </a:pPr>
            <a:r>
              <a:rPr lang="en-US" sz="2000">
                <a:solidFill>
                  <a:srgbClr val="0F1AFF"/>
                </a:solidFill>
                <a:latin typeface="Arial" charset="0"/>
              </a:rPr>
              <a:t>charge, </a:t>
            </a:r>
          </a:p>
          <a:p>
            <a:pPr marL="628650" lvl="1" indent="-171450" eaLnBrk="1" hangingPunct="1">
              <a:lnSpc>
                <a:spcPct val="110000"/>
              </a:lnSpc>
              <a:spcBef>
                <a:spcPct val="50000"/>
              </a:spcBef>
              <a:buFontTx/>
              <a:buChar char="–"/>
            </a:pPr>
            <a:r>
              <a:rPr lang="en-US" sz="2000">
                <a:solidFill>
                  <a:srgbClr val="0F1AFF"/>
                </a:solidFill>
                <a:latin typeface="Arial" charset="0"/>
              </a:rPr>
              <a:t>or hydrophobic / hydrophilic   character</a:t>
            </a:r>
          </a:p>
          <a:p>
            <a:pPr marL="114300" indent="-114300"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latin typeface="Arial" charset="0"/>
              </a:rPr>
              <a:t>“Lock and Key” model by Emil Fisher (1894) assumes that complementary surfaces are </a:t>
            </a:r>
            <a:r>
              <a:rPr lang="en-US" sz="2000">
                <a:solidFill>
                  <a:srgbClr val="3333FF"/>
                </a:solidFill>
                <a:latin typeface="Arial" charset="0"/>
              </a:rPr>
              <a:t>preformed</a:t>
            </a:r>
            <a:r>
              <a:rPr lang="en-US" sz="1800">
                <a:latin typeface="Arial" charset="0"/>
              </a:rPr>
              <a:t>.</a:t>
            </a:r>
            <a:endParaRPr lang="en-US" sz="1800">
              <a:solidFill>
                <a:srgbClr val="3333FF"/>
              </a:solidFill>
              <a:latin typeface="Arial" charset="0"/>
            </a:endParaRPr>
          </a:p>
          <a:p>
            <a:pPr marL="114300" indent="-114300" eaLnBrk="1" hangingPunct="1"/>
            <a:endParaRPr lang="en-US">
              <a:latin typeface="Times New Roman" charset="0"/>
            </a:endParaRPr>
          </a:p>
        </p:txBody>
      </p:sp>
      <p:sp>
        <p:nvSpPr>
          <p:cNvPr id="34821" name="AutoShape 6"/>
          <p:cNvSpPr>
            <a:spLocks noChangeArrowheads="1"/>
          </p:cNvSpPr>
          <p:nvPr/>
        </p:nvSpPr>
        <p:spPr bwMode="auto">
          <a:xfrm rot="-16646">
            <a:off x="2057400" y="6019800"/>
            <a:ext cx="838200" cy="381000"/>
          </a:xfrm>
          <a:prstGeom prst="flowChartOnlineStorage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4822" name="AutoShape 7"/>
          <p:cNvSpPr>
            <a:spLocks noChangeArrowheads="1"/>
          </p:cNvSpPr>
          <p:nvPr/>
        </p:nvSpPr>
        <p:spPr bwMode="auto">
          <a:xfrm rot="5415059">
            <a:off x="419100" y="5753100"/>
            <a:ext cx="685800" cy="914400"/>
          </a:xfrm>
          <a:prstGeom prst="flowChartPunched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4823" name="AutoShape 8"/>
          <p:cNvSpPr>
            <a:spLocks noChangeArrowheads="1"/>
          </p:cNvSpPr>
          <p:nvPr/>
        </p:nvSpPr>
        <p:spPr bwMode="auto">
          <a:xfrm rot="-16646">
            <a:off x="6172200" y="5867400"/>
            <a:ext cx="838200" cy="381000"/>
          </a:xfrm>
          <a:prstGeom prst="flowChartOnlineStorage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4824" name="AutoShape 9"/>
          <p:cNvSpPr>
            <a:spLocks noChangeArrowheads="1"/>
          </p:cNvSpPr>
          <p:nvPr/>
        </p:nvSpPr>
        <p:spPr bwMode="auto">
          <a:xfrm rot="5415059">
            <a:off x="5600700" y="5753100"/>
            <a:ext cx="685800" cy="914400"/>
          </a:xfrm>
          <a:prstGeom prst="flowChartPunched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4825" name="Text Box 10"/>
          <p:cNvSpPr txBox="1">
            <a:spLocks noChangeArrowheads="1"/>
          </p:cNvSpPr>
          <p:nvPr/>
        </p:nvSpPr>
        <p:spPr bwMode="auto">
          <a:xfrm>
            <a:off x="1447800" y="6019800"/>
            <a:ext cx="35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="1">
                <a:latin typeface="Times New Roman" charset="0"/>
              </a:rPr>
              <a:t>+</a:t>
            </a:r>
          </a:p>
        </p:txBody>
      </p:sp>
      <p:sp>
        <p:nvSpPr>
          <p:cNvPr id="34826" name="Line 11"/>
          <p:cNvSpPr>
            <a:spLocks noChangeShapeType="1"/>
          </p:cNvSpPr>
          <p:nvPr/>
        </p:nvSpPr>
        <p:spPr bwMode="auto">
          <a:xfrm>
            <a:off x="3429000" y="61722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4827" name="Line 12"/>
          <p:cNvSpPr>
            <a:spLocks noChangeShapeType="1"/>
          </p:cNvSpPr>
          <p:nvPr/>
        </p:nvSpPr>
        <p:spPr bwMode="auto">
          <a:xfrm flipH="1">
            <a:off x="3429000" y="6324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4828" name="Line 4"/>
          <p:cNvSpPr>
            <a:spLocks noChangeShapeType="1"/>
          </p:cNvSpPr>
          <p:nvPr/>
        </p:nvSpPr>
        <p:spPr bwMode="auto">
          <a:xfrm>
            <a:off x="2286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Specificity: Induced Fit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05800" cy="4114800"/>
          </a:xfrm>
        </p:spPr>
        <p:txBody>
          <a:bodyPr/>
          <a:lstStyle/>
          <a:p>
            <a:pPr eaLnBrk="1" hangingPunct="1">
              <a:lnSpc>
                <a:spcPct val="95000"/>
              </a:lnSpc>
            </a:pPr>
            <a:r>
              <a:rPr lang="en-US" sz="2400" smtClean="0"/>
              <a:t>Conformational changes may occur upon ligand binding (Daniel Koshland in 1958). </a:t>
            </a:r>
          </a:p>
          <a:p>
            <a:pPr lvl="1" eaLnBrk="1" hangingPunct="1">
              <a:lnSpc>
                <a:spcPct val="95000"/>
              </a:lnSpc>
            </a:pPr>
            <a:r>
              <a:rPr lang="en-US" sz="2400" smtClean="0"/>
              <a:t>This adaptation is called the </a:t>
            </a:r>
            <a:r>
              <a:rPr lang="en-US" sz="2400" smtClean="0">
                <a:solidFill>
                  <a:srgbClr val="0608FF"/>
                </a:solidFill>
              </a:rPr>
              <a:t>induced</a:t>
            </a:r>
            <a:r>
              <a:rPr lang="en-US" sz="2400" smtClean="0"/>
              <a:t> </a:t>
            </a:r>
            <a:r>
              <a:rPr lang="en-US" sz="2400" smtClean="0">
                <a:solidFill>
                  <a:srgbClr val="0608FF"/>
                </a:solidFill>
              </a:rPr>
              <a:t>fit</a:t>
            </a:r>
            <a:r>
              <a:rPr lang="en-US" sz="2400" smtClean="0"/>
              <a:t>. </a:t>
            </a:r>
          </a:p>
          <a:p>
            <a:pPr lvl="1" eaLnBrk="1" hangingPunct="1">
              <a:lnSpc>
                <a:spcPct val="95000"/>
              </a:lnSpc>
            </a:pPr>
            <a:r>
              <a:rPr lang="en-US" sz="2400" smtClean="0"/>
              <a:t>Induced fit allows for tighter binding of the ligand</a:t>
            </a:r>
          </a:p>
          <a:p>
            <a:pPr lvl="1" eaLnBrk="1" hangingPunct="1">
              <a:lnSpc>
                <a:spcPct val="95000"/>
              </a:lnSpc>
            </a:pPr>
            <a:r>
              <a:rPr lang="en-US" sz="2400" smtClean="0"/>
              <a:t>Induced fit can increase the affinity of the protein for a second ligand  </a:t>
            </a:r>
          </a:p>
          <a:p>
            <a:pPr lvl="1" eaLnBrk="1" hangingPunct="1">
              <a:lnSpc>
                <a:spcPct val="95000"/>
              </a:lnSpc>
              <a:buFontTx/>
              <a:buNone/>
            </a:pPr>
            <a:endParaRPr lang="en-US" sz="2000" smtClean="0"/>
          </a:p>
          <a:p>
            <a:pPr eaLnBrk="1" hangingPunct="1">
              <a:lnSpc>
                <a:spcPct val="95000"/>
              </a:lnSpc>
            </a:pPr>
            <a:r>
              <a:rPr lang="en-US" sz="2400" smtClean="0"/>
              <a:t>Both the ligand and the protein can change their conformations</a:t>
            </a:r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 rot="-16646">
            <a:off x="6781800" y="5561013"/>
            <a:ext cx="838200" cy="457200"/>
          </a:xfrm>
          <a:prstGeom prst="flowChartOnlineStorage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 rot="5415059">
            <a:off x="6019800" y="5410200"/>
            <a:ext cx="838200" cy="1143000"/>
          </a:xfrm>
          <a:prstGeom prst="flowChartPunched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2209800" y="5715000"/>
            <a:ext cx="35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b="1">
                <a:latin typeface="Times New Roman" charset="0"/>
              </a:rPr>
              <a:t>+</a:t>
            </a:r>
          </a:p>
        </p:txBody>
      </p:sp>
      <p:sp>
        <p:nvSpPr>
          <p:cNvPr id="37895" name="Line 7"/>
          <p:cNvSpPr>
            <a:spLocks noChangeShapeType="1"/>
          </p:cNvSpPr>
          <p:nvPr/>
        </p:nvSpPr>
        <p:spPr bwMode="auto">
          <a:xfrm>
            <a:off x="4038600" y="5943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7896" name="Line 8"/>
          <p:cNvSpPr>
            <a:spLocks noChangeShapeType="1"/>
          </p:cNvSpPr>
          <p:nvPr/>
        </p:nvSpPr>
        <p:spPr bwMode="auto">
          <a:xfrm flipH="1">
            <a:off x="4038600" y="6096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37897" name="AutoShape 9"/>
          <p:cNvSpPr>
            <a:spLocks noChangeArrowheads="1"/>
          </p:cNvSpPr>
          <p:nvPr/>
        </p:nvSpPr>
        <p:spPr bwMode="auto">
          <a:xfrm rot="10800000">
            <a:off x="914400" y="5486400"/>
            <a:ext cx="1219200" cy="914400"/>
          </a:xfrm>
          <a:prstGeom prst="chevron">
            <a:avLst>
              <a:gd name="adj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7898" name="AutoShape 10"/>
          <p:cNvSpPr>
            <a:spLocks noChangeArrowheads="1"/>
          </p:cNvSpPr>
          <p:nvPr/>
        </p:nvSpPr>
        <p:spPr bwMode="auto">
          <a:xfrm rot="5355985">
            <a:off x="2895600" y="5638800"/>
            <a:ext cx="381000" cy="685800"/>
          </a:xfrm>
          <a:prstGeom prst="flowChartManualOperation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7899" name="Line 4"/>
          <p:cNvSpPr>
            <a:spLocks noChangeShapeType="1"/>
          </p:cNvSpPr>
          <p:nvPr/>
        </p:nvSpPr>
        <p:spPr bwMode="auto">
          <a:xfrm>
            <a:off x="228600" y="11430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tr-TR" dirty="0" err="1" smtClean="0"/>
              <a:t>Myoglobin</a:t>
            </a:r>
            <a:r>
              <a:rPr lang="tr-TR" dirty="0" smtClean="0"/>
              <a:t> and Hemoglobin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r>
              <a:rPr lang="en-US" sz="2400" b="1" dirty="0" err="1" smtClean="0"/>
              <a:t>Myoglobin</a:t>
            </a:r>
            <a:r>
              <a:rPr lang="en-US" sz="2400" dirty="0" smtClean="0"/>
              <a:t> is a</a:t>
            </a:r>
            <a:r>
              <a:rPr lang="en-US" sz="2400" b="1" dirty="0" smtClean="0"/>
              <a:t> </a:t>
            </a:r>
            <a:r>
              <a:rPr lang="en-US" sz="2400" b="1" dirty="0" err="1" smtClean="0"/>
              <a:t>monomeric</a:t>
            </a:r>
            <a:r>
              <a:rPr lang="en-US" sz="2400" b="1" dirty="0" smtClean="0"/>
              <a:t> protein</a:t>
            </a:r>
            <a:r>
              <a:rPr lang="en-US" sz="2400" dirty="0" smtClean="0"/>
              <a:t> and binds molecular oxygen and carry to muscle tissues. Muscle cells use </a:t>
            </a:r>
            <a:r>
              <a:rPr lang="en-US" sz="2400" dirty="0" err="1" smtClean="0"/>
              <a:t>myoglobin</a:t>
            </a:r>
            <a:r>
              <a:rPr lang="en-US" sz="2400" dirty="0" smtClean="0"/>
              <a:t> to exchange oxygen during active respiration.</a:t>
            </a:r>
            <a:endParaRPr lang="tr-TR" sz="2400" dirty="0" smtClean="0"/>
          </a:p>
          <a:p>
            <a:r>
              <a:rPr lang="en-US" sz="2400" b="1" dirty="0" smtClean="0"/>
              <a:t>Hemoglobin</a:t>
            </a:r>
            <a:r>
              <a:rPr lang="en-US" sz="2400" dirty="0" smtClean="0"/>
              <a:t> is a </a:t>
            </a:r>
            <a:r>
              <a:rPr lang="en-US" sz="2400" b="1" dirty="0" err="1" smtClean="0"/>
              <a:t>tetrameric</a:t>
            </a:r>
            <a:r>
              <a:rPr lang="en-US" sz="2400" b="1" dirty="0" smtClean="0"/>
              <a:t> protein</a:t>
            </a:r>
            <a:r>
              <a:rPr lang="en-US" sz="2400" dirty="0" smtClean="0"/>
              <a:t> and binds molecular oxygen on RBCs. Being a tetramer it binds </a:t>
            </a:r>
            <a:r>
              <a:rPr lang="en-US" sz="2400" b="1" dirty="0" smtClean="0"/>
              <a:t>four oxygen</a:t>
            </a:r>
            <a:r>
              <a:rPr lang="en-US" sz="2400" dirty="0" smtClean="0"/>
              <a:t> molecules and distribute them throughout the whole body. It serves to deliver oxygen needed for cellular metabolism and removes the resulting waste product, carbon dioxide from the body tissues. </a:t>
            </a:r>
            <a:endParaRPr lang="tr-TR" sz="2400" dirty="0" smtClean="0"/>
          </a:p>
          <a:p>
            <a:pPr lvl="1"/>
            <a:r>
              <a:rPr lang="en-US" sz="2000" b="1" dirty="0" smtClean="0"/>
              <a:t>Human hemoglobin is composed of two α (alpha) and two β (beta) subunits. </a:t>
            </a: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Function of Myoglobin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153400" cy="4953000"/>
          </a:xfrm>
        </p:spPr>
        <p:txBody>
          <a:bodyPr/>
          <a:lstStyle/>
          <a:p>
            <a:pPr eaLnBrk="1" hangingPunct="1"/>
            <a:r>
              <a:rPr lang="en-US" sz="2400" smtClean="0"/>
              <a:t>Need to store oxygen for metabolism</a:t>
            </a:r>
          </a:p>
          <a:p>
            <a:pPr eaLnBrk="1" hangingPunct="1"/>
            <a:r>
              <a:rPr lang="en-US" sz="2400" smtClean="0"/>
              <a:t>Protein side-chains lack affinity for O</a:t>
            </a:r>
            <a:r>
              <a:rPr lang="en-US" sz="2400" baseline="-25000" smtClean="0"/>
              <a:t>2</a:t>
            </a:r>
          </a:p>
          <a:p>
            <a:pPr eaLnBrk="1" hangingPunct="1"/>
            <a:r>
              <a:rPr lang="en-US" sz="2400" smtClean="0"/>
              <a:t>Some transition metals bind O</a:t>
            </a:r>
            <a:r>
              <a:rPr lang="en-US" sz="2400" baseline="-25000" smtClean="0"/>
              <a:t>2</a:t>
            </a:r>
            <a:r>
              <a:rPr lang="en-US" sz="2400" smtClean="0"/>
              <a:t> well but would generate </a:t>
            </a:r>
            <a:r>
              <a:rPr lang="en-US" sz="2400" smtClean="0">
                <a:solidFill>
                  <a:srgbClr val="FB0906"/>
                </a:solidFill>
              </a:rPr>
              <a:t>free radicals </a:t>
            </a:r>
            <a:r>
              <a:rPr lang="en-US" sz="2400" smtClean="0"/>
              <a:t>if free in solution</a:t>
            </a:r>
            <a:endParaRPr lang="en-US" sz="2400" smtClean="0">
              <a:solidFill>
                <a:srgbClr val="FB0906"/>
              </a:solidFill>
            </a:endParaRPr>
          </a:p>
          <a:p>
            <a:pPr eaLnBrk="1" hangingPunct="1"/>
            <a:r>
              <a:rPr lang="en-US" sz="2400" smtClean="0"/>
              <a:t>Organometallic compounds such as heme are more suitable but </a:t>
            </a:r>
            <a:r>
              <a:rPr lang="en-US" sz="2400" smtClean="0">
                <a:solidFill>
                  <a:srgbClr val="0F1AFF"/>
                </a:solidFill>
              </a:rPr>
              <a:t>Fe</a:t>
            </a:r>
            <a:r>
              <a:rPr lang="en-US" sz="2400" baseline="30000" smtClean="0">
                <a:solidFill>
                  <a:srgbClr val="0F1AFF"/>
                </a:solidFill>
              </a:rPr>
              <a:t>2+</a:t>
            </a:r>
            <a:r>
              <a:rPr lang="en-US" sz="2400" smtClean="0"/>
              <a:t> in free heme could be oxidized to </a:t>
            </a:r>
            <a:r>
              <a:rPr lang="en-US" sz="2400" smtClean="0">
                <a:solidFill>
                  <a:srgbClr val="FB0906"/>
                </a:solidFill>
              </a:rPr>
              <a:t>Fe</a:t>
            </a:r>
            <a:r>
              <a:rPr lang="en-US" sz="2400" baseline="30000" smtClean="0">
                <a:solidFill>
                  <a:srgbClr val="FB0906"/>
                </a:solidFill>
              </a:rPr>
              <a:t>3+ </a:t>
            </a:r>
            <a:r>
              <a:rPr lang="en-US" sz="2400" smtClean="0"/>
              <a:t>if two heme molecules share an oxygen molecule</a:t>
            </a:r>
          </a:p>
          <a:p>
            <a:pPr eaLnBrk="1" hangingPunct="1"/>
            <a:r>
              <a:rPr lang="en-US" sz="2400" smtClean="0"/>
              <a:t>Solution: </a:t>
            </a:r>
          </a:p>
          <a:p>
            <a:pPr lvl="1" eaLnBrk="1" hangingPunct="1"/>
            <a:r>
              <a:rPr lang="en-US" sz="2400" smtClean="0">
                <a:solidFill>
                  <a:srgbClr val="0F1AFF"/>
                </a:solidFill>
              </a:rPr>
              <a:t>Capture the oxygen molecule with heme that is sequestered inside the protein</a:t>
            </a:r>
          </a:p>
          <a:p>
            <a:pPr lvl="1" eaLnBrk="1" hangingPunct="1"/>
            <a:r>
              <a:rPr lang="en-US" sz="2400" smtClean="0">
                <a:solidFill>
                  <a:srgbClr val="0F1AFF"/>
                </a:solidFill>
              </a:rPr>
              <a:t>In mammals, myoglobin is the main oxygen storage protein</a:t>
            </a:r>
          </a:p>
          <a:p>
            <a:pPr eaLnBrk="1" hangingPunct="1"/>
            <a:endParaRPr lang="en-US" sz="2400" smtClean="0">
              <a:solidFill>
                <a:srgbClr val="0F1AFF"/>
              </a:solidFill>
            </a:endParaRP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>
            <a:off x="3048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Hemoglobin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229600" cy="4114800"/>
          </a:xfrm>
        </p:spPr>
        <p:txBody>
          <a:bodyPr/>
          <a:lstStyle/>
          <a:p>
            <a:pPr eaLnBrk="1" hangingPunct="1"/>
            <a:r>
              <a:rPr lang="en-US" sz="2800" smtClean="0"/>
              <a:t>Hemoglobin is a tetramer of two subunits (</a:t>
            </a:r>
            <a:r>
              <a:rPr lang="en-US" sz="2800" smtClean="0">
                <a:latin typeface="Symbol" charset="2"/>
              </a:rPr>
              <a:t>a</a:t>
            </a:r>
            <a:r>
              <a:rPr lang="en-US" sz="2800" smtClean="0"/>
              <a:t>2</a:t>
            </a:r>
            <a:r>
              <a:rPr lang="en-US" sz="2800" smtClean="0">
                <a:latin typeface="Symbol" charset="2"/>
              </a:rPr>
              <a:t>b</a:t>
            </a:r>
            <a:r>
              <a:rPr lang="en-US" sz="2800" smtClean="0"/>
              <a:t>2)</a:t>
            </a:r>
          </a:p>
          <a:p>
            <a:pPr eaLnBrk="1" hangingPunct="1"/>
            <a:r>
              <a:rPr lang="en-US" sz="2800" smtClean="0"/>
              <a:t>Each subunit is similar to myoglobin</a:t>
            </a:r>
          </a:p>
        </p:txBody>
      </p:sp>
      <p:sp>
        <p:nvSpPr>
          <p:cNvPr id="70660" name="Line 4"/>
          <p:cNvSpPr>
            <a:spLocks noChangeShapeType="1"/>
          </p:cNvSpPr>
          <p:nvPr/>
        </p:nvSpPr>
        <p:spPr bwMode="auto">
          <a:xfrm>
            <a:off x="304800" y="10668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R and T States of Hemoglobin 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458200" cy="48768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800" smtClean="0"/>
              <a:t>T = </a:t>
            </a:r>
            <a:r>
              <a:rPr lang="en-US" sz="2800" smtClean="0">
                <a:solidFill>
                  <a:srgbClr val="FB0906"/>
                </a:solidFill>
              </a:rPr>
              <a:t>Tense</a:t>
            </a:r>
            <a:r>
              <a:rPr lang="en-US" sz="2800" smtClean="0"/>
              <a:t> state, </a:t>
            </a:r>
            <a:r>
              <a:rPr lang="en-US" sz="2800" smtClean="0">
                <a:solidFill>
                  <a:srgbClr val="FB0906"/>
                </a:solidFill>
              </a:rPr>
              <a:t>O</a:t>
            </a:r>
            <a:r>
              <a:rPr lang="en-US" sz="2800" baseline="-25000" smtClean="0">
                <a:solidFill>
                  <a:srgbClr val="FB0906"/>
                </a:solidFill>
              </a:rPr>
              <a:t>2</a:t>
            </a:r>
            <a:r>
              <a:rPr lang="en-US" sz="2800" smtClean="0">
                <a:solidFill>
                  <a:srgbClr val="FB0906"/>
                </a:solidFill>
              </a:rPr>
              <a:t> binding triggers</a:t>
            </a:r>
            <a:r>
              <a:rPr lang="en-US" sz="2800" smtClean="0"/>
              <a:t> a T        R conformational change 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smtClean="0"/>
              <a:t>R = </a:t>
            </a:r>
            <a:r>
              <a:rPr lang="en-US" sz="2800" smtClean="0">
                <a:solidFill>
                  <a:srgbClr val="0F1AFF"/>
                </a:solidFill>
              </a:rPr>
              <a:t>Relaxed</a:t>
            </a:r>
            <a:r>
              <a:rPr lang="en-US" sz="2800" smtClean="0"/>
              <a:t> state, this state has </a:t>
            </a:r>
            <a:r>
              <a:rPr lang="en-US" sz="2800" smtClean="0">
                <a:solidFill>
                  <a:srgbClr val="0F1AFF"/>
                </a:solidFill>
              </a:rPr>
              <a:t>higher affinity</a:t>
            </a:r>
            <a:r>
              <a:rPr lang="en-US" sz="2800" smtClean="0"/>
              <a:t> for O</a:t>
            </a:r>
            <a:r>
              <a:rPr lang="en-US" sz="2800" baseline="-25000" smtClean="0"/>
              <a:t>2</a:t>
            </a:r>
            <a:r>
              <a:rPr lang="en-US" sz="2800" smtClean="0"/>
              <a:t> than the T state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smtClean="0"/>
              <a:t>Deoxyhemoglobin subunits are more stable in the T state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smtClean="0"/>
              <a:t>Conformational change from the T state to the R state involves </a:t>
            </a:r>
            <a:r>
              <a:rPr lang="en-US" sz="2800" smtClean="0">
                <a:solidFill>
                  <a:srgbClr val="0F1AFF"/>
                </a:solidFill>
              </a:rPr>
              <a:t>breaking ion pairs</a:t>
            </a:r>
            <a:r>
              <a:rPr lang="en-US" sz="2800" smtClean="0"/>
              <a:t> between the </a:t>
            </a:r>
            <a:r>
              <a:rPr lang="en-US" sz="2800" smtClean="0">
                <a:latin typeface="Symbol" charset="2"/>
              </a:rPr>
              <a:t>a</a:t>
            </a:r>
            <a:r>
              <a:rPr lang="en-US" sz="2800" smtClean="0"/>
              <a:t>1-</a:t>
            </a:r>
            <a:r>
              <a:rPr lang="en-US" sz="2800" smtClean="0">
                <a:latin typeface="Symbol" charset="2"/>
              </a:rPr>
              <a:t>b</a:t>
            </a:r>
            <a:r>
              <a:rPr lang="en-US" sz="2800" smtClean="0"/>
              <a:t>2 interface   </a:t>
            </a:r>
          </a:p>
          <a:p>
            <a:pPr eaLnBrk="1" hangingPunct="1"/>
            <a:endParaRPr lang="en-US" sz="2800" smtClean="0"/>
          </a:p>
        </p:txBody>
      </p:sp>
      <p:sp>
        <p:nvSpPr>
          <p:cNvPr id="83972" name="Line 4"/>
          <p:cNvSpPr>
            <a:spLocks noChangeShapeType="1"/>
          </p:cNvSpPr>
          <p:nvPr/>
        </p:nvSpPr>
        <p:spPr bwMode="auto">
          <a:xfrm>
            <a:off x="7162800" y="1676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83973" name="Line 4"/>
          <p:cNvSpPr>
            <a:spLocks noChangeShapeType="1"/>
          </p:cNvSpPr>
          <p:nvPr/>
        </p:nvSpPr>
        <p:spPr bwMode="auto">
          <a:xfrm>
            <a:off x="304800" y="12954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534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How Can Affinity to Oxygen Change Like This?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7772400" cy="41148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400" smtClean="0"/>
              <a:t>Must be a protein with </a:t>
            </a:r>
            <a:r>
              <a:rPr lang="en-US" sz="2400" smtClean="0">
                <a:solidFill>
                  <a:srgbClr val="0F1AFF"/>
                </a:solidFill>
              </a:rPr>
              <a:t>multiple binding sites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smtClean="0"/>
              <a:t>Binding sites must be able to </a:t>
            </a:r>
            <a:r>
              <a:rPr lang="en-US" sz="2400" smtClean="0">
                <a:solidFill>
                  <a:srgbClr val="0F1AFF"/>
                </a:solidFill>
              </a:rPr>
              <a:t>interact with each other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smtClean="0"/>
              <a:t>This phenomenon is called cooperativity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000" smtClean="0"/>
              <a:t>positive cooperativity: first binding event 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r>
              <a:rPr lang="en-US" sz="2000" smtClean="0"/>
              <a:t>    increases affinity at remaining sites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000" smtClean="0"/>
              <a:t>negative cooperativity: first binding event 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r>
              <a:rPr lang="en-US" sz="2000" smtClean="0"/>
              <a:t>    reduces affinity at remaining sites</a:t>
            </a:r>
          </a:p>
          <a:p>
            <a:pPr eaLnBrk="1" hangingPunct="1">
              <a:lnSpc>
                <a:spcPct val="120000"/>
              </a:lnSpc>
            </a:pPr>
            <a:endParaRPr lang="en-US" sz="2000" smtClean="0"/>
          </a:p>
        </p:txBody>
      </p:sp>
      <p:sp>
        <p:nvSpPr>
          <p:cNvPr id="67588" name="Text Box 5"/>
          <p:cNvSpPr txBox="1">
            <a:spLocks noChangeArrowheads="1"/>
          </p:cNvSpPr>
          <p:nvPr/>
        </p:nvSpPr>
        <p:spPr bwMode="auto">
          <a:xfrm>
            <a:off x="609600" y="5257800"/>
            <a:ext cx="3962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000">
                <a:solidFill>
                  <a:srgbClr val="0F1AFF"/>
                </a:solidFill>
                <a:latin typeface="Arial" charset="0"/>
              </a:rPr>
              <a:t>Positive cooperativity can be recognized by sigmoidal binding curves</a:t>
            </a:r>
          </a:p>
        </p:txBody>
      </p:sp>
      <p:sp>
        <p:nvSpPr>
          <p:cNvPr id="67589" name="Line 4"/>
          <p:cNvSpPr>
            <a:spLocks noChangeShapeType="1"/>
          </p:cNvSpPr>
          <p:nvPr/>
        </p:nvSpPr>
        <p:spPr bwMode="auto">
          <a:xfrm>
            <a:off x="304800" y="15240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05800" cy="1143000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smtClean="0">
                <a:solidFill>
                  <a:srgbClr val="2FB0DC"/>
                </a:solidFill>
              </a:rPr>
              <a:t>pH Effect on O</a:t>
            </a:r>
            <a:r>
              <a:rPr lang="en-US" baseline="-25000" smtClean="0">
                <a:solidFill>
                  <a:srgbClr val="2FB0DC"/>
                </a:solidFill>
              </a:rPr>
              <a:t>2</a:t>
            </a:r>
            <a:r>
              <a:rPr lang="en-US" smtClean="0">
                <a:solidFill>
                  <a:srgbClr val="2FB0DC"/>
                </a:solidFill>
              </a:rPr>
              <a:t> binding to Hemoglobin</a:t>
            </a:r>
          </a:p>
        </p:txBody>
      </p:sp>
      <p:sp>
        <p:nvSpPr>
          <p:cNvPr id="90115" name="Text Box 4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534400" cy="4876800"/>
          </a:xfrm>
          <a:noFill/>
        </p:spPr>
        <p:txBody>
          <a:bodyPr/>
          <a:lstStyle/>
          <a:p>
            <a:pPr marL="174625" indent="-174625" eaLnBrk="1" hangingPunct="1">
              <a:lnSpc>
                <a:spcPct val="110000"/>
              </a:lnSpc>
              <a:spcBef>
                <a:spcPct val="50000"/>
              </a:spcBef>
            </a:pPr>
            <a:r>
              <a:rPr lang="en-US" sz="2800" smtClean="0"/>
              <a:t>Blood in lungs has higher pH than blood in capillaries of metabolic tissues </a:t>
            </a:r>
          </a:p>
          <a:p>
            <a:pPr marL="174625" indent="-174625" eaLnBrk="1" hangingPunct="1">
              <a:lnSpc>
                <a:spcPct val="110000"/>
              </a:lnSpc>
              <a:spcBef>
                <a:spcPct val="50000"/>
              </a:spcBef>
            </a:pPr>
            <a:r>
              <a:rPr lang="en-US" sz="2800" smtClean="0"/>
              <a:t>Affinity for oxygen depends on the pH</a:t>
            </a:r>
          </a:p>
          <a:p>
            <a:pPr lvl="1" eaLnBrk="1" hangingPunct="1">
              <a:lnSpc>
                <a:spcPct val="110000"/>
              </a:lnSpc>
              <a:spcBef>
                <a:spcPct val="50000"/>
              </a:spcBef>
            </a:pPr>
            <a:r>
              <a:rPr lang="en-US" sz="2400" smtClean="0"/>
              <a:t>Oxygen binds well at higher pH </a:t>
            </a:r>
          </a:p>
          <a:p>
            <a:pPr lvl="1" eaLnBrk="1" hangingPunct="1">
              <a:lnSpc>
                <a:spcPct val="110000"/>
              </a:lnSpc>
              <a:spcBef>
                <a:spcPct val="50000"/>
              </a:spcBef>
            </a:pPr>
            <a:r>
              <a:rPr lang="en-US" sz="2400" smtClean="0"/>
              <a:t>Oxygen is released well at lower pH</a:t>
            </a:r>
          </a:p>
          <a:p>
            <a:pPr marL="174625" indent="-174625" eaLnBrk="1" hangingPunct="1">
              <a:lnSpc>
                <a:spcPct val="110000"/>
              </a:lnSpc>
              <a:spcBef>
                <a:spcPct val="50000"/>
              </a:spcBef>
            </a:pPr>
            <a:r>
              <a:rPr lang="en-US" sz="2800" smtClean="0">
                <a:solidFill>
                  <a:srgbClr val="0F1AFF"/>
                </a:solidFill>
              </a:rPr>
              <a:t>The pH difference between lungs and metabolic tissues increases the O</a:t>
            </a:r>
            <a:r>
              <a:rPr lang="en-US" sz="2800" baseline="-25000" smtClean="0">
                <a:solidFill>
                  <a:srgbClr val="0F1AFF"/>
                </a:solidFill>
              </a:rPr>
              <a:t>2</a:t>
            </a:r>
            <a:r>
              <a:rPr lang="en-US" sz="2800" smtClean="0">
                <a:solidFill>
                  <a:srgbClr val="0F1AFF"/>
                </a:solidFill>
              </a:rPr>
              <a:t> transfer efficiency</a:t>
            </a:r>
          </a:p>
          <a:p>
            <a:pPr marL="174625" indent="-174625" eaLnBrk="1" hangingPunct="1">
              <a:lnSpc>
                <a:spcPct val="110000"/>
              </a:lnSpc>
              <a:spcBef>
                <a:spcPct val="50000"/>
              </a:spcBef>
            </a:pPr>
            <a:r>
              <a:rPr lang="en-US" sz="2800" smtClean="0"/>
              <a:t>This is known as the </a:t>
            </a:r>
            <a:r>
              <a:rPr lang="en-US" sz="2800" smtClean="0">
                <a:solidFill>
                  <a:srgbClr val="FB0906"/>
                </a:solidFill>
              </a:rPr>
              <a:t>Bohr effect</a:t>
            </a:r>
          </a:p>
        </p:txBody>
      </p:sp>
      <p:sp>
        <p:nvSpPr>
          <p:cNvPr id="90116" name="Line 4"/>
          <p:cNvSpPr>
            <a:spLocks noChangeShapeType="1"/>
          </p:cNvSpPr>
          <p:nvPr/>
        </p:nvSpPr>
        <p:spPr bwMode="auto">
          <a:xfrm>
            <a:off x="304800" y="15240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mtClean="0">
                <a:solidFill>
                  <a:srgbClr val="2FB0DC"/>
                </a:solidFill>
              </a:rPr>
              <a:t>Hemoglobin and CO</a:t>
            </a:r>
            <a:r>
              <a:rPr lang="en-US" baseline="-25000" smtClean="0">
                <a:solidFill>
                  <a:srgbClr val="2FB0DC"/>
                </a:solidFill>
              </a:rPr>
              <a:t>2 </a:t>
            </a:r>
            <a:r>
              <a:rPr lang="en-US" smtClean="0">
                <a:solidFill>
                  <a:srgbClr val="2FB0DC"/>
                </a:solidFill>
              </a:rPr>
              <a:t>Export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7244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400" smtClean="0"/>
              <a:t>CO</a:t>
            </a:r>
            <a:r>
              <a:rPr lang="en-US" sz="2400" baseline="-25000" smtClean="0"/>
              <a:t>2</a:t>
            </a:r>
            <a:r>
              <a:rPr lang="en-US" sz="2400" smtClean="0"/>
              <a:t> is produced by metabolism in tissues and must be exported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smtClean="0"/>
              <a:t>Some CO</a:t>
            </a:r>
            <a:r>
              <a:rPr lang="en-US" sz="2400" baseline="-25000" smtClean="0"/>
              <a:t>2</a:t>
            </a:r>
            <a:r>
              <a:rPr lang="en-US" sz="2400" smtClean="0"/>
              <a:t> exported as dissolved bicarbonate in the blood 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smtClean="0"/>
              <a:t>Some CO</a:t>
            </a:r>
            <a:r>
              <a:rPr lang="en-US" sz="2400" baseline="-25000" smtClean="0"/>
              <a:t>2</a:t>
            </a:r>
            <a:r>
              <a:rPr lang="en-US" sz="2400" smtClean="0"/>
              <a:t> is exported in the form of a carbamate on the </a:t>
            </a:r>
            <a:r>
              <a:rPr lang="en-US" sz="2400" smtClean="0">
                <a:solidFill>
                  <a:srgbClr val="0F1AFF"/>
                </a:solidFill>
              </a:rPr>
              <a:t>amino terminal residues</a:t>
            </a:r>
            <a:r>
              <a:rPr lang="en-US" sz="2400" smtClean="0"/>
              <a:t> of each of the polypeptide subunits.  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smtClean="0">
                <a:solidFill>
                  <a:srgbClr val="FB0906"/>
                </a:solidFill>
              </a:rPr>
              <a:t>Notice that the formation of a carbamate yields a proton which can bind to hemoglobin and promote oxygen dissociation</a:t>
            </a:r>
          </a:p>
        </p:txBody>
      </p:sp>
      <p:sp>
        <p:nvSpPr>
          <p:cNvPr id="93188" name="Line 4"/>
          <p:cNvSpPr>
            <a:spLocks noChangeShapeType="1"/>
          </p:cNvSpPr>
          <p:nvPr/>
        </p:nvSpPr>
        <p:spPr bwMode="auto">
          <a:xfrm>
            <a:off x="304800" y="12954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457200" y="2209800"/>
            <a:ext cx="8001000" cy="4114800"/>
          </a:xfrm>
          <a:prstGeom prst="rect">
            <a:avLst/>
          </a:prstGeom>
          <a:solidFill>
            <a:srgbClr val="FFDAB5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Fibrous Proteins: </a:t>
            </a:r>
            <a:br>
              <a:rPr lang="en-US" smtClean="0">
                <a:solidFill>
                  <a:srgbClr val="2FB0DC"/>
                </a:solidFill>
              </a:rPr>
            </a:br>
            <a:r>
              <a:rPr lang="en-US" smtClean="0">
                <a:solidFill>
                  <a:srgbClr val="2FB0DC"/>
                </a:solidFill>
              </a:rPr>
              <a:t>From Structure to Function</a:t>
            </a: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533400" y="2286000"/>
            <a:ext cx="7758113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Arial" charset="0"/>
              </a:rPr>
              <a:t>Function                	Structure                    		Example</a:t>
            </a:r>
          </a:p>
          <a:p>
            <a:pPr eaLnBrk="1" hangingPunct="1"/>
            <a:endParaRPr lang="en-US" sz="2000">
              <a:latin typeface="Arial" charset="0"/>
            </a:endParaRPr>
          </a:p>
          <a:p>
            <a:pPr eaLnBrk="1" hangingPunct="1"/>
            <a:r>
              <a:rPr lang="en-US" sz="2000">
                <a:latin typeface="Arial" charset="0"/>
              </a:rPr>
              <a:t>Tough, rigid,		Cross-linked </a:t>
            </a:r>
            <a:r>
              <a:rPr lang="en-US" sz="2000">
                <a:latin typeface="Symbol" charset="2"/>
              </a:rPr>
              <a:t>a</a:t>
            </a:r>
            <a:r>
              <a:rPr lang="en-US" sz="2000">
                <a:latin typeface="Arial" charset="0"/>
              </a:rPr>
              <a:t>-helixes		</a:t>
            </a:r>
            <a:r>
              <a:rPr lang="en-US" sz="2000">
                <a:latin typeface="Symbol" charset="2"/>
              </a:rPr>
              <a:t>a</a:t>
            </a:r>
            <a:r>
              <a:rPr lang="en-US" sz="2000">
                <a:latin typeface="Arial" charset="0"/>
              </a:rPr>
              <a:t>-keratin</a:t>
            </a:r>
          </a:p>
          <a:p>
            <a:pPr eaLnBrk="1" hangingPunct="1"/>
            <a:r>
              <a:rPr lang="en-US" sz="2000">
                <a:latin typeface="Arial" charset="0"/>
              </a:rPr>
              <a:t>hard (</a:t>
            </a:r>
            <a:r>
              <a:rPr lang="en-US" sz="2000">
                <a:solidFill>
                  <a:srgbClr val="6699FF"/>
                </a:solidFill>
                <a:latin typeface="Arial" charset="0"/>
              </a:rPr>
              <a:t>nails, horns</a:t>
            </a:r>
            <a:r>
              <a:rPr lang="en-US" sz="2000">
                <a:latin typeface="Arial" charset="0"/>
              </a:rPr>
              <a:t>)	Rigid linker (S</a:t>
            </a:r>
            <a:r>
              <a:rPr lang="en-US" sz="2000">
                <a:latin typeface="Arial" charset="0"/>
                <a:cs typeface="Arial" charset="0"/>
              </a:rPr>
              <a:t>—S)</a:t>
            </a:r>
          </a:p>
          <a:p>
            <a:pPr eaLnBrk="1" hangingPunct="1"/>
            <a:endParaRPr lang="en-US" sz="2000">
              <a:latin typeface="Arial" charset="0"/>
              <a:cs typeface="Arial" charset="0"/>
            </a:endParaRPr>
          </a:p>
          <a:p>
            <a:pPr eaLnBrk="1" hangingPunct="1"/>
            <a:r>
              <a:rPr lang="en-US" sz="2000">
                <a:latin typeface="Arial" charset="0"/>
                <a:cs typeface="Arial" charset="0"/>
              </a:rPr>
              <a:t>Tensile strength,	Cross-linked triple-helixes	 Collagen</a:t>
            </a:r>
          </a:p>
          <a:p>
            <a:pPr eaLnBrk="1" hangingPunct="1"/>
            <a:r>
              <a:rPr lang="en-US" sz="2000">
                <a:latin typeface="Arial" charset="0"/>
                <a:cs typeface="Arial" charset="0"/>
              </a:rPr>
              <a:t>non-stretching		Flexible linker (Lys-HyLys)	</a:t>
            </a:r>
          </a:p>
          <a:p>
            <a:pPr eaLnBrk="1" hangingPunct="1"/>
            <a:r>
              <a:rPr lang="en-US" sz="2000">
                <a:latin typeface="Arial" charset="0"/>
                <a:cs typeface="Arial" charset="0"/>
              </a:rPr>
              <a:t>(</a:t>
            </a:r>
            <a:r>
              <a:rPr lang="en-US" sz="2000">
                <a:solidFill>
                  <a:srgbClr val="6699FF"/>
                </a:solidFill>
                <a:latin typeface="Arial" charset="0"/>
                <a:cs typeface="Arial" charset="0"/>
              </a:rPr>
              <a:t>tendons, cartilage</a:t>
            </a:r>
            <a:r>
              <a:rPr lang="en-US" sz="2000">
                <a:latin typeface="Arial" charset="0"/>
                <a:cs typeface="Arial" charset="0"/>
              </a:rPr>
              <a:t>)</a:t>
            </a:r>
          </a:p>
          <a:p>
            <a:pPr eaLnBrk="1" hangingPunct="1"/>
            <a:endParaRPr lang="en-US" sz="2000">
              <a:latin typeface="Arial" charset="0"/>
              <a:cs typeface="Arial" charset="0"/>
            </a:endParaRPr>
          </a:p>
          <a:p>
            <a:pPr eaLnBrk="1" hangingPunct="1"/>
            <a:r>
              <a:rPr lang="en-US" sz="2000">
                <a:latin typeface="Arial" charset="0"/>
                <a:cs typeface="Arial" charset="0"/>
              </a:rPr>
              <a:t>Soft, flexible		Non-covalently held </a:t>
            </a:r>
            <a:r>
              <a:rPr lang="en-US" sz="2000">
                <a:latin typeface="Symbol" charset="2"/>
                <a:cs typeface="Arial" charset="0"/>
              </a:rPr>
              <a:t>b</a:t>
            </a:r>
            <a:r>
              <a:rPr lang="en-US" sz="2000">
                <a:latin typeface="Arial" charset="0"/>
                <a:cs typeface="Arial" charset="0"/>
              </a:rPr>
              <a:t>-sheets</a:t>
            </a:r>
          </a:p>
          <a:p>
            <a:pPr eaLnBrk="1" hangingPunct="1"/>
            <a:r>
              <a:rPr lang="en-US" sz="2000">
                <a:latin typeface="Arial" charset="0"/>
                <a:cs typeface="Arial" charset="0"/>
              </a:rPr>
              <a:t>non-stretchy		van der Waals interaction	Silk fibroin</a:t>
            </a:r>
          </a:p>
          <a:p>
            <a:pPr eaLnBrk="1" hangingPunct="1"/>
            <a:r>
              <a:rPr lang="en-US" sz="2000">
                <a:latin typeface="Arial" charset="0"/>
                <a:cs typeface="Arial" charset="0"/>
              </a:rPr>
              <a:t>(</a:t>
            </a:r>
            <a:r>
              <a:rPr lang="en-US" sz="2000">
                <a:solidFill>
                  <a:srgbClr val="6699FF"/>
                </a:solidFill>
                <a:latin typeface="Arial" charset="0"/>
                <a:cs typeface="Arial" charset="0"/>
              </a:rPr>
              <a:t>egg sac, nest, web</a:t>
            </a:r>
            <a:r>
              <a:rPr lang="en-US" sz="2000">
                <a:latin typeface="Arial" charset="0"/>
                <a:cs typeface="Arial" charset="0"/>
              </a:rPr>
              <a:t>)	</a:t>
            </a:r>
          </a:p>
        </p:txBody>
      </p:sp>
      <p:sp>
        <p:nvSpPr>
          <p:cNvPr id="76805" name="Line 5"/>
          <p:cNvSpPr>
            <a:spLocks noChangeShapeType="1"/>
          </p:cNvSpPr>
          <p:nvPr/>
        </p:nvSpPr>
        <p:spPr bwMode="auto">
          <a:xfrm>
            <a:off x="457200" y="2743200"/>
            <a:ext cx="800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76806" name="Line 4"/>
          <p:cNvSpPr>
            <a:spLocks noChangeShapeType="1"/>
          </p:cNvSpPr>
          <p:nvPr/>
        </p:nvSpPr>
        <p:spPr bwMode="auto">
          <a:xfrm>
            <a:off x="533400" y="16002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Structure of Collagen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52400" y="1219200"/>
            <a:ext cx="8382000" cy="5334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5000"/>
              </a:lnSpc>
            </a:pPr>
            <a:r>
              <a:rPr lang="en-US" sz="2800" dirty="0" smtClean="0">
                <a:latin typeface="Arial" charset="0"/>
              </a:rPr>
              <a:t>Collagen is an important constituent of 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connective tissue</a:t>
            </a:r>
            <a:r>
              <a:rPr lang="en-US" sz="2800" dirty="0" smtClean="0">
                <a:latin typeface="Arial" charset="0"/>
              </a:rPr>
              <a:t>: tendons, cartilage, bones, cornea of the eye </a:t>
            </a:r>
          </a:p>
          <a:p>
            <a:pPr eaLnBrk="1" hangingPunct="1">
              <a:lnSpc>
                <a:spcPct val="115000"/>
              </a:lnSpc>
            </a:pPr>
            <a:r>
              <a:rPr lang="en-US" sz="2800" dirty="0" smtClean="0">
                <a:latin typeface="Arial" charset="0"/>
              </a:rPr>
              <a:t>Each collagen chain is a long </a:t>
            </a:r>
            <a:r>
              <a:rPr lang="en-US" sz="2800" dirty="0" err="1" smtClean="0">
                <a:latin typeface="Arial" charset="0"/>
              </a:rPr>
              <a:t>Gly</a:t>
            </a:r>
            <a:r>
              <a:rPr lang="en-US" sz="2800" dirty="0" smtClean="0">
                <a:latin typeface="Arial" charset="0"/>
              </a:rPr>
              <a:t>- and Pro-rich 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</a:rPr>
              <a:t>left-handed helix</a:t>
            </a:r>
          </a:p>
          <a:p>
            <a:pPr eaLnBrk="1" hangingPunct="1">
              <a:lnSpc>
                <a:spcPct val="115000"/>
              </a:lnSpc>
            </a:pPr>
            <a:r>
              <a:rPr lang="en-US" sz="2800" dirty="0" smtClean="0">
                <a:latin typeface="Arial" charset="0"/>
              </a:rPr>
              <a:t>Three collagen chains intertwine into a 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</a:rPr>
              <a:t>right-handed </a:t>
            </a:r>
            <a:r>
              <a:rPr lang="en-US" sz="2800" dirty="0" err="1" smtClean="0">
                <a:solidFill>
                  <a:srgbClr val="0000FF"/>
                </a:solidFill>
                <a:latin typeface="Arial" charset="0"/>
              </a:rPr>
              <a:t>superhelical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</a:rPr>
              <a:t> triple helix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115000"/>
              </a:lnSpc>
            </a:pPr>
            <a:r>
              <a:rPr lang="en-US" sz="2800" dirty="0" smtClean="0">
                <a:latin typeface="Arial" charset="0"/>
              </a:rPr>
              <a:t>The triple helix has higher tensile strength than a steel wire of equal cross section</a:t>
            </a:r>
          </a:p>
          <a:p>
            <a:pPr eaLnBrk="1" hangingPunct="1">
              <a:lnSpc>
                <a:spcPct val="115000"/>
              </a:lnSpc>
            </a:pPr>
            <a:r>
              <a:rPr lang="en-US" sz="2800" dirty="0" smtClean="0">
                <a:latin typeface="Arial" charset="0"/>
              </a:rPr>
              <a:t>Many triple-helixes assemble into a collagen fibril</a:t>
            </a:r>
          </a:p>
        </p:txBody>
      </p:sp>
      <p:sp>
        <p:nvSpPr>
          <p:cNvPr id="86020" name="Line 4"/>
          <p:cNvSpPr>
            <a:spLocks noChangeShapeType="1"/>
          </p:cNvSpPr>
          <p:nvPr/>
        </p:nvSpPr>
        <p:spPr bwMode="auto">
          <a:xfrm>
            <a:off x="533400" y="1143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Silk Fibroin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52400" y="1371600"/>
            <a:ext cx="81534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5000"/>
              </a:lnSpc>
            </a:pPr>
            <a:r>
              <a:rPr lang="en-US" sz="2800" dirty="0" smtClean="0">
                <a:solidFill>
                  <a:srgbClr val="040FFF"/>
                </a:solidFill>
                <a:latin typeface="Arial" charset="0"/>
              </a:rPr>
              <a:t>Fibroin</a:t>
            </a:r>
            <a:r>
              <a:rPr lang="en-US" sz="2800" dirty="0" smtClean="0">
                <a:latin typeface="Arial" charset="0"/>
              </a:rPr>
              <a:t> is the main protein in silk from moths and spiders</a:t>
            </a:r>
          </a:p>
          <a:p>
            <a:pPr eaLnBrk="1" hangingPunct="1">
              <a:lnSpc>
                <a:spcPct val="115000"/>
              </a:lnSpc>
            </a:pPr>
            <a:r>
              <a:rPr lang="en-US" sz="2800" dirty="0" err="1" smtClean="0">
                <a:latin typeface="Arial" charset="0"/>
              </a:rPr>
              <a:t>Antiparallel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en-US" sz="2800" dirty="0" smtClean="0">
                <a:solidFill>
                  <a:srgbClr val="0F1AFF"/>
                </a:solidFill>
                <a:latin typeface="Symbol" charset="2"/>
              </a:rPr>
              <a:t>b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 sheet</a:t>
            </a:r>
            <a:r>
              <a:rPr lang="en-US" sz="2800" dirty="0" smtClean="0">
                <a:latin typeface="Arial" charset="0"/>
              </a:rPr>
              <a:t> structure  </a:t>
            </a:r>
          </a:p>
          <a:p>
            <a:pPr eaLnBrk="1" hangingPunct="1">
              <a:lnSpc>
                <a:spcPct val="115000"/>
              </a:lnSpc>
            </a:pPr>
            <a:r>
              <a:rPr lang="en-US" sz="2800" dirty="0" smtClean="0">
                <a:latin typeface="Arial" charset="0"/>
              </a:rPr>
              <a:t>Small side chains (</a:t>
            </a:r>
            <a:r>
              <a:rPr lang="en-US" sz="2800" dirty="0" smtClean="0">
                <a:solidFill>
                  <a:srgbClr val="0F1AFF"/>
                </a:solidFill>
                <a:latin typeface="Arial" charset="0"/>
              </a:rPr>
              <a:t>Ala</a:t>
            </a:r>
            <a:r>
              <a:rPr lang="en-US" sz="2800" dirty="0" smtClean="0">
                <a:latin typeface="Arial" charset="0"/>
              </a:rPr>
              <a:t> and </a:t>
            </a:r>
            <a:r>
              <a:rPr lang="en-US" sz="2800" dirty="0" err="1" smtClean="0">
                <a:solidFill>
                  <a:srgbClr val="0F1AFF"/>
                </a:solidFill>
                <a:latin typeface="Arial" charset="0"/>
              </a:rPr>
              <a:t>Gly</a:t>
            </a:r>
            <a:r>
              <a:rPr lang="en-US" sz="2800" dirty="0" smtClean="0">
                <a:latin typeface="Arial" charset="0"/>
              </a:rPr>
              <a:t>) allow the close packing of sheets</a:t>
            </a:r>
          </a:p>
          <a:p>
            <a:pPr eaLnBrk="1" hangingPunct="1">
              <a:lnSpc>
                <a:spcPct val="115000"/>
              </a:lnSpc>
            </a:pPr>
            <a:r>
              <a:rPr lang="en-US" sz="2800" dirty="0" smtClean="0">
                <a:latin typeface="Arial" charset="0"/>
              </a:rPr>
              <a:t>Structure is stabilized by</a:t>
            </a:r>
          </a:p>
          <a:p>
            <a:pPr lvl="1" eaLnBrk="1" hangingPunct="1">
              <a:lnSpc>
                <a:spcPct val="115000"/>
              </a:lnSpc>
            </a:pPr>
            <a:r>
              <a:rPr lang="en-US" dirty="0" smtClean="0">
                <a:solidFill>
                  <a:srgbClr val="0000FF"/>
                </a:solidFill>
                <a:latin typeface="Arial" charset="0"/>
              </a:rPr>
              <a:t>hydrogen bonding within sheets</a:t>
            </a:r>
          </a:p>
          <a:p>
            <a:pPr lvl="1" eaLnBrk="1" hangingPunct="1">
              <a:lnSpc>
                <a:spcPct val="115000"/>
              </a:lnSpc>
            </a:pPr>
            <a:r>
              <a:rPr lang="en-US" dirty="0" smtClean="0">
                <a:solidFill>
                  <a:srgbClr val="FF9933"/>
                </a:solidFill>
                <a:latin typeface="Arial" charset="0"/>
              </a:rPr>
              <a:t>London dispersion interactions between sheets</a:t>
            </a:r>
            <a:endParaRPr lang="en-US" dirty="0" smtClean="0"/>
          </a:p>
        </p:txBody>
      </p:sp>
      <p:sp>
        <p:nvSpPr>
          <p:cNvPr id="98308" name="Line 4"/>
          <p:cNvSpPr>
            <a:spLocks noChangeShapeType="1"/>
          </p:cNvSpPr>
          <p:nvPr/>
        </p:nvSpPr>
        <p:spPr bwMode="auto">
          <a:xfrm>
            <a:off x="533400" y="1143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67056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Spider Silk</a:t>
            </a:r>
          </a:p>
        </p:txBody>
      </p:sp>
      <p:sp>
        <p:nvSpPr>
          <p:cNvPr id="10137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52400" y="1600200"/>
            <a:ext cx="8305800" cy="50292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en-US" sz="2800" smtClean="0">
                <a:latin typeface="Arial" charset="0"/>
              </a:rPr>
              <a:t>Used for webs, egg sacks, and wrapping the prey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smtClean="0">
                <a:latin typeface="Arial" charset="0"/>
              </a:rPr>
              <a:t>Extremely strong material</a:t>
            </a:r>
          </a:p>
          <a:p>
            <a:pPr lvl="1" eaLnBrk="1" hangingPunct="1">
              <a:lnSpc>
                <a:spcPct val="105000"/>
              </a:lnSpc>
            </a:pPr>
            <a:r>
              <a:rPr lang="en-US" sz="2400" smtClean="0">
                <a:latin typeface="Arial" charset="0"/>
              </a:rPr>
              <a:t>stronger than steel</a:t>
            </a:r>
          </a:p>
          <a:p>
            <a:pPr lvl="1" eaLnBrk="1" hangingPunct="1">
              <a:lnSpc>
                <a:spcPct val="105000"/>
              </a:lnSpc>
            </a:pPr>
            <a:r>
              <a:rPr lang="en-US" sz="2400" smtClean="0">
                <a:latin typeface="Arial" charset="0"/>
              </a:rPr>
              <a:t>can stretch a lot before breaking</a:t>
            </a:r>
          </a:p>
          <a:p>
            <a:pPr eaLnBrk="1" hangingPunct="1">
              <a:lnSpc>
                <a:spcPct val="105000"/>
              </a:lnSpc>
            </a:pPr>
            <a:r>
              <a:rPr lang="en-US" sz="2800" smtClean="0">
                <a:latin typeface="Arial" charset="0"/>
              </a:rPr>
              <a:t>A composite material</a:t>
            </a:r>
          </a:p>
          <a:p>
            <a:pPr lvl="1" eaLnBrk="1" hangingPunct="1">
              <a:lnSpc>
                <a:spcPct val="105000"/>
              </a:lnSpc>
            </a:pPr>
            <a:r>
              <a:rPr lang="en-US" sz="2400" smtClean="0">
                <a:latin typeface="Arial" charset="0"/>
              </a:rPr>
              <a:t>crystalline parts (fibroin-rich)</a:t>
            </a:r>
          </a:p>
          <a:p>
            <a:pPr lvl="1" eaLnBrk="1" hangingPunct="1">
              <a:lnSpc>
                <a:spcPct val="105000"/>
              </a:lnSpc>
            </a:pPr>
            <a:r>
              <a:rPr lang="en-US" sz="2400" smtClean="0">
                <a:latin typeface="Arial" charset="0"/>
              </a:rPr>
              <a:t>rubber-like stretchy parts</a:t>
            </a:r>
          </a:p>
          <a:p>
            <a:pPr lvl="1" eaLnBrk="1" hangingPunct="1">
              <a:lnSpc>
                <a:spcPct val="105000"/>
              </a:lnSpc>
              <a:buFontTx/>
              <a:buNone/>
            </a:pPr>
            <a:endParaRPr lang="en-US" sz="2400" smtClean="0">
              <a:latin typeface="Arial" charset="0"/>
            </a:endParaRPr>
          </a:p>
        </p:txBody>
      </p:sp>
      <p:sp>
        <p:nvSpPr>
          <p:cNvPr id="101380" name="Rectangle 5"/>
          <p:cNvSpPr>
            <a:spLocks noChangeArrowheads="1"/>
          </p:cNvSpPr>
          <p:nvPr/>
        </p:nvSpPr>
        <p:spPr bwMode="auto">
          <a:xfrm>
            <a:off x="3795713" y="26241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/>
          </a:p>
        </p:txBody>
      </p:sp>
      <p:sp>
        <p:nvSpPr>
          <p:cNvPr id="101381" name="Line 4"/>
          <p:cNvSpPr>
            <a:spLocks noChangeShapeType="1"/>
          </p:cNvSpPr>
          <p:nvPr/>
        </p:nvSpPr>
        <p:spPr bwMode="auto">
          <a:xfrm>
            <a:off x="533400" y="12954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Motifs (folds)</a:t>
            </a:r>
          </a:p>
        </p:txBody>
      </p:sp>
      <p:sp>
        <p:nvSpPr>
          <p:cNvPr id="104451" name="Text Box 3"/>
          <p:cNvSpPr txBox="1">
            <a:spLocks noChangeArrowheads="1"/>
          </p:cNvSpPr>
          <p:nvPr/>
        </p:nvSpPr>
        <p:spPr bwMode="auto">
          <a:xfrm>
            <a:off x="152400" y="1752600"/>
            <a:ext cx="883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latin typeface="Arial" charset="0"/>
              </a:rPr>
              <a:t>Arrangements of several secondary structure elements</a:t>
            </a:r>
          </a:p>
        </p:txBody>
      </p:sp>
      <p:sp>
        <p:nvSpPr>
          <p:cNvPr id="104452" name="Text Box 6"/>
          <p:cNvSpPr txBox="1">
            <a:spLocks noChangeArrowheads="1"/>
          </p:cNvSpPr>
          <p:nvPr/>
        </p:nvSpPr>
        <p:spPr bwMode="auto">
          <a:xfrm>
            <a:off x="533400" y="2590800"/>
            <a:ext cx="7772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>
                <a:latin typeface="Arial" charset="0"/>
              </a:rPr>
              <a:t>Two common ways to form parallel b-sheets</a:t>
            </a:r>
          </a:p>
        </p:txBody>
      </p:sp>
      <p:sp>
        <p:nvSpPr>
          <p:cNvPr id="104453" name="Line 4"/>
          <p:cNvSpPr>
            <a:spLocks noChangeShapeType="1"/>
          </p:cNvSpPr>
          <p:nvPr/>
        </p:nvSpPr>
        <p:spPr bwMode="auto">
          <a:xfrm>
            <a:off x="533400" y="12192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52400"/>
            <a:ext cx="7772400" cy="9906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Quaternary Structure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524000"/>
            <a:ext cx="8229600" cy="4343400"/>
          </a:xfrm>
        </p:spPr>
        <p:txBody>
          <a:bodyPr/>
          <a:lstStyle/>
          <a:p>
            <a:pPr marL="109538" indent="-109538" algn="l" eaLnBrk="1" hangingPunct="1">
              <a:lnSpc>
                <a:spcPct val="105000"/>
              </a:lnSpc>
              <a:spcBef>
                <a:spcPct val="25000"/>
              </a:spcBef>
              <a:buFontTx/>
              <a:buChar char="•"/>
            </a:pPr>
            <a:r>
              <a:rPr lang="en-US" sz="2000" smtClean="0">
                <a:solidFill>
                  <a:srgbClr val="0F1AFF"/>
                </a:solidFill>
                <a:latin typeface="Arial" charset="0"/>
              </a:rPr>
              <a:t> </a:t>
            </a:r>
            <a:r>
              <a:rPr lang="en-US" sz="2800" smtClean="0">
                <a:solidFill>
                  <a:srgbClr val="0F1AFF"/>
                </a:solidFill>
                <a:latin typeface="Arial" charset="0"/>
              </a:rPr>
              <a:t>Quaternary structure</a:t>
            </a:r>
            <a:r>
              <a:rPr lang="en-US" sz="2800" smtClean="0">
                <a:latin typeface="Arial" charset="0"/>
              </a:rPr>
              <a:t> is formed by spontaneous assembly of individual polypeptides into a larger functional cluster</a:t>
            </a:r>
          </a:p>
        </p:txBody>
      </p:sp>
      <p:sp>
        <p:nvSpPr>
          <p:cNvPr id="109572" name="Line 4"/>
          <p:cNvSpPr>
            <a:spLocks noChangeShapeType="1"/>
          </p:cNvSpPr>
          <p:nvPr/>
        </p:nvSpPr>
        <p:spPr bwMode="auto">
          <a:xfrm>
            <a:off x="533400" y="1143000"/>
            <a:ext cx="79248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1" hangingPunct="1"/>
            <a:endParaRPr lang="tr-TR" sz="4400">
              <a:latin typeface="Arial" charset="0"/>
            </a:endParaRPr>
          </a:p>
        </p:txBody>
      </p:sp>
      <p:sp>
        <p:nvSpPr>
          <p:cNvPr id="19459" name="Rectangle 6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6106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Functions of Globular Proteins</a:t>
            </a:r>
          </a:p>
        </p:txBody>
      </p:sp>
      <p:sp>
        <p:nvSpPr>
          <p:cNvPr id="19460" name="Rectangle 11"/>
          <p:cNvSpPr>
            <a:spLocks noChangeArrowheads="1"/>
          </p:cNvSpPr>
          <p:nvPr/>
        </p:nvSpPr>
        <p:spPr bwMode="auto">
          <a:xfrm>
            <a:off x="2286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rgbClr val="0F1AFF"/>
                </a:solidFill>
                <a:latin typeface="Arial" charset="0"/>
              </a:rPr>
              <a:t>Storage of ions and molecules</a:t>
            </a:r>
            <a:r>
              <a:rPr lang="en-US" sz="2800">
                <a:latin typeface="Arial" charset="0"/>
              </a:rPr>
              <a:t> 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 sz="2800">
                <a:latin typeface="Arial" charset="0"/>
              </a:rPr>
              <a:t>myoglobin, ferritin 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rgbClr val="0F1AFF"/>
                </a:solidFill>
                <a:latin typeface="Arial" charset="0"/>
              </a:rPr>
              <a:t>Transport of ions and molecules 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 sz="2800">
                <a:latin typeface="Arial" charset="0"/>
              </a:rPr>
              <a:t>hemoglobin, serotonin transporter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rgbClr val="0F1AFF"/>
                </a:solidFill>
                <a:latin typeface="Arial" charset="0"/>
              </a:rPr>
              <a:t>Defense against pathogens</a:t>
            </a:r>
            <a:r>
              <a:rPr lang="en-US" sz="2800">
                <a:latin typeface="Arial" charset="0"/>
              </a:rPr>
              <a:t> 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 sz="2800">
                <a:latin typeface="Arial" charset="0"/>
              </a:rPr>
              <a:t>antibodies, cytokines 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rgbClr val="0F1AFF"/>
                </a:solidFill>
                <a:latin typeface="Arial" charset="0"/>
              </a:rPr>
              <a:t>Muscle contraction</a:t>
            </a:r>
            <a:r>
              <a:rPr lang="en-US" sz="2800">
                <a:latin typeface="Arial" charset="0"/>
              </a:rPr>
              <a:t> 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 sz="2800">
                <a:latin typeface="Arial" charset="0"/>
              </a:rPr>
              <a:t>actin, myosin 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rgbClr val="0F1AFF"/>
                </a:solidFill>
                <a:latin typeface="Arial" charset="0"/>
              </a:rPr>
              <a:t>Biological catalysis 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</a:pPr>
            <a:r>
              <a:rPr lang="en-US" sz="2800">
                <a:latin typeface="Arial" charset="0"/>
              </a:rPr>
              <a:t>chymotrypsin, lysozyme</a:t>
            </a:r>
          </a:p>
        </p:txBody>
      </p:sp>
      <p:sp>
        <p:nvSpPr>
          <p:cNvPr id="19461" name="Line 4"/>
          <p:cNvSpPr>
            <a:spLocks noChangeShapeType="1"/>
          </p:cNvSpPr>
          <p:nvPr/>
        </p:nvSpPr>
        <p:spPr bwMode="auto">
          <a:xfrm>
            <a:off x="304800" y="12192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Interaction with Other Molecules</a:t>
            </a:r>
          </a:p>
        </p:txBody>
      </p:sp>
      <p:sp>
        <p:nvSpPr>
          <p:cNvPr id="2253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4343400"/>
          </a:xfrm>
          <a:noFill/>
        </p:spPr>
        <p:txBody>
          <a:bodyPr/>
          <a:lstStyle/>
          <a:p>
            <a:pPr eaLnBrk="1" hangingPunct="1"/>
            <a:r>
              <a:rPr lang="en-US" sz="2800" smtClean="0"/>
              <a:t>Reversible, transient process of chemical equilibrium: A + B </a:t>
            </a:r>
            <a:r>
              <a:rPr lang="en-US" sz="2800" baseline="28000" smtClean="0">
                <a:sym typeface="Symbol" charset="2"/>
              </a:rPr>
              <a:t> </a:t>
            </a:r>
            <a:r>
              <a:rPr lang="en-US" sz="2800" smtClean="0">
                <a:sym typeface="Symbol" charset="2"/>
              </a:rPr>
              <a:t>AB</a:t>
            </a:r>
            <a:endParaRPr lang="en-US" sz="2800" smtClean="0"/>
          </a:p>
          <a:p>
            <a:pPr eaLnBrk="1" hangingPunct="1">
              <a:lnSpc>
                <a:spcPct val="110000"/>
              </a:lnSpc>
            </a:pPr>
            <a:r>
              <a:rPr lang="en-US" sz="2800" smtClean="0"/>
              <a:t>A molecule that binds is called a </a:t>
            </a:r>
            <a:r>
              <a:rPr lang="en-US" sz="2800" smtClean="0">
                <a:solidFill>
                  <a:srgbClr val="0608FF"/>
                </a:solidFill>
              </a:rPr>
              <a:t>ligand</a:t>
            </a:r>
            <a:r>
              <a:rPr lang="en-US" sz="2800" smtClean="0"/>
              <a:t> (typically a small molecule)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smtClean="0"/>
              <a:t>A region in the protein where the ligand binds is called the </a:t>
            </a:r>
            <a:r>
              <a:rPr lang="en-US" sz="2800" smtClean="0">
                <a:solidFill>
                  <a:srgbClr val="0F1AFF"/>
                </a:solidFill>
              </a:rPr>
              <a:t>binding site</a:t>
            </a:r>
            <a:r>
              <a:rPr lang="en-US" sz="2800" smtClean="0">
                <a:solidFill>
                  <a:schemeClr val="accent2"/>
                </a:solidFill>
              </a:rPr>
              <a:t> 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smtClean="0"/>
              <a:t>Ligand binds via </a:t>
            </a:r>
            <a:r>
              <a:rPr lang="en-US" sz="2800" smtClean="0">
                <a:solidFill>
                  <a:srgbClr val="0608FF"/>
                </a:solidFill>
              </a:rPr>
              <a:t>non-covalent</a:t>
            </a:r>
            <a:r>
              <a:rPr lang="en-US" sz="2800" smtClean="0"/>
              <a:t> forces, which enables the interactions to be transient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endParaRPr lang="en-US" sz="2800" smtClean="0"/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7315200" y="1371600"/>
            <a:ext cx="3349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800" baseline="-6000">
                <a:latin typeface="Arial" charset="0"/>
                <a:sym typeface="Symbol" charset="2"/>
              </a:rPr>
              <a:t></a:t>
            </a:r>
          </a:p>
        </p:txBody>
      </p:sp>
      <p:sp>
        <p:nvSpPr>
          <p:cNvPr id="22533" name="Line 4"/>
          <p:cNvSpPr>
            <a:spLocks noChangeShapeType="1"/>
          </p:cNvSpPr>
          <p:nvPr/>
        </p:nvSpPr>
        <p:spPr bwMode="auto">
          <a:xfrm>
            <a:off x="304800" y="1143000"/>
            <a:ext cx="8534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775</Words>
  <Application>Microsoft Office PowerPoint</Application>
  <PresentationFormat>Ekran Gösterisi (4:3)</PresentationFormat>
  <Paragraphs>118</Paragraphs>
  <Slides>18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Ofis Teması</vt:lpstr>
      <vt:lpstr>Slayt 1</vt:lpstr>
      <vt:lpstr>Fibrous Proteins:  From Structure to Function</vt:lpstr>
      <vt:lpstr>Structure of Collagen</vt:lpstr>
      <vt:lpstr>Silk Fibroin</vt:lpstr>
      <vt:lpstr>Spider Silk</vt:lpstr>
      <vt:lpstr>Motifs (folds)</vt:lpstr>
      <vt:lpstr>Quaternary Structure</vt:lpstr>
      <vt:lpstr>Functions of Globular Proteins</vt:lpstr>
      <vt:lpstr>Interaction with Other Molecules</vt:lpstr>
      <vt:lpstr>Specificity: Lock-and-Key Model</vt:lpstr>
      <vt:lpstr>Specificity: Induced Fit</vt:lpstr>
      <vt:lpstr>Myoglobin and Hemoglobin</vt:lpstr>
      <vt:lpstr>Function of Myoglobin</vt:lpstr>
      <vt:lpstr>Hemoglobin</vt:lpstr>
      <vt:lpstr>R and T States of Hemoglobin </vt:lpstr>
      <vt:lpstr>How Can Affinity to Oxygen Change Like This?</vt:lpstr>
      <vt:lpstr>pH Effect on O2 binding to Hemoglobin</vt:lpstr>
      <vt:lpstr>Hemoglobin and CO2 Export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ASUSPC</dc:creator>
  <cp:lastModifiedBy>ASUSPC</cp:lastModifiedBy>
  <cp:revision>2</cp:revision>
  <dcterms:created xsi:type="dcterms:W3CDTF">2018-02-12T14:34:14Z</dcterms:created>
  <dcterms:modified xsi:type="dcterms:W3CDTF">2018-02-12T14:39:04Z</dcterms:modified>
</cp:coreProperties>
</file>