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95" r:id="rId4"/>
    <p:sldId id="296" r:id="rId5"/>
    <p:sldId id="300" r:id="rId6"/>
    <p:sldId id="299" r:id="rId7"/>
    <p:sldId id="298" r:id="rId8"/>
    <p:sldId id="297" r:id="rId9"/>
    <p:sldId id="302" r:id="rId10"/>
    <p:sldId id="301" r:id="rId11"/>
    <p:sldId id="293" r:id="rId12"/>
    <p:sldId id="294" r:id="rId13"/>
    <p:sldId id="303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398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86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49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11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05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75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8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32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64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09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1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7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00644"/>
            <a:ext cx="9144000" cy="331995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tr-TR" dirty="0"/>
              <a:t>DAVRANIŞ BİLİMLERİNDE </a:t>
            </a:r>
            <a:r>
              <a:rPr lang="tr-TR" dirty="0" smtClean="0"/>
              <a:t>İLERİ İSTATİSTİK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DOKTORA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421435"/>
            <a:ext cx="9144000" cy="1655762"/>
          </a:xfrm>
        </p:spPr>
        <p:txBody>
          <a:bodyPr/>
          <a:lstStyle/>
          <a:p>
            <a:r>
              <a:rPr lang="tr-TR" dirty="0"/>
              <a:t>Doç. Dr. ÖMAY ÇOKLUK BÖKEOĞLU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0422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Diskriminant</a:t>
            </a:r>
            <a:r>
              <a:rPr lang="tr-TR" dirty="0" smtClean="0"/>
              <a:t> 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Ancak </a:t>
            </a:r>
            <a:r>
              <a:rPr lang="tr-TR" dirty="0"/>
              <a:t>hangi yöntemin </a:t>
            </a:r>
            <a:r>
              <a:rPr lang="tr-TR" dirty="0" smtClean="0"/>
              <a:t>kullanılacağına </a:t>
            </a:r>
            <a:r>
              <a:rPr lang="tr-TR" dirty="0"/>
              <a:t>karar vermede dikkate alınması gereken en önemli noktalar; </a:t>
            </a:r>
            <a:r>
              <a:rPr lang="tr-TR" dirty="0" smtClean="0"/>
              <a:t>dağılıma ilişkin </a:t>
            </a:r>
            <a:r>
              <a:rPr lang="tr-TR" dirty="0" err="1" smtClean="0"/>
              <a:t>sayıltılar</a:t>
            </a:r>
            <a:r>
              <a:rPr lang="tr-TR" dirty="0" smtClean="0"/>
              <a:t>, bağımsız değişkenler </a:t>
            </a:r>
            <a:r>
              <a:rPr lang="tr-TR" dirty="0"/>
              <a:t>arasındaki </a:t>
            </a:r>
            <a:r>
              <a:rPr lang="tr-TR" dirty="0" smtClean="0"/>
              <a:t>ilişkiler </a:t>
            </a:r>
            <a:r>
              <a:rPr lang="tr-TR" dirty="0"/>
              <a:t>ve </a:t>
            </a:r>
            <a:r>
              <a:rPr lang="tr-TR" dirty="0" smtClean="0"/>
              <a:t>bağımlı değişkenlerin dağılımı </a:t>
            </a:r>
            <a:r>
              <a:rPr lang="tr-TR" dirty="0"/>
              <a:t>ile ilgilidir. Bir </a:t>
            </a:r>
            <a:r>
              <a:rPr lang="tr-TR" dirty="0" smtClean="0"/>
              <a:t>başka </a:t>
            </a:r>
            <a:r>
              <a:rPr lang="tr-TR" dirty="0"/>
              <a:t>ifadeyle, her iki yöntem de kategorik sonuçlar </a:t>
            </a:r>
            <a:r>
              <a:rPr lang="tr-TR" dirty="0" smtClean="0"/>
              <a:t>ürettiğinden, bağımlı değişkenin </a:t>
            </a:r>
            <a:r>
              <a:rPr lang="tr-TR" dirty="0"/>
              <a:t>ikiden fazla kategorisinin olması durumunda hangi yöntemin </a:t>
            </a:r>
            <a:r>
              <a:rPr lang="tr-TR" dirty="0" smtClean="0"/>
              <a:t>kullanılacağına </a:t>
            </a:r>
            <a:r>
              <a:rPr lang="tr-TR" dirty="0"/>
              <a:t>karar vermede, öncelikle yöntemlere özgü </a:t>
            </a:r>
            <a:r>
              <a:rPr lang="tr-TR" dirty="0" err="1"/>
              <a:t>sayıltıların</a:t>
            </a:r>
            <a:r>
              <a:rPr lang="tr-TR" dirty="0"/>
              <a:t> test edilmesi gerekir.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1537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Diskriminant</a:t>
            </a:r>
            <a:r>
              <a:rPr lang="tr-TR" dirty="0" smtClean="0"/>
              <a:t>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b="1" dirty="0" smtClean="0"/>
              <a:t>Varsayımlar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1. Örneklem büyüklüğü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2. Normal Dağılım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3. </a:t>
            </a:r>
            <a:r>
              <a:rPr lang="tr-TR" dirty="0" err="1" smtClean="0"/>
              <a:t>Varyans-kovaryans</a:t>
            </a:r>
            <a:r>
              <a:rPr lang="tr-TR" dirty="0" smtClean="0"/>
              <a:t> matrislerinin homojenliği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4. Uç değerler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5. Çoklu doğrusal bağlantı (</a:t>
            </a:r>
            <a:r>
              <a:rPr lang="tr-TR" dirty="0" smtClean="0"/>
              <a:t>Çokluk</a:t>
            </a:r>
            <a:r>
              <a:rPr lang="tr-TR" dirty="0"/>
              <a:t> </a:t>
            </a:r>
            <a:r>
              <a:rPr lang="tr-TR" dirty="0" smtClean="0"/>
              <a:t>ve </a:t>
            </a:r>
            <a:r>
              <a:rPr lang="tr-TR" dirty="0" err="1" smtClean="0"/>
              <a:t>diğ</a:t>
            </a:r>
            <a:r>
              <a:rPr lang="tr-TR" dirty="0" smtClean="0"/>
              <a:t>.</a:t>
            </a:r>
            <a:r>
              <a:rPr lang="tr-TR" dirty="0" smtClean="0"/>
              <a:t>, </a:t>
            </a:r>
            <a:r>
              <a:rPr lang="tr-TR" dirty="0"/>
              <a:t>2010).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8495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SPSS </a:t>
            </a:r>
            <a:r>
              <a:rPr lang="tr-TR" dirty="0"/>
              <a:t>U</a:t>
            </a:r>
            <a:r>
              <a:rPr lang="tr-TR" dirty="0" smtClean="0"/>
              <a:t>YGULAMASI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err="1" smtClean="0"/>
              <a:t>Diskriminant</a:t>
            </a:r>
            <a:r>
              <a:rPr lang="tr-TR" dirty="0" smtClean="0"/>
              <a:t> Analizi varsayımları ve örnek veriler üzerinden analizlerin yapılması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2512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Çokluk, Ö., Şekercioğlu, G. &amp; Büyüköztürk, Ş. (2010). </a:t>
            </a:r>
            <a:r>
              <a:rPr lang="tr-TR" i="1" dirty="0"/>
              <a:t>Sosyal bilimler için çok değişkenli istatistik</a:t>
            </a:r>
            <a:r>
              <a:rPr lang="tr-TR" dirty="0"/>
              <a:t>. </a:t>
            </a:r>
            <a:r>
              <a:rPr lang="tr-TR" dirty="0" smtClean="0"/>
              <a:t>Ankara: </a:t>
            </a:r>
            <a:r>
              <a:rPr lang="tr-TR" dirty="0" err="1" smtClean="0"/>
              <a:t>Pegem</a:t>
            </a:r>
            <a:r>
              <a:rPr lang="tr-TR" dirty="0" smtClean="0"/>
              <a:t> Akademi.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Tatlıdil</a:t>
            </a:r>
            <a:r>
              <a:rPr lang="tr-TR" dirty="0" smtClean="0"/>
              <a:t>, </a:t>
            </a:r>
            <a:r>
              <a:rPr lang="tr-TR" dirty="0"/>
              <a:t>H. (1992</a:t>
            </a:r>
            <a:r>
              <a:rPr lang="tr-TR" dirty="0" smtClean="0"/>
              <a:t>). </a:t>
            </a:r>
            <a:r>
              <a:rPr lang="tr-TR" dirty="0"/>
              <a:t>Uygulamalı Çok Değişkenli </a:t>
            </a:r>
            <a:r>
              <a:rPr lang="tr-TR" dirty="0" smtClean="0"/>
              <a:t>İstatistik. </a:t>
            </a:r>
            <a:r>
              <a:rPr lang="tr-TR" smtClean="0"/>
              <a:t>Ankara: Akademi Matbaası.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67852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Diskriminant</a:t>
            </a:r>
            <a:r>
              <a:rPr lang="tr-TR" dirty="0" smtClean="0"/>
              <a:t>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Grup üyeliklerini </a:t>
            </a:r>
            <a:r>
              <a:rPr lang="tr-TR" dirty="0" err="1" smtClean="0"/>
              <a:t>yordamaya</a:t>
            </a:r>
            <a:r>
              <a:rPr lang="tr-TR" dirty="0" smtClean="0"/>
              <a:t> yönelik bir model kurma amacına hizmet eden çok değişkenli bir istatistiktir (Çokluk</a:t>
            </a:r>
            <a:r>
              <a:rPr lang="tr-TR" dirty="0"/>
              <a:t>, Şekercioğlu ve Büyüköztürk, 2010).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1240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Diskriminant</a:t>
            </a:r>
            <a:r>
              <a:rPr lang="tr-TR" dirty="0" smtClean="0"/>
              <a:t> 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err="1"/>
              <a:t>Diskriminant</a:t>
            </a:r>
            <a:r>
              <a:rPr lang="tr-TR" dirty="0"/>
              <a:t> analizi </a:t>
            </a:r>
            <a:r>
              <a:rPr lang="tr-TR" dirty="0" smtClean="0"/>
              <a:t>aşağıda </a:t>
            </a:r>
            <a:r>
              <a:rPr lang="tr-TR" dirty="0"/>
              <a:t>belirtilen amaçlar için uygulanabilir (Garson, 2008):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- </a:t>
            </a:r>
            <a:r>
              <a:rPr lang="tr-TR" dirty="0" err="1"/>
              <a:t>Diskriminant</a:t>
            </a:r>
            <a:r>
              <a:rPr lang="tr-TR" dirty="0"/>
              <a:t> yordama </a:t>
            </a:r>
            <a:r>
              <a:rPr lang="tr-TR" dirty="0" smtClean="0"/>
              <a:t>eşitliği </a:t>
            </a:r>
            <a:r>
              <a:rPr lang="tr-TR" dirty="0"/>
              <a:t>(fonksiyonu) kullanılarak bireyleri ya da birimleri sınıflamak,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- </a:t>
            </a:r>
            <a:r>
              <a:rPr lang="tr-TR" dirty="0"/>
              <a:t>Bireylerin ya da birimlerin tahminlere dayalı olarak sınıflanıp </a:t>
            </a:r>
            <a:r>
              <a:rPr lang="tr-TR" dirty="0" smtClean="0"/>
              <a:t>sınıflanamayacağına ilişkin </a:t>
            </a:r>
            <a:r>
              <a:rPr lang="tr-TR" dirty="0"/>
              <a:t>teorileri test etmek, </a:t>
            </a:r>
          </a:p>
        </p:txBody>
      </p:sp>
    </p:spTree>
    <p:extLst>
      <p:ext uri="{BB962C8B-B14F-4D97-AF65-F5344CB8AC3E}">
        <p14:creationId xmlns:p14="http://schemas.microsoft.com/office/powerpoint/2010/main" val="465347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Diskriminant</a:t>
            </a:r>
            <a:r>
              <a:rPr lang="tr-TR" dirty="0" smtClean="0"/>
              <a:t> 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Tx/>
              <a:buChar char="-"/>
            </a:pPr>
            <a:r>
              <a:rPr lang="tr-TR" dirty="0" smtClean="0"/>
              <a:t>Gruplar </a:t>
            </a:r>
            <a:r>
              <a:rPr lang="tr-TR" dirty="0"/>
              <a:t>arasındaki farklılıkları </a:t>
            </a:r>
            <a:r>
              <a:rPr lang="tr-TR" dirty="0" smtClean="0"/>
              <a:t>araştırmak, 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tr-TR" dirty="0" smtClean="0"/>
              <a:t>Grupları </a:t>
            </a:r>
            <a:r>
              <a:rPr lang="tr-TR" dirty="0"/>
              <a:t>ayırmadaki en tutucu (</a:t>
            </a:r>
            <a:r>
              <a:rPr lang="tr-TR" dirty="0" err="1"/>
              <a:t>parsimonious</a:t>
            </a:r>
            <a:r>
              <a:rPr lang="tr-TR" dirty="0"/>
              <a:t>) yolu belirlemek, </a:t>
            </a:r>
            <a:endParaRPr lang="tr-TR" dirty="0" smtClean="0"/>
          </a:p>
          <a:p>
            <a:pPr>
              <a:lnSpc>
                <a:spcPct val="100000"/>
              </a:lnSpc>
              <a:buFontTx/>
              <a:buChar char="-"/>
            </a:pPr>
            <a:r>
              <a:rPr lang="tr-TR" dirty="0" smtClean="0"/>
              <a:t>Bağımlı değişkende, bağımsız değişkenlerce </a:t>
            </a:r>
            <a:r>
              <a:rPr lang="tr-TR" dirty="0"/>
              <a:t>açıklanan </a:t>
            </a:r>
            <a:r>
              <a:rPr lang="tr-TR" dirty="0" err="1"/>
              <a:t>varyans</a:t>
            </a:r>
            <a:r>
              <a:rPr lang="tr-TR" dirty="0"/>
              <a:t> oranını belirlemek, </a:t>
            </a:r>
            <a:endParaRPr lang="tr-TR" dirty="0" smtClean="0"/>
          </a:p>
          <a:p>
            <a:pPr>
              <a:lnSpc>
                <a:spcPct val="100000"/>
              </a:lnSpc>
              <a:buFontTx/>
              <a:buChar char="-"/>
            </a:pPr>
            <a:r>
              <a:rPr lang="tr-TR" dirty="0" smtClean="0"/>
              <a:t>Bağımlı değişkene </a:t>
            </a:r>
            <a:r>
              <a:rPr lang="tr-TR" dirty="0"/>
              <a:t>göre yapılan sınıflamada, </a:t>
            </a:r>
            <a:r>
              <a:rPr lang="tr-TR" dirty="0" smtClean="0"/>
              <a:t>bağımsız değişkenlerin </a:t>
            </a:r>
            <a:r>
              <a:rPr lang="tr-TR" dirty="0"/>
              <a:t>göreli önem sırasını </a:t>
            </a:r>
            <a:r>
              <a:rPr lang="tr-TR" dirty="0" smtClean="0"/>
              <a:t>değerlendirmek,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tr-TR" dirty="0" smtClean="0"/>
              <a:t>Grupları </a:t>
            </a:r>
            <a:r>
              <a:rPr lang="tr-TR" dirty="0"/>
              <a:t>ayırmada çok az önemi olan (ya da önemsiz olan) </a:t>
            </a:r>
            <a:r>
              <a:rPr lang="tr-TR" dirty="0" smtClean="0"/>
              <a:t>değişkenleri </a:t>
            </a:r>
            <a:r>
              <a:rPr lang="tr-TR" dirty="0"/>
              <a:t>elemek.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5448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Diskriminant</a:t>
            </a:r>
            <a:r>
              <a:rPr lang="tr-TR" dirty="0" smtClean="0"/>
              <a:t> 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Bireylerin gruplandırılmasında kullanılması nedeniyle, </a:t>
            </a:r>
            <a:r>
              <a:rPr lang="tr-TR" dirty="0" err="1"/>
              <a:t>diskriminant</a:t>
            </a:r>
            <a:r>
              <a:rPr lang="tr-TR" dirty="0"/>
              <a:t> analizi ile kümeleme analizi de benzerlikler gösterir. Bu nedenle de zaman zaman birbirine </a:t>
            </a:r>
            <a:r>
              <a:rPr lang="tr-TR" dirty="0" smtClean="0"/>
              <a:t>karıştırıldığına </a:t>
            </a:r>
            <a:r>
              <a:rPr lang="tr-TR" dirty="0"/>
              <a:t>rastlanır. Ancak bu iki yöntemin de önemli farklılıkları bulunmaktadır. </a:t>
            </a:r>
            <a:r>
              <a:rPr lang="tr-TR" dirty="0" err="1"/>
              <a:t>Diskriminant</a:t>
            </a:r>
            <a:r>
              <a:rPr lang="tr-TR" dirty="0"/>
              <a:t> analizinde grup ya da küme sayısı bilinmekte ve bu sayı analiz süresince </a:t>
            </a:r>
            <a:r>
              <a:rPr lang="tr-TR" dirty="0" smtClean="0"/>
              <a:t>değişmemektedir.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5344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Diskriminant</a:t>
            </a:r>
            <a:r>
              <a:rPr lang="tr-TR" dirty="0" smtClean="0"/>
              <a:t> 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Analizden, bireyleri bu kümelere </a:t>
            </a:r>
            <a:r>
              <a:rPr lang="tr-TR" dirty="0" smtClean="0"/>
              <a:t>yerleştirmesi </a:t>
            </a:r>
            <a:r>
              <a:rPr lang="tr-TR" dirty="0"/>
              <a:t>ya da ataması beklenmektedir. Oysaki kümeleme analizinde </a:t>
            </a:r>
            <a:r>
              <a:rPr lang="tr-TR" dirty="0" smtClean="0"/>
              <a:t>başlangıçta </a:t>
            </a:r>
            <a:r>
              <a:rPr lang="tr-TR" dirty="0"/>
              <a:t>küme sayısı bilinmemektedir. </a:t>
            </a:r>
            <a:r>
              <a:rPr lang="tr-TR" dirty="0" smtClean="0"/>
              <a:t>Bilindiği </a:t>
            </a:r>
            <a:r>
              <a:rPr lang="tr-TR" dirty="0"/>
              <a:t>takdirde de analizin yapılmasının bir anlamı kalmamaktadır. Ayrıca, </a:t>
            </a:r>
            <a:r>
              <a:rPr lang="tr-TR" dirty="0" err="1"/>
              <a:t>diskriminant</a:t>
            </a:r>
            <a:r>
              <a:rPr lang="tr-TR" dirty="0"/>
              <a:t> analizi sonucunda elde edilen </a:t>
            </a:r>
            <a:r>
              <a:rPr lang="tr-TR" dirty="0" err="1"/>
              <a:t>diskriminant</a:t>
            </a:r>
            <a:r>
              <a:rPr lang="tr-TR" dirty="0"/>
              <a:t> fonksiyonlarının gelecekte de kullanılması mümkünken, kümeleme analizi sadece mevcut duruma (</a:t>
            </a:r>
            <a:r>
              <a:rPr lang="tr-TR" dirty="0" smtClean="0"/>
              <a:t>gruba) ilişkin </a:t>
            </a:r>
            <a:r>
              <a:rPr lang="tr-TR" dirty="0"/>
              <a:t>sonuçlar </a:t>
            </a:r>
            <a:r>
              <a:rPr lang="tr-TR" dirty="0" smtClean="0"/>
              <a:t>ürettiğinden, </a:t>
            </a:r>
            <a:r>
              <a:rPr lang="tr-TR" dirty="0"/>
              <a:t>gelecekte </a:t>
            </a:r>
            <a:r>
              <a:rPr lang="tr-TR" dirty="0" smtClean="0"/>
              <a:t>kullanılabilirliği </a:t>
            </a:r>
            <a:r>
              <a:rPr lang="tr-TR" dirty="0"/>
              <a:t>yoktur (</a:t>
            </a:r>
            <a:r>
              <a:rPr lang="tr-TR" dirty="0" err="1"/>
              <a:t>Tatlıdil</a:t>
            </a:r>
            <a:r>
              <a:rPr lang="tr-TR" dirty="0"/>
              <a:t>, 1992).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920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Diskriminant</a:t>
            </a:r>
            <a:r>
              <a:rPr lang="tr-TR" dirty="0" smtClean="0"/>
              <a:t> 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/>
              <a:t>Bireylerin gruplandırılmasında kullanılan bir </a:t>
            </a:r>
            <a:r>
              <a:rPr lang="tr-TR" dirty="0" smtClean="0"/>
              <a:t>diğer </a:t>
            </a:r>
            <a:r>
              <a:rPr lang="tr-TR" dirty="0"/>
              <a:t>yöntem de lojistik regresyon analizidir. Lojistik regresyon kategorik sonuçları </a:t>
            </a:r>
            <a:r>
              <a:rPr lang="tr-TR" dirty="0" smtClean="0"/>
              <a:t>–örneğin </a:t>
            </a:r>
            <a:r>
              <a:rPr lang="tr-TR" dirty="0"/>
              <a:t>grup üyeliklerini- bir grup </a:t>
            </a:r>
            <a:r>
              <a:rPr lang="tr-TR" dirty="0" smtClean="0"/>
              <a:t>değişken </a:t>
            </a:r>
            <a:r>
              <a:rPr lang="tr-TR" dirty="0"/>
              <a:t>yardımıyla </a:t>
            </a:r>
            <a:r>
              <a:rPr lang="tr-TR" dirty="0" err="1"/>
              <a:t>yordamaya</a:t>
            </a:r>
            <a:r>
              <a:rPr lang="tr-TR" dirty="0"/>
              <a:t> olanak veren bir analizdir. </a:t>
            </a:r>
            <a:r>
              <a:rPr lang="tr-TR" dirty="0" err="1"/>
              <a:t>Yordayıcı</a:t>
            </a:r>
            <a:r>
              <a:rPr lang="tr-TR" dirty="0"/>
              <a:t> </a:t>
            </a:r>
            <a:r>
              <a:rPr lang="tr-TR" dirty="0" smtClean="0"/>
              <a:t>değişkenler </a:t>
            </a:r>
            <a:r>
              <a:rPr lang="tr-TR" dirty="0"/>
              <a:t>sürekli, çok kategorili ya da iki kategorili (ikilem) olabilir. </a:t>
            </a:r>
            <a:r>
              <a:rPr lang="tr-TR" dirty="0" err="1"/>
              <a:t>Diskriminant</a:t>
            </a:r>
            <a:r>
              <a:rPr lang="tr-TR" dirty="0"/>
              <a:t> analizi de bir grup </a:t>
            </a:r>
            <a:r>
              <a:rPr lang="tr-TR" dirty="0" err="1"/>
              <a:t>yordayıcı</a:t>
            </a:r>
            <a:r>
              <a:rPr lang="tr-TR" dirty="0"/>
              <a:t> </a:t>
            </a:r>
            <a:r>
              <a:rPr lang="tr-TR" dirty="0" smtClean="0"/>
              <a:t>değişken </a:t>
            </a:r>
            <a:r>
              <a:rPr lang="tr-TR" dirty="0"/>
              <a:t>ile grup üyeliklerini </a:t>
            </a:r>
            <a:r>
              <a:rPr lang="tr-TR" dirty="0" err="1"/>
              <a:t>yordamayı</a:t>
            </a:r>
            <a:r>
              <a:rPr lang="tr-TR" dirty="0"/>
              <a:t> amaçlar. </a:t>
            </a:r>
          </a:p>
        </p:txBody>
      </p:sp>
    </p:spTree>
    <p:extLst>
      <p:ext uri="{BB962C8B-B14F-4D97-AF65-F5344CB8AC3E}">
        <p14:creationId xmlns:p14="http://schemas.microsoft.com/office/powerpoint/2010/main" val="4039874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Diskriminant</a:t>
            </a:r>
            <a:r>
              <a:rPr lang="tr-TR" dirty="0" smtClean="0"/>
              <a:t> 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Bu tanımlamalar dikkate </a:t>
            </a:r>
            <a:r>
              <a:rPr lang="tr-TR" dirty="0" smtClean="0"/>
              <a:t>alındığında, </a:t>
            </a:r>
            <a:r>
              <a:rPr lang="tr-TR" dirty="0"/>
              <a:t>aslında </a:t>
            </a:r>
            <a:r>
              <a:rPr lang="tr-TR" dirty="0" err="1"/>
              <a:t>diskriminant</a:t>
            </a:r>
            <a:r>
              <a:rPr lang="tr-TR" dirty="0"/>
              <a:t> analizi ile </a:t>
            </a:r>
            <a:r>
              <a:rPr lang="tr-TR" dirty="0" err="1"/>
              <a:t>logistik</a:t>
            </a:r>
            <a:r>
              <a:rPr lang="tr-TR" dirty="0"/>
              <a:t> regresyon analizinin aynı </a:t>
            </a:r>
            <a:r>
              <a:rPr lang="tr-TR" dirty="0" smtClean="0"/>
              <a:t>araştırma </a:t>
            </a:r>
            <a:r>
              <a:rPr lang="tr-TR" dirty="0"/>
              <a:t>sorularının yanıtlanmasına olanak </a:t>
            </a:r>
            <a:r>
              <a:rPr lang="tr-TR" dirty="0" smtClean="0"/>
              <a:t>sağladığı </a:t>
            </a:r>
            <a:r>
              <a:rPr lang="tr-TR" dirty="0"/>
              <a:t>görülmektedir. Lojistik regresyon ile </a:t>
            </a:r>
            <a:r>
              <a:rPr lang="tr-TR" dirty="0" err="1"/>
              <a:t>diskriminant</a:t>
            </a:r>
            <a:r>
              <a:rPr lang="tr-TR" dirty="0"/>
              <a:t> analizi, </a:t>
            </a:r>
            <a:r>
              <a:rPr lang="tr-TR" dirty="0" smtClean="0"/>
              <a:t>bağımlı değişkenin </a:t>
            </a:r>
            <a:r>
              <a:rPr lang="tr-TR" dirty="0"/>
              <a:t>kategorik olması açısından benzerlik gösterirler. Lojistik regresyon, </a:t>
            </a:r>
            <a:r>
              <a:rPr lang="tr-TR" dirty="0" smtClean="0"/>
              <a:t>bağımlı değişkenin </a:t>
            </a:r>
            <a:r>
              <a:rPr lang="tr-TR" dirty="0"/>
              <a:t>evet/hayır, </a:t>
            </a:r>
            <a:r>
              <a:rPr lang="tr-TR" dirty="0" smtClean="0"/>
              <a:t>doğru/yanlış, başarılı/başarısız</a:t>
            </a:r>
            <a:r>
              <a:rPr lang="tr-TR" dirty="0"/>
              <a:t>, </a:t>
            </a:r>
            <a:r>
              <a:rPr lang="tr-TR" dirty="0" smtClean="0"/>
              <a:t>hasta/sağlıklı </a:t>
            </a:r>
            <a:r>
              <a:rPr lang="tr-TR" dirty="0"/>
              <a:t>vb. ikilem </a:t>
            </a:r>
            <a:r>
              <a:rPr lang="tr-TR" dirty="0" smtClean="0"/>
              <a:t>olduğu </a:t>
            </a:r>
            <a:r>
              <a:rPr lang="tr-TR" dirty="0"/>
              <a:t>durumlarda daha iyi sonuçlar üretmektedir. </a:t>
            </a:r>
          </a:p>
        </p:txBody>
      </p:sp>
    </p:spTree>
    <p:extLst>
      <p:ext uri="{BB962C8B-B14F-4D97-AF65-F5344CB8AC3E}">
        <p14:creationId xmlns:p14="http://schemas.microsoft.com/office/powerpoint/2010/main" val="1816576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Diskriminant</a:t>
            </a:r>
            <a:r>
              <a:rPr lang="tr-TR" dirty="0" smtClean="0"/>
              <a:t> Analizi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Bununla </a:t>
            </a:r>
            <a:r>
              <a:rPr lang="tr-TR" dirty="0"/>
              <a:t>birlikte </a:t>
            </a:r>
            <a:r>
              <a:rPr lang="tr-TR" dirty="0" smtClean="0"/>
              <a:t>bağımsız değişkenler; </a:t>
            </a:r>
            <a:r>
              <a:rPr lang="tr-TR" dirty="0"/>
              <a:t>sınıflamalı, sıralamalı, aralıklı ya da oranlı olabilir.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/>
              <a:t>Diskriminant</a:t>
            </a:r>
            <a:r>
              <a:rPr lang="tr-TR" dirty="0"/>
              <a:t> analizi ise, bağımlı değişkenin ikiden çok grup / kategoriye sahip olduğu durumlarda daha iyi sonuçlar üretebilir.</a:t>
            </a:r>
          </a:p>
        </p:txBody>
      </p:sp>
    </p:spTree>
    <p:extLst>
      <p:ext uri="{BB962C8B-B14F-4D97-AF65-F5344CB8AC3E}">
        <p14:creationId xmlns:p14="http://schemas.microsoft.com/office/powerpoint/2010/main" val="2582947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608</Words>
  <Application>Microsoft Office PowerPoint</Application>
  <PresentationFormat>Geniş ekran</PresentationFormat>
  <Paragraphs>39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DAVRANIŞ BİLİMLERİNDE İLERİ İSTATİSTİK  DOKTORA</vt:lpstr>
      <vt:lpstr>Diskriminant Analizi</vt:lpstr>
      <vt:lpstr>Diskriminant Analizi (Çokluk ve diğ., 2010)</vt:lpstr>
      <vt:lpstr>Diskriminant Analizi (Çokluk ve diğ., 2010)</vt:lpstr>
      <vt:lpstr>Diskriminant Analizi (Çokluk ve diğ., 2010)</vt:lpstr>
      <vt:lpstr>Diskriminant Analizi (Çokluk ve diğ., 2010)</vt:lpstr>
      <vt:lpstr>Diskriminant Analizi (Çokluk ve diğ., 2010)</vt:lpstr>
      <vt:lpstr>Diskriminant Analizi (Çokluk ve diğ., 2010)</vt:lpstr>
      <vt:lpstr>Diskriminant Analizi (Çokluk ve diğ., 2010)</vt:lpstr>
      <vt:lpstr>Diskriminant Analizi (Çokluk ve diğ., 2010)</vt:lpstr>
      <vt:lpstr>Diskriminant Analizi</vt:lpstr>
      <vt:lpstr>SPSS UYGULAMASI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NUKHET_DEMİRTASLI</cp:lastModifiedBy>
  <cp:revision>31</cp:revision>
  <dcterms:created xsi:type="dcterms:W3CDTF">2017-05-18T14:31:00Z</dcterms:created>
  <dcterms:modified xsi:type="dcterms:W3CDTF">2018-01-31T20:07:55Z</dcterms:modified>
</cp:coreProperties>
</file>