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73" r:id="rId3"/>
    <p:sldId id="274" r:id="rId4"/>
    <p:sldId id="275" r:id="rId5"/>
    <p:sldId id="276" r:id="rId6"/>
    <p:sldId id="277" r:id="rId7"/>
    <p:sldId id="278" r:id="rId8"/>
    <p:sldId id="279" r:id="rId9"/>
    <p:sldId id="280" r:id="rId10"/>
    <p:sldId id="281" r:id="rId11"/>
    <p:sldId id="282" r:id="rId12"/>
    <p:sldId id="292" r:id="rId13"/>
    <p:sldId id="283" r:id="rId14"/>
    <p:sldId id="284" r:id="rId15"/>
    <p:sldId id="291" r:id="rId16"/>
    <p:sldId id="285" r:id="rId17"/>
    <p:sldId id="286" r:id="rId18"/>
    <p:sldId id="287" r:id="rId19"/>
    <p:sldId id="288" r:id="rId20"/>
    <p:sldId id="289" r:id="rId21"/>
    <p:sldId id="290" r:id="rId2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4317"/>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46" autoAdjust="0"/>
  </p:normalViewPr>
  <p:slideViewPr>
    <p:cSldViewPr>
      <p:cViewPr varScale="1">
        <p:scale>
          <a:sx n="107" d="100"/>
          <a:sy n="107" d="100"/>
        </p:scale>
        <p:origin x="169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8" d="100"/>
          <a:sy n="58" d="100"/>
        </p:scale>
        <p:origin x="-181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7"/>
          <p:cNvGrpSpPr>
            <a:grpSpLocks/>
          </p:cNvGrpSpPr>
          <p:nvPr/>
        </p:nvGrpSpPr>
        <p:grpSpPr bwMode="auto">
          <a:xfrm>
            <a:off x="0" y="0"/>
            <a:ext cx="6362700" cy="6858000"/>
            <a:chOff x="0" y="0"/>
            <a:chExt cx="4008" cy="4320"/>
          </a:xfrm>
        </p:grpSpPr>
        <p:pic>
          <p:nvPicPr>
            <p:cNvPr id="5" name="Picture 8" descr="C:\My Documents\bits\Expbann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0" y="0"/>
              <a:ext cx="432"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D:\FRONTPAGE THEMES\EXPEDITN\EXPHORS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8" y="3600"/>
              <a:ext cx="180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 name="Picture 10" descr="P:\!Themes\Expedition\EXPHORSA.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3657600"/>
            <a:ext cx="57150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1752600" y="990600"/>
            <a:ext cx="6400800" cy="2514600"/>
          </a:xfrm>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76200" cmpd="tri">
                <a:solidFill>
                  <a:schemeClr val="folHlink"/>
                </a:solidFill>
                <a:miter lim="800000"/>
                <a:headEnd/>
                <a:tailEnd/>
              </a14:hiddenLine>
            </a:ext>
          </a:extLst>
        </p:spPr>
        <p:txBody>
          <a:bodyPr/>
          <a:lstStyle>
            <a:lvl1pPr algn="ctr">
              <a:defRPr/>
            </a:lvl1pPr>
          </a:lstStyle>
          <a:p>
            <a:pPr lvl="0"/>
            <a:r>
              <a:rPr lang="tr-TR" noProof="0" smtClean="0"/>
              <a:t>Asıl başlık stili için tıklatın</a:t>
            </a:r>
          </a:p>
        </p:txBody>
      </p:sp>
      <p:sp>
        <p:nvSpPr>
          <p:cNvPr id="4099" name="Rectangle 3"/>
          <p:cNvSpPr>
            <a:spLocks noGrp="1" noChangeArrowheads="1"/>
          </p:cNvSpPr>
          <p:nvPr>
            <p:ph type="subTitle" idx="1"/>
          </p:nvPr>
        </p:nvSpPr>
        <p:spPr>
          <a:xfrm>
            <a:off x="1752600" y="3886200"/>
            <a:ext cx="6400800" cy="1752600"/>
          </a:xfrm>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folHlink"/>
                </a:solidFill>
                <a:miter lim="800000"/>
                <a:headEnd/>
                <a:tailEnd/>
              </a14:hiddenLine>
            </a:ext>
          </a:extLst>
        </p:spPr>
        <p:txBody>
          <a:bodyPr/>
          <a:lstStyle>
            <a:lvl1pPr marL="0" indent="0" algn="ctr">
              <a:buFontTx/>
              <a:buNone/>
              <a:defRPr/>
            </a:lvl1pPr>
          </a:lstStyle>
          <a:p>
            <a:pPr lvl="0"/>
            <a:r>
              <a:rPr lang="tr-TR" noProof="0" smtClean="0"/>
              <a:t>Asıl alt başlık stilini düzenlemek için tıklatın</a:t>
            </a:r>
          </a:p>
        </p:txBody>
      </p:sp>
      <p:sp>
        <p:nvSpPr>
          <p:cNvPr id="8" name="Rectangle 4"/>
          <p:cNvSpPr>
            <a:spLocks noGrp="1" noChangeArrowheads="1"/>
          </p:cNvSpPr>
          <p:nvPr>
            <p:ph type="dt" sz="half" idx="10"/>
          </p:nvPr>
        </p:nvSpPr>
        <p:spPr>
          <a:xfrm>
            <a:off x="914400" y="6400800"/>
            <a:ext cx="1905000" cy="457200"/>
          </a:xfrm>
        </p:spPr>
        <p:txBody>
          <a:bodyPr anchorCtr="0"/>
          <a:lstStyle>
            <a:lvl1pPr>
              <a:defRPr/>
            </a:lvl1pPr>
          </a:lstStyle>
          <a:p>
            <a:pPr>
              <a:defRPr/>
            </a:pPr>
            <a:endParaRPr lang="tr-TR"/>
          </a:p>
        </p:txBody>
      </p:sp>
      <p:sp>
        <p:nvSpPr>
          <p:cNvPr id="9" name="Rectangle 5"/>
          <p:cNvSpPr>
            <a:spLocks noGrp="1" noChangeArrowheads="1"/>
          </p:cNvSpPr>
          <p:nvPr>
            <p:ph type="ftr" sz="quarter" idx="11"/>
          </p:nvPr>
        </p:nvSpPr>
        <p:spPr>
          <a:xfrm>
            <a:off x="3505200" y="6400800"/>
            <a:ext cx="2895600" cy="457200"/>
          </a:xfrm>
        </p:spPr>
        <p:txBody>
          <a:bodyPr anchorCtr="0"/>
          <a:lstStyle>
            <a:lvl1pPr>
              <a:defRPr/>
            </a:lvl1pPr>
          </a:lstStyle>
          <a:p>
            <a:pPr>
              <a:defRPr/>
            </a:pPr>
            <a:endParaRPr lang="tr-TR"/>
          </a:p>
        </p:txBody>
      </p:sp>
      <p:sp>
        <p:nvSpPr>
          <p:cNvPr id="10" name="Rectangle 6"/>
          <p:cNvSpPr>
            <a:spLocks noGrp="1" noChangeArrowheads="1"/>
          </p:cNvSpPr>
          <p:nvPr>
            <p:ph type="sldNum" sz="quarter" idx="12"/>
          </p:nvPr>
        </p:nvSpPr>
        <p:spPr/>
        <p:txBody>
          <a:bodyPr anchorCtr="0"/>
          <a:lstStyle>
            <a:lvl1pPr>
              <a:defRPr smtClean="0"/>
            </a:lvl1pPr>
          </a:lstStyle>
          <a:p>
            <a:pPr>
              <a:defRPr/>
            </a:pPr>
            <a:fld id="{2D3CE2AE-6356-44ED-9AFE-E9F2D6C8B4CC}" type="slidenum">
              <a:rPr lang="tr-TR" altLang="tr-TR"/>
              <a:pPr>
                <a:defRPr/>
              </a:pPr>
              <a:t>‹#›</a:t>
            </a:fld>
            <a:endParaRPr lang="tr-TR" altLang="tr-TR"/>
          </a:p>
        </p:txBody>
      </p:sp>
    </p:spTree>
    <p:extLst>
      <p:ext uri="{BB962C8B-B14F-4D97-AF65-F5344CB8AC3E}">
        <p14:creationId xmlns:p14="http://schemas.microsoft.com/office/powerpoint/2010/main" val="296961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24B72C02-CB52-4137-9259-7B1325B366B9}" type="slidenum">
              <a:rPr lang="tr-TR" altLang="tr-TR"/>
              <a:pPr>
                <a:defRPr/>
              </a:pPr>
              <a:t>‹#›</a:t>
            </a:fld>
            <a:endParaRPr lang="tr-TR" altLang="tr-TR"/>
          </a:p>
        </p:txBody>
      </p:sp>
    </p:spTree>
    <p:extLst>
      <p:ext uri="{BB962C8B-B14F-4D97-AF65-F5344CB8AC3E}">
        <p14:creationId xmlns:p14="http://schemas.microsoft.com/office/powerpoint/2010/main" val="3779683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96100" y="381000"/>
            <a:ext cx="1943100" cy="54991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1062038" y="381000"/>
            <a:ext cx="5681662" cy="54991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44B6E23E-7206-446A-8829-342B013336CE}" type="slidenum">
              <a:rPr lang="tr-TR" altLang="tr-TR"/>
              <a:pPr>
                <a:defRPr/>
              </a:pPr>
              <a:t>‹#›</a:t>
            </a:fld>
            <a:endParaRPr lang="tr-TR" altLang="tr-TR"/>
          </a:p>
        </p:txBody>
      </p:sp>
    </p:spTree>
    <p:extLst>
      <p:ext uri="{BB962C8B-B14F-4D97-AF65-F5344CB8AC3E}">
        <p14:creationId xmlns:p14="http://schemas.microsoft.com/office/powerpoint/2010/main" val="268561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4FCB561F-A67A-4420-AD9F-8BB4E06403B4}" type="slidenum">
              <a:rPr lang="tr-TR" altLang="tr-TR"/>
              <a:pPr>
                <a:defRPr/>
              </a:pPr>
              <a:t>‹#›</a:t>
            </a:fld>
            <a:endParaRPr lang="tr-TR" altLang="tr-TR"/>
          </a:p>
        </p:txBody>
      </p:sp>
    </p:spTree>
    <p:extLst>
      <p:ext uri="{BB962C8B-B14F-4D97-AF65-F5344CB8AC3E}">
        <p14:creationId xmlns:p14="http://schemas.microsoft.com/office/powerpoint/2010/main" val="3809627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2261A5AE-4966-497E-9C44-639C6410B00D}" type="slidenum">
              <a:rPr lang="tr-TR" altLang="tr-TR"/>
              <a:pPr>
                <a:defRPr/>
              </a:pPr>
              <a:t>‹#›</a:t>
            </a:fld>
            <a:endParaRPr lang="tr-TR" altLang="tr-TR"/>
          </a:p>
        </p:txBody>
      </p:sp>
    </p:spTree>
    <p:extLst>
      <p:ext uri="{BB962C8B-B14F-4D97-AF65-F5344CB8AC3E}">
        <p14:creationId xmlns:p14="http://schemas.microsoft.com/office/powerpoint/2010/main" val="3954022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1062038" y="1766888"/>
            <a:ext cx="3808412"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5022850" y="1766888"/>
            <a:ext cx="3808413"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2460C366-44D0-49F3-B237-2E91ED7CA8CA}" type="slidenum">
              <a:rPr lang="tr-TR" altLang="tr-TR"/>
              <a:pPr>
                <a:defRPr/>
              </a:pPr>
              <a:t>‹#›</a:t>
            </a:fld>
            <a:endParaRPr lang="tr-TR" altLang="tr-TR"/>
          </a:p>
        </p:txBody>
      </p:sp>
    </p:spTree>
    <p:extLst>
      <p:ext uri="{BB962C8B-B14F-4D97-AF65-F5344CB8AC3E}">
        <p14:creationId xmlns:p14="http://schemas.microsoft.com/office/powerpoint/2010/main" val="4132576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A144B281-841E-4DD2-81AA-66D2ED67F1D1}" type="slidenum">
              <a:rPr lang="tr-TR" altLang="tr-TR"/>
              <a:pPr>
                <a:defRPr/>
              </a:pPr>
              <a:t>‹#›</a:t>
            </a:fld>
            <a:endParaRPr lang="tr-TR" altLang="tr-TR"/>
          </a:p>
        </p:txBody>
      </p:sp>
    </p:spTree>
    <p:extLst>
      <p:ext uri="{BB962C8B-B14F-4D97-AF65-F5344CB8AC3E}">
        <p14:creationId xmlns:p14="http://schemas.microsoft.com/office/powerpoint/2010/main" val="254361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331B0D48-DDFC-4D96-88BA-846EBACD3280}" type="slidenum">
              <a:rPr lang="tr-TR" altLang="tr-TR"/>
              <a:pPr>
                <a:defRPr/>
              </a:pPr>
              <a:t>‹#›</a:t>
            </a:fld>
            <a:endParaRPr lang="tr-TR" altLang="tr-TR"/>
          </a:p>
        </p:txBody>
      </p:sp>
    </p:spTree>
    <p:extLst>
      <p:ext uri="{BB962C8B-B14F-4D97-AF65-F5344CB8AC3E}">
        <p14:creationId xmlns:p14="http://schemas.microsoft.com/office/powerpoint/2010/main" val="3985052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0B627465-E3DE-400B-B205-838E8FF31F5D}" type="slidenum">
              <a:rPr lang="tr-TR" altLang="tr-TR"/>
              <a:pPr>
                <a:defRPr/>
              </a:pPr>
              <a:t>‹#›</a:t>
            </a:fld>
            <a:endParaRPr lang="tr-TR" altLang="tr-TR"/>
          </a:p>
        </p:txBody>
      </p:sp>
    </p:spTree>
    <p:extLst>
      <p:ext uri="{BB962C8B-B14F-4D97-AF65-F5344CB8AC3E}">
        <p14:creationId xmlns:p14="http://schemas.microsoft.com/office/powerpoint/2010/main" val="59899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D70AF6CB-89F0-4221-9459-F99B4E83EF57}" type="slidenum">
              <a:rPr lang="tr-TR" altLang="tr-TR"/>
              <a:pPr>
                <a:defRPr/>
              </a:pPr>
              <a:t>‹#›</a:t>
            </a:fld>
            <a:endParaRPr lang="tr-TR" altLang="tr-TR"/>
          </a:p>
        </p:txBody>
      </p:sp>
    </p:spTree>
    <p:extLst>
      <p:ext uri="{BB962C8B-B14F-4D97-AF65-F5344CB8AC3E}">
        <p14:creationId xmlns:p14="http://schemas.microsoft.com/office/powerpoint/2010/main" val="2276617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099D77D9-5D55-42D6-8FB6-5DBFD039E13B}" type="slidenum">
              <a:rPr lang="tr-TR" altLang="tr-TR"/>
              <a:pPr>
                <a:defRPr/>
              </a:pPr>
              <a:t>‹#›</a:t>
            </a:fld>
            <a:endParaRPr lang="tr-TR" altLang="tr-TR"/>
          </a:p>
        </p:txBody>
      </p:sp>
    </p:spTree>
    <p:extLst>
      <p:ext uri="{BB962C8B-B14F-4D97-AF65-F5344CB8AC3E}">
        <p14:creationId xmlns:p14="http://schemas.microsoft.com/office/powerpoint/2010/main" val="1707561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pic>
        <p:nvPicPr>
          <p:cNvPr id="1026" name="Picture 2" descr="C:\My Documents\bits\Expbanna.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invGray">
          <a:xfrm>
            <a:off x="0" y="0"/>
            <a:ext cx="68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1066800" y="3810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tr-TR" altLang="tr-TR" smtClean="0"/>
              <a:t>Asıl başlık stili için tıklatın</a:t>
            </a:r>
          </a:p>
        </p:txBody>
      </p:sp>
      <p:sp>
        <p:nvSpPr>
          <p:cNvPr id="3076" name="Rectangle 4"/>
          <p:cNvSpPr>
            <a:spLocks noGrp="1" noChangeArrowheads="1"/>
          </p:cNvSpPr>
          <p:nvPr>
            <p:ph type="dt" sz="half" idx="2"/>
          </p:nvPr>
        </p:nvSpPr>
        <p:spPr bwMode="auto">
          <a:xfrm>
            <a:off x="8382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spcBef>
                <a:spcPct val="0"/>
              </a:spcBef>
              <a:defRPr sz="1400">
                <a:solidFill>
                  <a:schemeClr val="tx2"/>
                </a:solidFill>
                <a:latin typeface="Arial" charset="0"/>
              </a:defRPr>
            </a:lvl1pPr>
          </a:lstStyle>
          <a:p>
            <a:pPr>
              <a:defRPr/>
            </a:pPr>
            <a:endParaRPr lang="tr-TR"/>
          </a:p>
        </p:txBody>
      </p:sp>
      <p:sp>
        <p:nvSpPr>
          <p:cNvPr id="3077" name="Rectangle 5"/>
          <p:cNvSpPr>
            <a:spLocks noGrp="1" noChangeArrowheads="1"/>
          </p:cNvSpPr>
          <p:nvPr>
            <p:ph type="ftr" sz="quarter" idx="3"/>
          </p:nvPr>
        </p:nvSpPr>
        <p:spPr bwMode="auto">
          <a:xfrm>
            <a:off x="3429000" y="6400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lgn="ctr" eaLnBrk="1" hangingPunct="1">
              <a:spcBef>
                <a:spcPct val="0"/>
              </a:spcBef>
              <a:defRPr sz="1400">
                <a:solidFill>
                  <a:schemeClr val="tx2"/>
                </a:solidFill>
                <a:latin typeface="Arial" charset="0"/>
              </a:defRPr>
            </a:lvl1pPr>
          </a:lstStyle>
          <a:p>
            <a:pPr>
              <a:defRPr/>
            </a:pPr>
            <a:endParaRPr lang="tr-TR"/>
          </a:p>
        </p:txBody>
      </p:sp>
      <p:sp>
        <p:nvSpPr>
          <p:cNvPr id="3078" name="Rectangle 6"/>
          <p:cNvSpPr>
            <a:spLocks noGrp="1" noChangeArrowheads="1"/>
          </p:cNvSpPr>
          <p:nvPr>
            <p:ph type="sldNum" sz="quarter" idx="4"/>
          </p:nvPr>
        </p:nvSpPr>
        <p:spPr bwMode="auto">
          <a:xfrm>
            <a:off x="70104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lgn="r" eaLnBrk="1" hangingPunct="1">
              <a:spcBef>
                <a:spcPct val="0"/>
              </a:spcBef>
              <a:defRPr sz="1400" smtClean="0">
                <a:solidFill>
                  <a:schemeClr val="tx2"/>
                </a:solidFill>
                <a:latin typeface="Arial" panose="020B0604020202020204" pitchFamily="34" charset="0"/>
              </a:defRPr>
            </a:lvl1pPr>
          </a:lstStyle>
          <a:p>
            <a:pPr>
              <a:defRPr/>
            </a:pPr>
            <a:fld id="{19068FF0-CD5F-44B5-941D-A138F68EB854}" type="slidenum">
              <a:rPr lang="tr-TR" altLang="tr-TR"/>
              <a:pPr>
                <a:defRPr/>
              </a:pPr>
              <a:t>‹#›</a:t>
            </a:fld>
            <a:endParaRPr lang="tr-TR" altLang="tr-TR"/>
          </a:p>
        </p:txBody>
      </p:sp>
      <p:sp>
        <p:nvSpPr>
          <p:cNvPr id="1031" name="Rectangle 8"/>
          <p:cNvSpPr>
            <a:spLocks noGrp="1" noChangeArrowheads="1"/>
          </p:cNvSpPr>
          <p:nvPr>
            <p:ph type="body" idx="1"/>
          </p:nvPr>
        </p:nvSpPr>
        <p:spPr bwMode="auto">
          <a:xfrm>
            <a:off x="1062038" y="1766888"/>
            <a:ext cx="7769225" cy="411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5"/>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Wingdings" panose="05000000000000000000" pitchFamily="2" charset="2"/>
        <a:buBlip>
          <a:blip r:embed="rId16"/>
        </a:buBli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mn-lt"/>
        </a:defRPr>
      </a:lvl4pPr>
      <a:lvl5pPr marL="2057400" indent="-228600" algn="l" rtl="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mn-lt"/>
        </a:defRPr>
      </a:lvl5pPr>
      <a:lvl6pPr marL="25146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6pPr>
      <a:lvl7pPr marL="29718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7pPr>
      <a:lvl8pPr marL="34290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8pPr>
      <a:lvl9pPr marL="38862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jpe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838200" y="914400"/>
            <a:ext cx="800100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en-US" altLang="tr-TR" sz="3600" b="1">
                <a:cs typeface="Times New Roman" panose="02020603050405020304" pitchFamily="18" charset="0"/>
              </a:rPr>
              <a:t>SULAMADA TUZLU ATIK SULARIN KULLANIMI VE YÖNETİMİ</a:t>
            </a:r>
            <a:endParaRPr lang="en-US" altLang="tr-TR" sz="3600">
              <a:cs typeface="Times New Roman" panose="02020603050405020304" pitchFamily="18" charset="0"/>
            </a:endParaRPr>
          </a:p>
          <a:p>
            <a:pPr algn="ctr">
              <a:spcBef>
                <a:spcPct val="0"/>
              </a:spcBef>
              <a:buFontTx/>
              <a:buNone/>
            </a:pPr>
            <a:r>
              <a:rPr lang="en-US" altLang="tr-TR" sz="3600" b="1">
                <a:cs typeface="Times New Roman" panose="02020603050405020304" pitchFamily="18" charset="0"/>
              </a:rPr>
              <a:t>Prof. Dr. Ahmet ÖZTÜRK</a:t>
            </a:r>
            <a:endParaRPr lang="en-US" altLang="tr-TR" sz="3600">
              <a:cs typeface="Times New Roman" panose="02020603050405020304" pitchFamily="18" charset="0"/>
            </a:endParaRPr>
          </a:p>
          <a:p>
            <a:pPr algn="ctr">
              <a:spcBef>
                <a:spcPct val="0"/>
              </a:spcBef>
              <a:buFontTx/>
              <a:buNone/>
            </a:pPr>
            <a:endParaRPr lang="tr-TR" altLang="tr-TR" sz="3600"/>
          </a:p>
          <a:p>
            <a:pPr algn="ctr">
              <a:spcBef>
                <a:spcPct val="0"/>
              </a:spcBef>
              <a:buFontTx/>
              <a:buNone/>
            </a:pPr>
            <a:endParaRPr lang="tr-TR" altLang="tr-TR" sz="3600"/>
          </a:p>
          <a:p>
            <a:pPr algn="ctr">
              <a:spcBef>
                <a:spcPct val="0"/>
              </a:spcBef>
              <a:buFontTx/>
              <a:buNone/>
            </a:pPr>
            <a:r>
              <a:rPr lang="en-US" altLang="tr-TR" sz="3600">
                <a:cs typeface="Times New Roman" panose="02020603050405020304" pitchFamily="18" charset="0"/>
              </a:rPr>
              <a:t>Ankara Üniversitesi Ziraat Fakültesi Tarımsal Yapılar ve Sulama Bölümü</a:t>
            </a:r>
            <a:endParaRPr lang="en-US" altLang="tr-TR" sz="72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2"/>
          <p:cNvGrpSpPr>
            <a:grpSpLocks/>
          </p:cNvGrpSpPr>
          <p:nvPr/>
        </p:nvGrpSpPr>
        <p:grpSpPr bwMode="auto">
          <a:xfrm>
            <a:off x="722313" y="920750"/>
            <a:ext cx="8366125" cy="5549900"/>
            <a:chOff x="0" y="0"/>
            <a:chExt cx="3471" cy="2364"/>
          </a:xfrm>
        </p:grpSpPr>
        <p:grpSp>
          <p:nvGrpSpPr>
            <p:cNvPr id="12293" name="Group 3"/>
            <p:cNvGrpSpPr>
              <a:grpSpLocks/>
            </p:cNvGrpSpPr>
            <p:nvPr/>
          </p:nvGrpSpPr>
          <p:grpSpPr bwMode="auto">
            <a:xfrm>
              <a:off x="0" y="0"/>
              <a:ext cx="636" cy="788"/>
              <a:chOff x="0" y="0"/>
              <a:chExt cx="636" cy="788"/>
            </a:xfrm>
          </p:grpSpPr>
          <p:sp>
            <p:nvSpPr>
              <p:cNvPr id="12384" name="Rectangle 4"/>
              <p:cNvSpPr>
                <a:spLocks noChangeArrowheads="1"/>
              </p:cNvSpPr>
              <p:nvPr/>
            </p:nvSpPr>
            <p:spPr bwMode="auto">
              <a:xfrm>
                <a:off x="0" y="0"/>
                <a:ext cx="636" cy="78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Bitki çeşidi</a:t>
                </a:r>
                <a:endParaRPr lang="tr-TR" altLang="tr-TR" sz="3000" b="1"/>
              </a:p>
            </p:txBody>
          </p:sp>
          <p:sp>
            <p:nvSpPr>
              <p:cNvPr id="12385" name="Rectangle 5"/>
              <p:cNvSpPr>
                <a:spLocks noChangeArrowheads="1"/>
              </p:cNvSpPr>
              <p:nvPr/>
            </p:nvSpPr>
            <p:spPr bwMode="auto">
              <a:xfrm>
                <a:off x="0" y="0"/>
                <a:ext cx="636" cy="788"/>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294" name="Group 6"/>
            <p:cNvGrpSpPr>
              <a:grpSpLocks/>
            </p:cNvGrpSpPr>
            <p:nvPr/>
          </p:nvGrpSpPr>
          <p:grpSpPr bwMode="auto">
            <a:xfrm>
              <a:off x="636" y="0"/>
              <a:ext cx="1885" cy="394"/>
              <a:chOff x="636" y="0"/>
              <a:chExt cx="1885" cy="394"/>
            </a:xfrm>
          </p:grpSpPr>
          <p:sp>
            <p:nvSpPr>
              <p:cNvPr id="12382" name="Rectangle 7"/>
              <p:cNvSpPr>
                <a:spLocks noChangeArrowheads="1"/>
              </p:cNvSpPr>
              <p:nvPr/>
            </p:nvSpPr>
            <p:spPr bwMode="auto">
              <a:xfrm>
                <a:off x="636" y="0"/>
                <a:ext cx="1885"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Verim azalma oranları (%)</a:t>
                </a:r>
                <a:endParaRPr lang="tr-TR" altLang="tr-TR" sz="3000" b="1"/>
              </a:p>
            </p:txBody>
          </p:sp>
          <p:sp>
            <p:nvSpPr>
              <p:cNvPr id="12383" name="Rectangle 8"/>
              <p:cNvSpPr>
                <a:spLocks noChangeArrowheads="1"/>
              </p:cNvSpPr>
              <p:nvPr/>
            </p:nvSpPr>
            <p:spPr bwMode="auto">
              <a:xfrm>
                <a:off x="636" y="0"/>
                <a:ext cx="1885"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295" name="Group 9"/>
            <p:cNvGrpSpPr>
              <a:grpSpLocks/>
            </p:cNvGrpSpPr>
            <p:nvPr/>
          </p:nvGrpSpPr>
          <p:grpSpPr bwMode="auto">
            <a:xfrm>
              <a:off x="2521" y="0"/>
              <a:ext cx="950" cy="788"/>
              <a:chOff x="2521" y="0"/>
              <a:chExt cx="950" cy="788"/>
            </a:xfrm>
          </p:grpSpPr>
          <p:sp>
            <p:nvSpPr>
              <p:cNvPr id="12380" name="Rectangle 10"/>
              <p:cNvSpPr>
                <a:spLocks noChangeArrowheads="1"/>
              </p:cNvSpPr>
              <p:nvPr/>
            </p:nvSpPr>
            <p:spPr bwMode="auto">
              <a:xfrm>
                <a:off x="2521" y="0"/>
                <a:ext cx="950" cy="78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Dayanıklılık sınıfı</a:t>
                </a:r>
                <a:endParaRPr lang="tr-TR" altLang="tr-TR" sz="3000" b="1"/>
              </a:p>
            </p:txBody>
          </p:sp>
          <p:sp>
            <p:nvSpPr>
              <p:cNvPr id="12381" name="Rectangle 11"/>
              <p:cNvSpPr>
                <a:spLocks noChangeArrowheads="1"/>
              </p:cNvSpPr>
              <p:nvPr/>
            </p:nvSpPr>
            <p:spPr bwMode="auto">
              <a:xfrm>
                <a:off x="2521" y="0"/>
                <a:ext cx="950" cy="788"/>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296" name="Group 12"/>
            <p:cNvGrpSpPr>
              <a:grpSpLocks/>
            </p:cNvGrpSpPr>
            <p:nvPr/>
          </p:nvGrpSpPr>
          <p:grpSpPr bwMode="auto">
            <a:xfrm>
              <a:off x="636" y="394"/>
              <a:ext cx="471" cy="394"/>
              <a:chOff x="636" y="394"/>
              <a:chExt cx="471" cy="394"/>
            </a:xfrm>
          </p:grpSpPr>
          <p:sp>
            <p:nvSpPr>
              <p:cNvPr id="12378" name="Rectangle 13"/>
              <p:cNvSpPr>
                <a:spLocks noChangeArrowheads="1"/>
              </p:cNvSpPr>
              <p:nvPr/>
            </p:nvSpPr>
            <p:spPr bwMode="auto">
              <a:xfrm>
                <a:off x="636" y="394"/>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0</a:t>
                </a:r>
                <a:endParaRPr lang="tr-TR" altLang="tr-TR" sz="3000" b="1"/>
              </a:p>
            </p:txBody>
          </p:sp>
          <p:sp>
            <p:nvSpPr>
              <p:cNvPr id="12379" name="Rectangle 14"/>
              <p:cNvSpPr>
                <a:spLocks noChangeArrowheads="1"/>
              </p:cNvSpPr>
              <p:nvPr/>
            </p:nvSpPr>
            <p:spPr bwMode="auto">
              <a:xfrm>
                <a:off x="636" y="394"/>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297" name="Group 15"/>
            <p:cNvGrpSpPr>
              <a:grpSpLocks/>
            </p:cNvGrpSpPr>
            <p:nvPr/>
          </p:nvGrpSpPr>
          <p:grpSpPr bwMode="auto">
            <a:xfrm>
              <a:off x="1107" y="394"/>
              <a:ext cx="471" cy="394"/>
              <a:chOff x="1107" y="394"/>
              <a:chExt cx="471" cy="394"/>
            </a:xfrm>
          </p:grpSpPr>
          <p:sp>
            <p:nvSpPr>
              <p:cNvPr id="12376" name="Rectangle 16"/>
              <p:cNvSpPr>
                <a:spLocks noChangeArrowheads="1"/>
              </p:cNvSpPr>
              <p:nvPr/>
            </p:nvSpPr>
            <p:spPr bwMode="auto">
              <a:xfrm>
                <a:off x="1107" y="394"/>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10</a:t>
                </a:r>
                <a:endParaRPr lang="tr-TR" altLang="tr-TR" sz="3000" b="1"/>
              </a:p>
            </p:txBody>
          </p:sp>
          <p:sp>
            <p:nvSpPr>
              <p:cNvPr id="12377" name="Rectangle 17"/>
              <p:cNvSpPr>
                <a:spLocks noChangeArrowheads="1"/>
              </p:cNvSpPr>
              <p:nvPr/>
            </p:nvSpPr>
            <p:spPr bwMode="auto">
              <a:xfrm>
                <a:off x="1107" y="394"/>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298" name="Group 18"/>
            <p:cNvGrpSpPr>
              <a:grpSpLocks/>
            </p:cNvGrpSpPr>
            <p:nvPr/>
          </p:nvGrpSpPr>
          <p:grpSpPr bwMode="auto">
            <a:xfrm>
              <a:off x="1578" y="394"/>
              <a:ext cx="471" cy="394"/>
              <a:chOff x="1578" y="394"/>
              <a:chExt cx="471" cy="394"/>
            </a:xfrm>
          </p:grpSpPr>
          <p:sp>
            <p:nvSpPr>
              <p:cNvPr id="12374" name="Rectangle 19"/>
              <p:cNvSpPr>
                <a:spLocks noChangeArrowheads="1"/>
              </p:cNvSpPr>
              <p:nvPr/>
            </p:nvSpPr>
            <p:spPr bwMode="auto">
              <a:xfrm>
                <a:off x="1578" y="394"/>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25</a:t>
                </a:r>
                <a:endParaRPr lang="tr-TR" altLang="tr-TR" sz="3000" b="1"/>
              </a:p>
            </p:txBody>
          </p:sp>
          <p:sp>
            <p:nvSpPr>
              <p:cNvPr id="12375" name="Rectangle 20"/>
              <p:cNvSpPr>
                <a:spLocks noChangeArrowheads="1"/>
              </p:cNvSpPr>
              <p:nvPr/>
            </p:nvSpPr>
            <p:spPr bwMode="auto">
              <a:xfrm>
                <a:off x="1578" y="394"/>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299" name="Group 21"/>
            <p:cNvGrpSpPr>
              <a:grpSpLocks/>
            </p:cNvGrpSpPr>
            <p:nvPr/>
          </p:nvGrpSpPr>
          <p:grpSpPr bwMode="auto">
            <a:xfrm>
              <a:off x="2049" y="394"/>
              <a:ext cx="472" cy="394"/>
              <a:chOff x="2049" y="394"/>
              <a:chExt cx="472" cy="394"/>
            </a:xfrm>
          </p:grpSpPr>
          <p:sp>
            <p:nvSpPr>
              <p:cNvPr id="12372" name="Rectangle 22"/>
              <p:cNvSpPr>
                <a:spLocks noChangeArrowheads="1"/>
              </p:cNvSpPr>
              <p:nvPr/>
            </p:nvSpPr>
            <p:spPr bwMode="auto">
              <a:xfrm>
                <a:off x="2049" y="394"/>
                <a:ext cx="472"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50</a:t>
                </a:r>
                <a:endParaRPr lang="tr-TR" altLang="tr-TR" sz="3000" b="1"/>
              </a:p>
            </p:txBody>
          </p:sp>
          <p:sp>
            <p:nvSpPr>
              <p:cNvPr id="12373" name="Rectangle 23"/>
              <p:cNvSpPr>
                <a:spLocks noChangeArrowheads="1"/>
              </p:cNvSpPr>
              <p:nvPr/>
            </p:nvSpPr>
            <p:spPr bwMode="auto">
              <a:xfrm>
                <a:off x="2049" y="394"/>
                <a:ext cx="472"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00" name="Group 24"/>
            <p:cNvGrpSpPr>
              <a:grpSpLocks/>
            </p:cNvGrpSpPr>
            <p:nvPr/>
          </p:nvGrpSpPr>
          <p:grpSpPr bwMode="auto">
            <a:xfrm>
              <a:off x="0" y="788"/>
              <a:ext cx="636" cy="394"/>
              <a:chOff x="0" y="788"/>
              <a:chExt cx="636" cy="394"/>
            </a:xfrm>
          </p:grpSpPr>
          <p:sp>
            <p:nvSpPr>
              <p:cNvPr id="12370" name="Rectangle 25"/>
              <p:cNvSpPr>
                <a:spLocks noChangeArrowheads="1"/>
              </p:cNvSpPr>
              <p:nvPr/>
            </p:nvSpPr>
            <p:spPr bwMode="auto">
              <a:xfrm>
                <a:off x="0" y="788"/>
                <a:ext cx="636"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2800" b="1">
                    <a:cs typeface="Times New Roman" panose="02020603050405020304" pitchFamily="18" charset="0"/>
                  </a:rPr>
                  <a:t>Pamuk</a:t>
                </a:r>
                <a:endParaRPr lang="tr-TR" altLang="tr-TR" sz="2800" b="1"/>
              </a:p>
            </p:txBody>
          </p:sp>
          <p:sp>
            <p:nvSpPr>
              <p:cNvPr id="12371" name="Rectangle 26"/>
              <p:cNvSpPr>
                <a:spLocks noChangeArrowheads="1"/>
              </p:cNvSpPr>
              <p:nvPr/>
            </p:nvSpPr>
            <p:spPr bwMode="auto">
              <a:xfrm>
                <a:off x="0" y="788"/>
                <a:ext cx="636"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01" name="Group 27"/>
            <p:cNvGrpSpPr>
              <a:grpSpLocks/>
            </p:cNvGrpSpPr>
            <p:nvPr/>
          </p:nvGrpSpPr>
          <p:grpSpPr bwMode="auto">
            <a:xfrm>
              <a:off x="636" y="788"/>
              <a:ext cx="471" cy="394"/>
              <a:chOff x="636" y="788"/>
              <a:chExt cx="471" cy="394"/>
            </a:xfrm>
          </p:grpSpPr>
          <p:sp>
            <p:nvSpPr>
              <p:cNvPr id="12368" name="Rectangle 28"/>
              <p:cNvSpPr>
                <a:spLocks noChangeArrowheads="1"/>
              </p:cNvSpPr>
              <p:nvPr/>
            </p:nvSpPr>
            <p:spPr bwMode="auto">
              <a:xfrm>
                <a:off x="636" y="788"/>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7.7</a:t>
                </a:r>
                <a:endParaRPr lang="tr-TR" altLang="tr-TR" sz="3000" b="1"/>
              </a:p>
            </p:txBody>
          </p:sp>
          <p:sp>
            <p:nvSpPr>
              <p:cNvPr id="12369" name="Rectangle 29"/>
              <p:cNvSpPr>
                <a:spLocks noChangeArrowheads="1"/>
              </p:cNvSpPr>
              <p:nvPr/>
            </p:nvSpPr>
            <p:spPr bwMode="auto">
              <a:xfrm>
                <a:off x="636" y="788"/>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02" name="Group 30"/>
            <p:cNvGrpSpPr>
              <a:grpSpLocks/>
            </p:cNvGrpSpPr>
            <p:nvPr/>
          </p:nvGrpSpPr>
          <p:grpSpPr bwMode="auto">
            <a:xfrm>
              <a:off x="1107" y="788"/>
              <a:ext cx="471" cy="394"/>
              <a:chOff x="1107" y="788"/>
              <a:chExt cx="471" cy="394"/>
            </a:xfrm>
          </p:grpSpPr>
          <p:sp>
            <p:nvSpPr>
              <p:cNvPr id="12366" name="Rectangle 31"/>
              <p:cNvSpPr>
                <a:spLocks noChangeArrowheads="1"/>
              </p:cNvSpPr>
              <p:nvPr/>
            </p:nvSpPr>
            <p:spPr bwMode="auto">
              <a:xfrm>
                <a:off x="1107" y="788"/>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9.6</a:t>
                </a:r>
                <a:endParaRPr lang="tr-TR" altLang="tr-TR" sz="3000" b="1"/>
              </a:p>
            </p:txBody>
          </p:sp>
          <p:sp>
            <p:nvSpPr>
              <p:cNvPr id="12367" name="Rectangle 32"/>
              <p:cNvSpPr>
                <a:spLocks noChangeArrowheads="1"/>
              </p:cNvSpPr>
              <p:nvPr/>
            </p:nvSpPr>
            <p:spPr bwMode="auto">
              <a:xfrm>
                <a:off x="1107" y="788"/>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03" name="Group 33"/>
            <p:cNvGrpSpPr>
              <a:grpSpLocks/>
            </p:cNvGrpSpPr>
            <p:nvPr/>
          </p:nvGrpSpPr>
          <p:grpSpPr bwMode="auto">
            <a:xfrm>
              <a:off x="1578" y="788"/>
              <a:ext cx="471" cy="394"/>
              <a:chOff x="1578" y="788"/>
              <a:chExt cx="471" cy="394"/>
            </a:xfrm>
          </p:grpSpPr>
          <p:sp>
            <p:nvSpPr>
              <p:cNvPr id="12364" name="Rectangle 34"/>
              <p:cNvSpPr>
                <a:spLocks noChangeArrowheads="1"/>
              </p:cNvSpPr>
              <p:nvPr/>
            </p:nvSpPr>
            <p:spPr bwMode="auto">
              <a:xfrm>
                <a:off x="1578" y="788"/>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13.0</a:t>
                </a:r>
                <a:endParaRPr lang="tr-TR" altLang="tr-TR" sz="3000" b="1"/>
              </a:p>
            </p:txBody>
          </p:sp>
          <p:sp>
            <p:nvSpPr>
              <p:cNvPr id="12365" name="Rectangle 35"/>
              <p:cNvSpPr>
                <a:spLocks noChangeArrowheads="1"/>
              </p:cNvSpPr>
              <p:nvPr/>
            </p:nvSpPr>
            <p:spPr bwMode="auto">
              <a:xfrm>
                <a:off x="1578" y="788"/>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04" name="Group 36"/>
            <p:cNvGrpSpPr>
              <a:grpSpLocks/>
            </p:cNvGrpSpPr>
            <p:nvPr/>
          </p:nvGrpSpPr>
          <p:grpSpPr bwMode="auto">
            <a:xfrm>
              <a:off x="2049" y="788"/>
              <a:ext cx="472" cy="394"/>
              <a:chOff x="2049" y="788"/>
              <a:chExt cx="472" cy="394"/>
            </a:xfrm>
          </p:grpSpPr>
          <p:sp>
            <p:nvSpPr>
              <p:cNvPr id="12362" name="Rectangle 37"/>
              <p:cNvSpPr>
                <a:spLocks noChangeArrowheads="1"/>
              </p:cNvSpPr>
              <p:nvPr/>
            </p:nvSpPr>
            <p:spPr bwMode="auto">
              <a:xfrm>
                <a:off x="2049" y="788"/>
                <a:ext cx="472"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17.0</a:t>
                </a:r>
                <a:endParaRPr lang="tr-TR" altLang="tr-TR" sz="3000" b="1"/>
              </a:p>
            </p:txBody>
          </p:sp>
          <p:sp>
            <p:nvSpPr>
              <p:cNvPr id="12363" name="Rectangle 38"/>
              <p:cNvSpPr>
                <a:spLocks noChangeArrowheads="1"/>
              </p:cNvSpPr>
              <p:nvPr/>
            </p:nvSpPr>
            <p:spPr bwMode="auto">
              <a:xfrm>
                <a:off x="2049" y="788"/>
                <a:ext cx="472"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05" name="Group 39"/>
            <p:cNvGrpSpPr>
              <a:grpSpLocks/>
            </p:cNvGrpSpPr>
            <p:nvPr/>
          </p:nvGrpSpPr>
          <p:grpSpPr bwMode="auto">
            <a:xfrm>
              <a:off x="2521" y="788"/>
              <a:ext cx="950" cy="394"/>
              <a:chOff x="2521" y="788"/>
              <a:chExt cx="950" cy="394"/>
            </a:xfrm>
          </p:grpSpPr>
          <p:sp>
            <p:nvSpPr>
              <p:cNvPr id="12360" name="Rectangle 40"/>
              <p:cNvSpPr>
                <a:spLocks noChangeArrowheads="1"/>
              </p:cNvSpPr>
              <p:nvPr/>
            </p:nvSpPr>
            <p:spPr bwMode="auto">
              <a:xfrm>
                <a:off x="2521" y="788"/>
                <a:ext cx="950"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Dayanıklı</a:t>
                </a:r>
                <a:endParaRPr lang="tr-TR" altLang="tr-TR" sz="3000" b="1"/>
              </a:p>
            </p:txBody>
          </p:sp>
          <p:sp>
            <p:nvSpPr>
              <p:cNvPr id="12361" name="Rectangle 41"/>
              <p:cNvSpPr>
                <a:spLocks noChangeArrowheads="1"/>
              </p:cNvSpPr>
              <p:nvPr/>
            </p:nvSpPr>
            <p:spPr bwMode="auto">
              <a:xfrm>
                <a:off x="2521" y="788"/>
                <a:ext cx="950"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06" name="Group 42"/>
            <p:cNvGrpSpPr>
              <a:grpSpLocks/>
            </p:cNvGrpSpPr>
            <p:nvPr/>
          </p:nvGrpSpPr>
          <p:grpSpPr bwMode="auto">
            <a:xfrm>
              <a:off x="0" y="1182"/>
              <a:ext cx="636" cy="394"/>
              <a:chOff x="0" y="1182"/>
              <a:chExt cx="636" cy="394"/>
            </a:xfrm>
          </p:grpSpPr>
          <p:sp>
            <p:nvSpPr>
              <p:cNvPr id="12358" name="Rectangle 43"/>
              <p:cNvSpPr>
                <a:spLocks noChangeArrowheads="1"/>
              </p:cNvSpPr>
              <p:nvPr/>
            </p:nvSpPr>
            <p:spPr bwMode="auto">
              <a:xfrm>
                <a:off x="0" y="1182"/>
                <a:ext cx="636"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2800" b="1">
                    <a:cs typeface="Times New Roman" panose="02020603050405020304" pitchFamily="18" charset="0"/>
                  </a:rPr>
                  <a:t>Buğday</a:t>
                </a:r>
                <a:endParaRPr lang="tr-TR" altLang="tr-TR" sz="2800" b="1"/>
              </a:p>
            </p:txBody>
          </p:sp>
          <p:sp>
            <p:nvSpPr>
              <p:cNvPr id="12359" name="Rectangle 44"/>
              <p:cNvSpPr>
                <a:spLocks noChangeArrowheads="1"/>
              </p:cNvSpPr>
              <p:nvPr/>
            </p:nvSpPr>
            <p:spPr bwMode="auto">
              <a:xfrm>
                <a:off x="0" y="1182"/>
                <a:ext cx="636"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07" name="Group 45"/>
            <p:cNvGrpSpPr>
              <a:grpSpLocks/>
            </p:cNvGrpSpPr>
            <p:nvPr/>
          </p:nvGrpSpPr>
          <p:grpSpPr bwMode="auto">
            <a:xfrm>
              <a:off x="636" y="1182"/>
              <a:ext cx="471" cy="394"/>
              <a:chOff x="636" y="1182"/>
              <a:chExt cx="471" cy="394"/>
            </a:xfrm>
          </p:grpSpPr>
          <p:sp>
            <p:nvSpPr>
              <p:cNvPr id="12356" name="Rectangle 46"/>
              <p:cNvSpPr>
                <a:spLocks noChangeArrowheads="1"/>
              </p:cNvSpPr>
              <p:nvPr/>
            </p:nvSpPr>
            <p:spPr bwMode="auto">
              <a:xfrm>
                <a:off x="636" y="1182"/>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6.0</a:t>
                </a:r>
                <a:endParaRPr lang="tr-TR" altLang="tr-TR" sz="3000" b="1"/>
              </a:p>
            </p:txBody>
          </p:sp>
          <p:sp>
            <p:nvSpPr>
              <p:cNvPr id="12357" name="Rectangle 47"/>
              <p:cNvSpPr>
                <a:spLocks noChangeArrowheads="1"/>
              </p:cNvSpPr>
              <p:nvPr/>
            </p:nvSpPr>
            <p:spPr bwMode="auto">
              <a:xfrm>
                <a:off x="636" y="1182"/>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08" name="Group 48"/>
            <p:cNvGrpSpPr>
              <a:grpSpLocks/>
            </p:cNvGrpSpPr>
            <p:nvPr/>
          </p:nvGrpSpPr>
          <p:grpSpPr bwMode="auto">
            <a:xfrm>
              <a:off x="1107" y="1182"/>
              <a:ext cx="471" cy="394"/>
              <a:chOff x="1107" y="1182"/>
              <a:chExt cx="471" cy="394"/>
            </a:xfrm>
          </p:grpSpPr>
          <p:sp>
            <p:nvSpPr>
              <p:cNvPr id="12354" name="Rectangle 49"/>
              <p:cNvSpPr>
                <a:spLocks noChangeArrowheads="1"/>
              </p:cNvSpPr>
              <p:nvPr/>
            </p:nvSpPr>
            <p:spPr bwMode="auto">
              <a:xfrm>
                <a:off x="1107" y="1182"/>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7.4</a:t>
                </a:r>
                <a:endParaRPr lang="tr-TR" altLang="tr-TR" sz="3000" b="1"/>
              </a:p>
            </p:txBody>
          </p:sp>
          <p:sp>
            <p:nvSpPr>
              <p:cNvPr id="12355" name="Rectangle 50"/>
              <p:cNvSpPr>
                <a:spLocks noChangeArrowheads="1"/>
              </p:cNvSpPr>
              <p:nvPr/>
            </p:nvSpPr>
            <p:spPr bwMode="auto">
              <a:xfrm>
                <a:off x="1107" y="1182"/>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09" name="Group 51"/>
            <p:cNvGrpSpPr>
              <a:grpSpLocks/>
            </p:cNvGrpSpPr>
            <p:nvPr/>
          </p:nvGrpSpPr>
          <p:grpSpPr bwMode="auto">
            <a:xfrm>
              <a:off x="1578" y="1182"/>
              <a:ext cx="471" cy="394"/>
              <a:chOff x="1578" y="1182"/>
              <a:chExt cx="471" cy="394"/>
            </a:xfrm>
          </p:grpSpPr>
          <p:sp>
            <p:nvSpPr>
              <p:cNvPr id="12352" name="Rectangle 52"/>
              <p:cNvSpPr>
                <a:spLocks noChangeArrowheads="1"/>
              </p:cNvSpPr>
              <p:nvPr/>
            </p:nvSpPr>
            <p:spPr bwMode="auto">
              <a:xfrm>
                <a:off x="1578" y="1182"/>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9.5</a:t>
                </a:r>
                <a:endParaRPr lang="tr-TR" altLang="tr-TR" sz="3000" b="1"/>
              </a:p>
            </p:txBody>
          </p:sp>
          <p:sp>
            <p:nvSpPr>
              <p:cNvPr id="12353" name="Rectangle 53"/>
              <p:cNvSpPr>
                <a:spLocks noChangeArrowheads="1"/>
              </p:cNvSpPr>
              <p:nvPr/>
            </p:nvSpPr>
            <p:spPr bwMode="auto">
              <a:xfrm>
                <a:off x="1578" y="1182"/>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10" name="Group 54"/>
            <p:cNvGrpSpPr>
              <a:grpSpLocks/>
            </p:cNvGrpSpPr>
            <p:nvPr/>
          </p:nvGrpSpPr>
          <p:grpSpPr bwMode="auto">
            <a:xfrm>
              <a:off x="2049" y="1182"/>
              <a:ext cx="472" cy="394"/>
              <a:chOff x="2049" y="1182"/>
              <a:chExt cx="472" cy="394"/>
            </a:xfrm>
          </p:grpSpPr>
          <p:sp>
            <p:nvSpPr>
              <p:cNvPr id="12350" name="Rectangle 55"/>
              <p:cNvSpPr>
                <a:spLocks noChangeArrowheads="1"/>
              </p:cNvSpPr>
              <p:nvPr/>
            </p:nvSpPr>
            <p:spPr bwMode="auto">
              <a:xfrm>
                <a:off x="2049" y="1182"/>
                <a:ext cx="472"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13.0</a:t>
                </a:r>
                <a:endParaRPr lang="tr-TR" altLang="tr-TR" sz="3000" b="1"/>
              </a:p>
            </p:txBody>
          </p:sp>
          <p:sp>
            <p:nvSpPr>
              <p:cNvPr id="12351" name="Rectangle 56"/>
              <p:cNvSpPr>
                <a:spLocks noChangeArrowheads="1"/>
              </p:cNvSpPr>
              <p:nvPr/>
            </p:nvSpPr>
            <p:spPr bwMode="auto">
              <a:xfrm>
                <a:off x="2049" y="1182"/>
                <a:ext cx="472"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11" name="Group 57"/>
            <p:cNvGrpSpPr>
              <a:grpSpLocks/>
            </p:cNvGrpSpPr>
            <p:nvPr/>
          </p:nvGrpSpPr>
          <p:grpSpPr bwMode="auto">
            <a:xfrm>
              <a:off x="2521" y="1182"/>
              <a:ext cx="950" cy="394"/>
              <a:chOff x="2521" y="1182"/>
              <a:chExt cx="950" cy="394"/>
            </a:xfrm>
          </p:grpSpPr>
          <p:sp>
            <p:nvSpPr>
              <p:cNvPr id="12348" name="Rectangle 58"/>
              <p:cNvSpPr>
                <a:spLocks noChangeArrowheads="1"/>
              </p:cNvSpPr>
              <p:nvPr/>
            </p:nvSpPr>
            <p:spPr bwMode="auto">
              <a:xfrm>
                <a:off x="2521" y="1182"/>
                <a:ext cx="950"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Orta dayanıklı</a:t>
                </a:r>
                <a:endParaRPr lang="tr-TR" altLang="tr-TR" sz="3000" b="1"/>
              </a:p>
            </p:txBody>
          </p:sp>
          <p:sp>
            <p:nvSpPr>
              <p:cNvPr id="12349" name="Rectangle 59"/>
              <p:cNvSpPr>
                <a:spLocks noChangeArrowheads="1"/>
              </p:cNvSpPr>
              <p:nvPr/>
            </p:nvSpPr>
            <p:spPr bwMode="auto">
              <a:xfrm>
                <a:off x="2521" y="1182"/>
                <a:ext cx="950"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12" name="Group 60"/>
            <p:cNvGrpSpPr>
              <a:grpSpLocks/>
            </p:cNvGrpSpPr>
            <p:nvPr/>
          </p:nvGrpSpPr>
          <p:grpSpPr bwMode="auto">
            <a:xfrm>
              <a:off x="0" y="1576"/>
              <a:ext cx="636" cy="394"/>
              <a:chOff x="0" y="1576"/>
              <a:chExt cx="636" cy="394"/>
            </a:xfrm>
          </p:grpSpPr>
          <p:sp>
            <p:nvSpPr>
              <p:cNvPr id="12346" name="Rectangle 61"/>
              <p:cNvSpPr>
                <a:spLocks noChangeArrowheads="1"/>
              </p:cNvSpPr>
              <p:nvPr/>
            </p:nvSpPr>
            <p:spPr bwMode="auto">
              <a:xfrm>
                <a:off x="0" y="1576"/>
                <a:ext cx="636"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2700" b="1">
                    <a:cs typeface="Times New Roman" panose="02020603050405020304" pitchFamily="18" charset="0"/>
                  </a:rPr>
                  <a:t>Domate</a:t>
                </a:r>
                <a:r>
                  <a:rPr lang="tr-TR" altLang="tr-TR" sz="2700" b="1"/>
                  <a:t>s</a:t>
                </a:r>
              </a:p>
            </p:txBody>
          </p:sp>
          <p:sp>
            <p:nvSpPr>
              <p:cNvPr id="12347" name="Rectangle 62"/>
              <p:cNvSpPr>
                <a:spLocks noChangeArrowheads="1"/>
              </p:cNvSpPr>
              <p:nvPr/>
            </p:nvSpPr>
            <p:spPr bwMode="auto">
              <a:xfrm>
                <a:off x="0" y="1576"/>
                <a:ext cx="636"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13" name="Group 63"/>
            <p:cNvGrpSpPr>
              <a:grpSpLocks/>
            </p:cNvGrpSpPr>
            <p:nvPr/>
          </p:nvGrpSpPr>
          <p:grpSpPr bwMode="auto">
            <a:xfrm>
              <a:off x="636" y="1576"/>
              <a:ext cx="471" cy="394"/>
              <a:chOff x="636" y="1576"/>
              <a:chExt cx="471" cy="394"/>
            </a:xfrm>
          </p:grpSpPr>
          <p:sp>
            <p:nvSpPr>
              <p:cNvPr id="12344" name="Rectangle 64"/>
              <p:cNvSpPr>
                <a:spLocks noChangeArrowheads="1"/>
              </p:cNvSpPr>
              <p:nvPr/>
            </p:nvSpPr>
            <p:spPr bwMode="auto">
              <a:xfrm>
                <a:off x="636" y="1576"/>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2.5</a:t>
                </a:r>
                <a:endParaRPr lang="tr-TR" altLang="tr-TR" sz="3000" b="1"/>
              </a:p>
            </p:txBody>
          </p:sp>
          <p:sp>
            <p:nvSpPr>
              <p:cNvPr id="12345" name="Rectangle 65"/>
              <p:cNvSpPr>
                <a:spLocks noChangeArrowheads="1"/>
              </p:cNvSpPr>
              <p:nvPr/>
            </p:nvSpPr>
            <p:spPr bwMode="auto">
              <a:xfrm>
                <a:off x="636" y="1576"/>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14" name="Group 66"/>
            <p:cNvGrpSpPr>
              <a:grpSpLocks/>
            </p:cNvGrpSpPr>
            <p:nvPr/>
          </p:nvGrpSpPr>
          <p:grpSpPr bwMode="auto">
            <a:xfrm>
              <a:off x="1107" y="1576"/>
              <a:ext cx="471" cy="394"/>
              <a:chOff x="1107" y="1576"/>
              <a:chExt cx="471" cy="394"/>
            </a:xfrm>
          </p:grpSpPr>
          <p:sp>
            <p:nvSpPr>
              <p:cNvPr id="12342" name="Rectangle 67"/>
              <p:cNvSpPr>
                <a:spLocks noChangeArrowheads="1"/>
              </p:cNvSpPr>
              <p:nvPr/>
            </p:nvSpPr>
            <p:spPr bwMode="auto">
              <a:xfrm>
                <a:off x="1107" y="1576"/>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3.5</a:t>
                </a:r>
                <a:endParaRPr lang="tr-TR" altLang="tr-TR" sz="3000" b="1"/>
              </a:p>
            </p:txBody>
          </p:sp>
          <p:sp>
            <p:nvSpPr>
              <p:cNvPr id="12343" name="Rectangle 68"/>
              <p:cNvSpPr>
                <a:spLocks noChangeArrowheads="1"/>
              </p:cNvSpPr>
              <p:nvPr/>
            </p:nvSpPr>
            <p:spPr bwMode="auto">
              <a:xfrm>
                <a:off x="1107" y="1576"/>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15" name="Group 69"/>
            <p:cNvGrpSpPr>
              <a:grpSpLocks/>
            </p:cNvGrpSpPr>
            <p:nvPr/>
          </p:nvGrpSpPr>
          <p:grpSpPr bwMode="auto">
            <a:xfrm>
              <a:off x="1578" y="1576"/>
              <a:ext cx="471" cy="394"/>
              <a:chOff x="1578" y="1576"/>
              <a:chExt cx="471" cy="394"/>
            </a:xfrm>
          </p:grpSpPr>
          <p:sp>
            <p:nvSpPr>
              <p:cNvPr id="12340" name="Rectangle 70"/>
              <p:cNvSpPr>
                <a:spLocks noChangeArrowheads="1"/>
              </p:cNvSpPr>
              <p:nvPr/>
            </p:nvSpPr>
            <p:spPr bwMode="auto">
              <a:xfrm>
                <a:off x="1578" y="1576"/>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5.0</a:t>
                </a:r>
                <a:endParaRPr lang="tr-TR" altLang="tr-TR" sz="3000" b="1"/>
              </a:p>
            </p:txBody>
          </p:sp>
          <p:sp>
            <p:nvSpPr>
              <p:cNvPr id="12341" name="Rectangle 71"/>
              <p:cNvSpPr>
                <a:spLocks noChangeArrowheads="1"/>
              </p:cNvSpPr>
              <p:nvPr/>
            </p:nvSpPr>
            <p:spPr bwMode="auto">
              <a:xfrm>
                <a:off x="1578" y="1576"/>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16" name="Group 72"/>
            <p:cNvGrpSpPr>
              <a:grpSpLocks/>
            </p:cNvGrpSpPr>
            <p:nvPr/>
          </p:nvGrpSpPr>
          <p:grpSpPr bwMode="auto">
            <a:xfrm>
              <a:off x="2049" y="1576"/>
              <a:ext cx="472" cy="394"/>
              <a:chOff x="2049" y="1576"/>
              <a:chExt cx="472" cy="394"/>
            </a:xfrm>
          </p:grpSpPr>
          <p:sp>
            <p:nvSpPr>
              <p:cNvPr id="12338" name="Rectangle 73"/>
              <p:cNvSpPr>
                <a:spLocks noChangeArrowheads="1"/>
              </p:cNvSpPr>
              <p:nvPr/>
            </p:nvSpPr>
            <p:spPr bwMode="auto">
              <a:xfrm>
                <a:off x="2049" y="1576"/>
                <a:ext cx="472"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7.6</a:t>
                </a:r>
                <a:endParaRPr lang="tr-TR" altLang="tr-TR" sz="3000" b="1"/>
              </a:p>
            </p:txBody>
          </p:sp>
          <p:sp>
            <p:nvSpPr>
              <p:cNvPr id="12339" name="Rectangle 74"/>
              <p:cNvSpPr>
                <a:spLocks noChangeArrowheads="1"/>
              </p:cNvSpPr>
              <p:nvPr/>
            </p:nvSpPr>
            <p:spPr bwMode="auto">
              <a:xfrm>
                <a:off x="2049" y="1576"/>
                <a:ext cx="472"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17" name="Group 75"/>
            <p:cNvGrpSpPr>
              <a:grpSpLocks/>
            </p:cNvGrpSpPr>
            <p:nvPr/>
          </p:nvGrpSpPr>
          <p:grpSpPr bwMode="auto">
            <a:xfrm>
              <a:off x="2521" y="1576"/>
              <a:ext cx="950" cy="394"/>
              <a:chOff x="2521" y="1576"/>
              <a:chExt cx="950" cy="394"/>
            </a:xfrm>
          </p:grpSpPr>
          <p:sp>
            <p:nvSpPr>
              <p:cNvPr id="12336" name="Rectangle 76"/>
              <p:cNvSpPr>
                <a:spLocks noChangeArrowheads="1"/>
              </p:cNvSpPr>
              <p:nvPr/>
            </p:nvSpPr>
            <p:spPr bwMode="auto">
              <a:xfrm>
                <a:off x="2521" y="1576"/>
                <a:ext cx="950"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Orta duyarlı</a:t>
                </a:r>
                <a:endParaRPr lang="tr-TR" altLang="tr-TR" sz="3000" b="1"/>
              </a:p>
            </p:txBody>
          </p:sp>
          <p:sp>
            <p:nvSpPr>
              <p:cNvPr id="12337" name="Rectangle 77"/>
              <p:cNvSpPr>
                <a:spLocks noChangeArrowheads="1"/>
              </p:cNvSpPr>
              <p:nvPr/>
            </p:nvSpPr>
            <p:spPr bwMode="auto">
              <a:xfrm>
                <a:off x="2521" y="1576"/>
                <a:ext cx="950"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18" name="Group 78"/>
            <p:cNvGrpSpPr>
              <a:grpSpLocks/>
            </p:cNvGrpSpPr>
            <p:nvPr/>
          </p:nvGrpSpPr>
          <p:grpSpPr bwMode="auto">
            <a:xfrm>
              <a:off x="0" y="1970"/>
              <a:ext cx="636" cy="394"/>
              <a:chOff x="0" y="1970"/>
              <a:chExt cx="636" cy="394"/>
            </a:xfrm>
          </p:grpSpPr>
          <p:sp>
            <p:nvSpPr>
              <p:cNvPr id="12334" name="Rectangle 79"/>
              <p:cNvSpPr>
                <a:spLocks noChangeArrowheads="1"/>
              </p:cNvSpPr>
              <p:nvPr/>
            </p:nvSpPr>
            <p:spPr bwMode="auto">
              <a:xfrm>
                <a:off x="0" y="1970"/>
                <a:ext cx="636"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2700" b="1">
                    <a:cs typeface="Times New Roman" panose="02020603050405020304" pitchFamily="18" charset="0"/>
                  </a:rPr>
                  <a:t>Portakal</a:t>
                </a:r>
                <a:endParaRPr lang="tr-TR" altLang="tr-TR" sz="2700" b="1"/>
              </a:p>
            </p:txBody>
          </p:sp>
          <p:sp>
            <p:nvSpPr>
              <p:cNvPr id="12335" name="Rectangle 80"/>
              <p:cNvSpPr>
                <a:spLocks noChangeArrowheads="1"/>
              </p:cNvSpPr>
              <p:nvPr/>
            </p:nvSpPr>
            <p:spPr bwMode="auto">
              <a:xfrm>
                <a:off x="0" y="1970"/>
                <a:ext cx="636"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19" name="Group 81"/>
            <p:cNvGrpSpPr>
              <a:grpSpLocks/>
            </p:cNvGrpSpPr>
            <p:nvPr/>
          </p:nvGrpSpPr>
          <p:grpSpPr bwMode="auto">
            <a:xfrm>
              <a:off x="636" y="1970"/>
              <a:ext cx="471" cy="394"/>
              <a:chOff x="636" y="1970"/>
              <a:chExt cx="471" cy="394"/>
            </a:xfrm>
          </p:grpSpPr>
          <p:sp>
            <p:nvSpPr>
              <p:cNvPr id="12332" name="Rectangle 82"/>
              <p:cNvSpPr>
                <a:spLocks noChangeArrowheads="1"/>
              </p:cNvSpPr>
              <p:nvPr/>
            </p:nvSpPr>
            <p:spPr bwMode="auto">
              <a:xfrm>
                <a:off x="636" y="1970"/>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1.7</a:t>
                </a:r>
                <a:endParaRPr lang="tr-TR" altLang="tr-TR" sz="3000" b="1"/>
              </a:p>
            </p:txBody>
          </p:sp>
          <p:sp>
            <p:nvSpPr>
              <p:cNvPr id="12333" name="Rectangle 83"/>
              <p:cNvSpPr>
                <a:spLocks noChangeArrowheads="1"/>
              </p:cNvSpPr>
              <p:nvPr/>
            </p:nvSpPr>
            <p:spPr bwMode="auto">
              <a:xfrm>
                <a:off x="636" y="1970"/>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20" name="Group 84"/>
            <p:cNvGrpSpPr>
              <a:grpSpLocks/>
            </p:cNvGrpSpPr>
            <p:nvPr/>
          </p:nvGrpSpPr>
          <p:grpSpPr bwMode="auto">
            <a:xfrm>
              <a:off x="1107" y="1970"/>
              <a:ext cx="471" cy="394"/>
              <a:chOff x="1107" y="1970"/>
              <a:chExt cx="471" cy="394"/>
            </a:xfrm>
          </p:grpSpPr>
          <p:sp>
            <p:nvSpPr>
              <p:cNvPr id="12330" name="Rectangle 85"/>
              <p:cNvSpPr>
                <a:spLocks noChangeArrowheads="1"/>
              </p:cNvSpPr>
              <p:nvPr/>
            </p:nvSpPr>
            <p:spPr bwMode="auto">
              <a:xfrm>
                <a:off x="1107" y="1970"/>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2.3</a:t>
                </a:r>
                <a:endParaRPr lang="tr-TR" altLang="tr-TR" sz="3000" b="1"/>
              </a:p>
            </p:txBody>
          </p:sp>
          <p:sp>
            <p:nvSpPr>
              <p:cNvPr id="12331" name="Rectangle 86"/>
              <p:cNvSpPr>
                <a:spLocks noChangeArrowheads="1"/>
              </p:cNvSpPr>
              <p:nvPr/>
            </p:nvSpPr>
            <p:spPr bwMode="auto">
              <a:xfrm>
                <a:off x="1107" y="1970"/>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21" name="Group 87"/>
            <p:cNvGrpSpPr>
              <a:grpSpLocks/>
            </p:cNvGrpSpPr>
            <p:nvPr/>
          </p:nvGrpSpPr>
          <p:grpSpPr bwMode="auto">
            <a:xfrm>
              <a:off x="1578" y="1970"/>
              <a:ext cx="471" cy="394"/>
              <a:chOff x="1578" y="1970"/>
              <a:chExt cx="471" cy="394"/>
            </a:xfrm>
          </p:grpSpPr>
          <p:sp>
            <p:nvSpPr>
              <p:cNvPr id="12328" name="Rectangle 88"/>
              <p:cNvSpPr>
                <a:spLocks noChangeArrowheads="1"/>
              </p:cNvSpPr>
              <p:nvPr/>
            </p:nvSpPr>
            <p:spPr bwMode="auto">
              <a:xfrm>
                <a:off x="1578" y="1970"/>
                <a:ext cx="47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3.2</a:t>
                </a:r>
                <a:endParaRPr lang="tr-TR" altLang="tr-TR" sz="3000" b="1"/>
              </a:p>
            </p:txBody>
          </p:sp>
          <p:sp>
            <p:nvSpPr>
              <p:cNvPr id="12329" name="Rectangle 89"/>
              <p:cNvSpPr>
                <a:spLocks noChangeArrowheads="1"/>
              </p:cNvSpPr>
              <p:nvPr/>
            </p:nvSpPr>
            <p:spPr bwMode="auto">
              <a:xfrm>
                <a:off x="1578" y="1970"/>
                <a:ext cx="47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22" name="Group 90"/>
            <p:cNvGrpSpPr>
              <a:grpSpLocks/>
            </p:cNvGrpSpPr>
            <p:nvPr/>
          </p:nvGrpSpPr>
          <p:grpSpPr bwMode="auto">
            <a:xfrm>
              <a:off x="2049" y="1970"/>
              <a:ext cx="472" cy="394"/>
              <a:chOff x="2049" y="1970"/>
              <a:chExt cx="472" cy="394"/>
            </a:xfrm>
          </p:grpSpPr>
          <p:sp>
            <p:nvSpPr>
              <p:cNvPr id="12326" name="Rectangle 91"/>
              <p:cNvSpPr>
                <a:spLocks noChangeArrowheads="1"/>
              </p:cNvSpPr>
              <p:nvPr/>
            </p:nvSpPr>
            <p:spPr bwMode="auto">
              <a:xfrm>
                <a:off x="2049" y="1970"/>
                <a:ext cx="472"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4.8</a:t>
                </a:r>
                <a:endParaRPr lang="tr-TR" altLang="tr-TR" sz="3000" b="1"/>
              </a:p>
            </p:txBody>
          </p:sp>
          <p:sp>
            <p:nvSpPr>
              <p:cNvPr id="12327" name="Rectangle 92"/>
              <p:cNvSpPr>
                <a:spLocks noChangeArrowheads="1"/>
              </p:cNvSpPr>
              <p:nvPr/>
            </p:nvSpPr>
            <p:spPr bwMode="auto">
              <a:xfrm>
                <a:off x="2049" y="1970"/>
                <a:ext cx="472"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2323" name="Group 93"/>
            <p:cNvGrpSpPr>
              <a:grpSpLocks/>
            </p:cNvGrpSpPr>
            <p:nvPr/>
          </p:nvGrpSpPr>
          <p:grpSpPr bwMode="auto">
            <a:xfrm>
              <a:off x="2521" y="1970"/>
              <a:ext cx="950" cy="394"/>
              <a:chOff x="2521" y="1970"/>
              <a:chExt cx="950" cy="394"/>
            </a:xfrm>
          </p:grpSpPr>
          <p:sp>
            <p:nvSpPr>
              <p:cNvPr id="12324" name="Rectangle 94"/>
              <p:cNvSpPr>
                <a:spLocks noChangeArrowheads="1"/>
              </p:cNvSpPr>
              <p:nvPr/>
            </p:nvSpPr>
            <p:spPr bwMode="auto">
              <a:xfrm>
                <a:off x="2521" y="1970"/>
                <a:ext cx="950"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3000" b="1">
                    <a:cs typeface="Times New Roman" panose="02020603050405020304" pitchFamily="18" charset="0"/>
                  </a:rPr>
                  <a:t>Duyarlı</a:t>
                </a:r>
                <a:endParaRPr lang="tr-TR" altLang="tr-TR" sz="3000" b="1"/>
              </a:p>
            </p:txBody>
          </p:sp>
          <p:sp>
            <p:nvSpPr>
              <p:cNvPr id="12325" name="Rectangle 95"/>
              <p:cNvSpPr>
                <a:spLocks noChangeArrowheads="1"/>
              </p:cNvSpPr>
              <p:nvPr/>
            </p:nvSpPr>
            <p:spPr bwMode="auto">
              <a:xfrm>
                <a:off x="2521" y="1970"/>
                <a:ext cx="950"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sp>
        <p:nvSpPr>
          <p:cNvPr id="12291" name="Rectangle 96"/>
          <p:cNvSpPr>
            <a:spLocks noChangeArrowheads="1"/>
          </p:cNvSpPr>
          <p:nvPr/>
        </p:nvSpPr>
        <p:spPr bwMode="auto">
          <a:xfrm>
            <a:off x="714375" y="914400"/>
            <a:ext cx="8382000" cy="5562600"/>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sp>
        <p:nvSpPr>
          <p:cNvPr id="12292" name="Text Box 97"/>
          <p:cNvSpPr txBox="1">
            <a:spLocks noChangeArrowheads="1"/>
          </p:cNvSpPr>
          <p:nvPr/>
        </p:nvSpPr>
        <p:spPr bwMode="auto">
          <a:xfrm>
            <a:off x="822325" y="152400"/>
            <a:ext cx="8321675"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buFontTx/>
              <a:buNone/>
            </a:pPr>
            <a:r>
              <a:rPr lang="tr-TR" altLang="tr-TR" sz="2400" b="1"/>
              <a:t>B</a:t>
            </a:r>
            <a:r>
              <a:rPr lang="tr-TR" altLang="tr-TR" sz="2400" b="1">
                <a:cs typeface="Times New Roman" panose="02020603050405020304" pitchFamily="18" charset="0"/>
              </a:rPr>
              <a:t>itkilerde verim azalmalarına karşılık gelen toprak tuzlulukları (dS/m)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987675" y="90488"/>
            <a:ext cx="34671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b="1"/>
              <a:t>Tuzluluk Yönetimi</a:t>
            </a:r>
          </a:p>
        </p:txBody>
      </p:sp>
      <p:sp>
        <p:nvSpPr>
          <p:cNvPr id="13315" name="Text Box 3"/>
          <p:cNvSpPr txBox="1">
            <a:spLocks noChangeArrowheads="1"/>
          </p:cNvSpPr>
          <p:nvPr/>
        </p:nvSpPr>
        <p:spPr bwMode="auto">
          <a:xfrm>
            <a:off x="1311275" y="1190625"/>
            <a:ext cx="5581650" cy="466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a:t>*</a:t>
            </a:r>
            <a:r>
              <a:rPr lang="tr-TR" altLang="tr-TR" b="1"/>
              <a:t>Bitki Seçimi</a:t>
            </a:r>
            <a:r>
              <a:rPr lang="tr-TR" altLang="tr-TR"/>
              <a:t> </a:t>
            </a:r>
          </a:p>
          <a:p>
            <a:pPr eaLnBrk="1" hangingPunct="1">
              <a:buFontTx/>
              <a:buNone/>
            </a:pPr>
            <a:r>
              <a:rPr lang="tr-TR" altLang="tr-TR"/>
              <a:t>* </a:t>
            </a:r>
            <a:r>
              <a:rPr lang="tr-TR" altLang="tr-TR" b="1"/>
              <a:t>Sulama Yöntemi Seçimi</a:t>
            </a:r>
            <a:r>
              <a:rPr lang="tr-TR" altLang="tr-TR"/>
              <a:t> </a:t>
            </a:r>
          </a:p>
          <a:p>
            <a:pPr lvl="1" eaLnBrk="1" hangingPunct="1">
              <a:buClrTx/>
              <a:buFontTx/>
              <a:buChar char="•"/>
            </a:pPr>
            <a:r>
              <a:rPr lang="tr-TR" altLang="tr-TR" sz="3200" b="1"/>
              <a:t>Yüzey sulama yöntemleri</a:t>
            </a:r>
            <a:r>
              <a:rPr lang="tr-TR" altLang="tr-TR" sz="3200"/>
              <a:t> </a:t>
            </a:r>
          </a:p>
          <a:p>
            <a:pPr lvl="1" eaLnBrk="1" hangingPunct="1">
              <a:buClrTx/>
              <a:buFontTx/>
              <a:buChar char="•"/>
            </a:pPr>
            <a:r>
              <a:rPr lang="tr-TR" altLang="tr-TR" sz="3200" b="1"/>
              <a:t>Basınçlı sulama yöntemleri</a:t>
            </a:r>
            <a:r>
              <a:rPr lang="tr-TR" altLang="tr-TR" sz="3200"/>
              <a:t> </a:t>
            </a:r>
          </a:p>
          <a:p>
            <a:pPr eaLnBrk="1" hangingPunct="1">
              <a:buFontTx/>
              <a:buNone/>
            </a:pPr>
            <a:r>
              <a:rPr lang="tr-TR" altLang="tr-TR"/>
              <a:t>* </a:t>
            </a:r>
            <a:r>
              <a:rPr lang="tr-TR" altLang="tr-TR" b="1"/>
              <a:t>Yıkama ve Drenaj</a:t>
            </a:r>
            <a:r>
              <a:rPr lang="tr-TR" altLang="tr-TR"/>
              <a:t> </a:t>
            </a:r>
          </a:p>
          <a:p>
            <a:pPr eaLnBrk="1" hangingPunct="1">
              <a:buFontTx/>
              <a:buNone/>
            </a:pPr>
            <a:r>
              <a:rPr lang="tr-TR" altLang="tr-TR"/>
              <a:t>* </a:t>
            </a:r>
            <a:r>
              <a:rPr lang="tr-TR" altLang="tr-TR" b="1"/>
              <a:t>Arazi Tesviyesi</a:t>
            </a:r>
            <a:r>
              <a:rPr lang="tr-TR" altLang="tr-TR"/>
              <a:t> </a:t>
            </a:r>
          </a:p>
          <a:p>
            <a:pPr eaLnBrk="1" hangingPunct="1">
              <a:buFontTx/>
              <a:buNone/>
            </a:pPr>
            <a:r>
              <a:rPr lang="tr-TR" altLang="tr-TR"/>
              <a:t>* </a:t>
            </a:r>
            <a:r>
              <a:rPr lang="tr-TR" altLang="tr-TR" b="1"/>
              <a:t>Sulama Aralığı</a:t>
            </a:r>
            <a:r>
              <a:rPr lang="tr-TR" altLang="tr-TR"/>
              <a:t> </a:t>
            </a:r>
          </a:p>
          <a:p>
            <a:pPr eaLnBrk="1" hangingPunct="1">
              <a:buFontTx/>
              <a:buNone/>
            </a:pPr>
            <a:r>
              <a:rPr lang="tr-TR" altLang="tr-TR"/>
              <a:t>* </a:t>
            </a:r>
            <a:r>
              <a:rPr lang="tr-TR" altLang="tr-TR" b="1"/>
              <a:t>Tohum Yatağı</a:t>
            </a:r>
            <a:r>
              <a:rPr lang="tr-TR" altLang="tr-T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755650" y="223838"/>
            <a:ext cx="4608513" cy="635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lnSpc>
                <a:spcPct val="110000"/>
              </a:lnSpc>
              <a:spcBef>
                <a:spcPct val="0"/>
              </a:spcBef>
              <a:buFontTx/>
              <a:buNone/>
            </a:pPr>
            <a:r>
              <a:rPr lang="tr-TR" altLang="tr-TR" sz="2200" b="1">
                <a:solidFill>
                  <a:srgbClr val="9B0110"/>
                </a:solidFill>
              </a:rPr>
              <a:t>ATIK SULAR İLE SULAMA</a:t>
            </a:r>
            <a:endParaRPr lang="tr-TR" altLang="tr-TR" sz="2200">
              <a:solidFill>
                <a:srgbClr val="9B0110"/>
              </a:solidFill>
            </a:endParaRPr>
          </a:p>
          <a:p>
            <a:pPr algn="just" eaLnBrk="1" hangingPunct="1">
              <a:lnSpc>
                <a:spcPct val="110000"/>
              </a:lnSpc>
              <a:spcBef>
                <a:spcPct val="0"/>
              </a:spcBef>
              <a:buFontTx/>
              <a:buNone/>
            </a:pPr>
            <a:r>
              <a:rPr lang="tr-TR" altLang="tr-TR" sz="2200"/>
              <a:t>Doğadaki su kaynaklarının giderek kirlenmesi sonucunda, suyun, istenilen yerde, istenilen miktarda ve istenilen kalitede bulunması her zaman mümkün olmamaktadır. Bundan dolayı düşük kalitedeki sulardan tarımsal amaçlarla, hatta insanların içme ve kullanma ihtiyacını karşılamak amacıyla yararlanılmaktadır. Bu suların zorunlu olarak kullanılması ekolojik dengeyi bozarak insan hayatını ve tarımsal çevreyi tehlikeye sokmaktadır. Bu suların tarımda kullanılması durumunda oluşabilecek zararı en aza indirmek için bir takım tedbirler almak mümkündür.</a:t>
            </a:r>
          </a:p>
        </p:txBody>
      </p:sp>
      <p:pic>
        <p:nvPicPr>
          <p:cNvPr id="14339" name="Picture 3" descr="handle"/>
          <p:cNvPicPr>
            <a:picLocks noChangeAspect="1" noChangeArrowheads="1"/>
          </p:cNvPicPr>
          <p:nvPr/>
        </p:nvPicPr>
        <p:blipFill>
          <a:blip r:embed="rId4">
            <a:lum bright="-30000" contrast="48000"/>
            <a:extLst>
              <a:ext uri="{28A0092B-C50C-407E-A947-70E740481C1C}">
                <a14:useLocalDpi xmlns:a14="http://schemas.microsoft.com/office/drawing/2010/main" val="0"/>
              </a:ext>
            </a:extLst>
          </a:blip>
          <a:srcRect l="14961" t="3500" r="15181" b="15195"/>
          <a:stretch>
            <a:fillRect/>
          </a:stretch>
        </p:blipFill>
        <p:spPr bwMode="auto">
          <a:xfrm>
            <a:off x="5435600" y="404813"/>
            <a:ext cx="3744913" cy="626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132138" y="377825"/>
            <a:ext cx="22939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b="1"/>
              <a:t>Bitki Seçimi</a:t>
            </a:r>
          </a:p>
        </p:txBody>
      </p:sp>
      <p:sp>
        <p:nvSpPr>
          <p:cNvPr id="15363" name="Text Box 1027"/>
          <p:cNvSpPr txBox="1">
            <a:spLocks noChangeArrowheads="1"/>
          </p:cNvSpPr>
          <p:nvPr/>
        </p:nvSpPr>
        <p:spPr bwMode="auto">
          <a:xfrm>
            <a:off x="971550" y="1360488"/>
            <a:ext cx="7940675" cy="350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buFontTx/>
              <a:buNone/>
            </a:pPr>
            <a:r>
              <a:rPr lang="tr-TR" altLang="tr-TR"/>
              <a:t> Bir yörede, gerekli tedbirler alınmasına rağmen toprak tuzluluğunun kontrolü mümkün olmuyorsa, o yörede ortaya çıkan tuzluluk düzeyinde </a:t>
            </a:r>
            <a:r>
              <a:rPr lang="tr-TR" altLang="tr-TR">
                <a:solidFill>
                  <a:srgbClr val="333399"/>
                </a:solidFill>
              </a:rPr>
              <a:t>ekonomik verim sağlayabilecek</a:t>
            </a:r>
            <a:r>
              <a:rPr lang="tr-TR" altLang="tr-TR"/>
              <a:t>, </a:t>
            </a:r>
            <a:r>
              <a:rPr lang="tr-TR" altLang="tr-TR">
                <a:solidFill>
                  <a:srgbClr val="333399"/>
                </a:solidFill>
              </a:rPr>
              <a:t>tuza dayanımı yüksek</a:t>
            </a:r>
            <a:r>
              <a:rPr lang="tr-TR" altLang="tr-TR"/>
              <a:t> bitkilerin yetiştirilmesi yoluna gidilmelidir (Çukurova’da Pamuk tarımı).</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476375" y="0"/>
            <a:ext cx="6861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buFontTx/>
              <a:buNone/>
            </a:pPr>
            <a:r>
              <a:rPr lang="tr-TR" altLang="tr-TR" b="1"/>
              <a:t>Sulama Yöntemi Seçimi</a:t>
            </a:r>
            <a:r>
              <a:rPr lang="tr-TR" altLang="tr-TR"/>
              <a:t> </a:t>
            </a:r>
            <a:endParaRPr lang="tr-TR" altLang="tr-TR" b="1"/>
          </a:p>
        </p:txBody>
      </p:sp>
      <p:pic>
        <p:nvPicPr>
          <p:cNvPr id="16387" name="Picture 3" descr="sulyon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8063" y="973138"/>
            <a:ext cx="7667625"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ext Box 4"/>
          <p:cNvSpPr txBox="1">
            <a:spLocks noChangeArrowheads="1"/>
          </p:cNvSpPr>
          <p:nvPr/>
        </p:nvSpPr>
        <p:spPr bwMode="auto">
          <a:xfrm>
            <a:off x="2916238" y="498475"/>
            <a:ext cx="40354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800" b="1"/>
              <a:t>Yüzey sulama yöntemleri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1773238"/>
            <a:ext cx="8459787" cy="219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476375" y="0"/>
            <a:ext cx="68611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buFontTx/>
              <a:buNone/>
            </a:pPr>
            <a:r>
              <a:rPr lang="tr-TR" altLang="tr-TR" b="1"/>
              <a:t>Sulama Yöntemi Seçimi</a:t>
            </a:r>
            <a:r>
              <a:rPr lang="tr-TR" altLang="tr-TR"/>
              <a:t> </a:t>
            </a:r>
            <a:endParaRPr lang="tr-TR" altLang="tr-TR" b="1"/>
          </a:p>
        </p:txBody>
      </p:sp>
      <p:sp>
        <p:nvSpPr>
          <p:cNvPr id="18435" name="Text Box 3"/>
          <p:cNvSpPr txBox="1">
            <a:spLocks noChangeArrowheads="1"/>
          </p:cNvSpPr>
          <p:nvPr/>
        </p:nvSpPr>
        <p:spPr bwMode="auto">
          <a:xfrm>
            <a:off x="2728913" y="404813"/>
            <a:ext cx="42910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800" b="1"/>
              <a:t>Basınçlı sulama yöntemleri</a:t>
            </a:r>
          </a:p>
        </p:txBody>
      </p:sp>
      <p:pic>
        <p:nvPicPr>
          <p:cNvPr id="18436" name="Picture 4" descr="sulyon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981075"/>
            <a:ext cx="8281988" cy="570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2700338" y="333375"/>
            <a:ext cx="33670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b="1"/>
              <a:t>Yıkama ve Drenaj</a:t>
            </a:r>
          </a:p>
        </p:txBody>
      </p:sp>
      <p:sp>
        <p:nvSpPr>
          <p:cNvPr id="19459" name="Text Box 4"/>
          <p:cNvSpPr txBox="1">
            <a:spLocks noChangeArrowheads="1"/>
          </p:cNvSpPr>
          <p:nvPr/>
        </p:nvSpPr>
        <p:spPr bwMode="auto">
          <a:xfrm>
            <a:off x="1166813" y="1289050"/>
            <a:ext cx="7437437" cy="457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buFontTx/>
              <a:buNone/>
            </a:pPr>
            <a:r>
              <a:rPr lang="tr-TR" altLang="tr-TR" b="1">
                <a:solidFill>
                  <a:srgbClr val="333399"/>
                </a:solidFill>
              </a:rPr>
              <a:t>Yıkama</a:t>
            </a:r>
            <a:r>
              <a:rPr lang="tr-TR" altLang="tr-TR"/>
              <a:t>, bitki kök bölgesinde birikebilecek tuzların kök bölgesinden uzaklaştırılması için toprağa verilen sudur. Yıkama ihtiyacının belirlenmesinde sulama suyunun elektriksel iletkenliği ve yetiştirilen bitkinin tuz toleransının bilinmesi gerekir.</a:t>
            </a:r>
          </a:p>
          <a:p>
            <a:pPr algn="just" eaLnBrk="1" hangingPunct="1">
              <a:buFontTx/>
              <a:buNone/>
            </a:pPr>
            <a:r>
              <a:rPr lang="tr-TR" altLang="tr-TR"/>
              <a:t>Yıkanma sonucu oluşan tuzlu suyu uzaklaştırmak için mutlaka </a:t>
            </a:r>
            <a:r>
              <a:rPr lang="tr-TR" altLang="tr-TR" b="1">
                <a:solidFill>
                  <a:srgbClr val="333399"/>
                </a:solidFill>
              </a:rPr>
              <a:t>Drenaj Sistemi</a:t>
            </a:r>
            <a:r>
              <a:rPr lang="tr-TR" altLang="tr-TR"/>
              <a:t> gerekmektedir.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3276600" y="260350"/>
            <a:ext cx="28400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b="1"/>
              <a:t>Arazi Tesviyesi</a:t>
            </a:r>
          </a:p>
        </p:txBody>
      </p:sp>
      <p:sp>
        <p:nvSpPr>
          <p:cNvPr id="20483" name="Text Box 4"/>
          <p:cNvSpPr txBox="1">
            <a:spLocks noChangeArrowheads="1"/>
          </p:cNvSpPr>
          <p:nvPr/>
        </p:nvSpPr>
        <p:spPr bwMode="auto">
          <a:xfrm>
            <a:off x="735013" y="928688"/>
            <a:ext cx="8229600" cy="447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buFontTx/>
              <a:buNone/>
            </a:pPr>
            <a:r>
              <a:rPr lang="tr-TR" altLang="tr-TR"/>
              <a:t>Tuzlu sulama suyu kullanılan tarım alanları, düzgün yüzeye sahip değillerse ve özellikle yüzey sulama yöntemleri uygulandığında, </a:t>
            </a:r>
            <a:r>
              <a:rPr lang="tr-TR" altLang="tr-TR">
                <a:solidFill>
                  <a:srgbClr val="333399"/>
                </a:solidFill>
              </a:rPr>
              <a:t>tümsek kısımlarda aşırı tuz birikmesi</a:t>
            </a:r>
            <a:r>
              <a:rPr lang="tr-TR" altLang="tr-TR"/>
              <a:t> olacak ve buralarda yetişen bitkiler tuzluluktan olumsuz etkilenecektir. Bu nedenle tuzlu sulama sularının kullanıldığı alanlarda homojen bir sulama yapılmasına ve arazi yüzeyinin tesviye edilmiş olmasına özen göstermek gerekmektedir.</a:t>
            </a:r>
          </a:p>
        </p:txBody>
      </p:sp>
      <p:sp>
        <p:nvSpPr>
          <p:cNvPr id="20484" name="Freeform 5"/>
          <p:cNvSpPr>
            <a:spLocks/>
          </p:cNvSpPr>
          <p:nvPr/>
        </p:nvSpPr>
        <p:spPr bwMode="auto">
          <a:xfrm>
            <a:off x="1547813" y="5637213"/>
            <a:ext cx="6911975" cy="528637"/>
          </a:xfrm>
          <a:custGeom>
            <a:avLst/>
            <a:gdLst>
              <a:gd name="T0" fmla="*/ 0 w 4354"/>
              <a:gd name="T1" fmla="*/ 2147483646 h 333"/>
              <a:gd name="T2" fmla="*/ 2147483646 w 4354"/>
              <a:gd name="T3" fmla="*/ 2147483646 h 333"/>
              <a:gd name="T4" fmla="*/ 2147483646 w 4354"/>
              <a:gd name="T5" fmla="*/ 2147483646 h 333"/>
              <a:gd name="T6" fmla="*/ 2147483646 w 4354"/>
              <a:gd name="T7" fmla="*/ 2147483646 h 333"/>
              <a:gd name="T8" fmla="*/ 2147483646 w 4354"/>
              <a:gd name="T9" fmla="*/ 2147483646 h 333"/>
              <a:gd name="T10" fmla="*/ 2147483646 w 4354"/>
              <a:gd name="T11" fmla="*/ 2147483646 h 333"/>
              <a:gd name="T12" fmla="*/ 2147483646 w 4354"/>
              <a:gd name="T13" fmla="*/ 2147483646 h 333"/>
              <a:gd name="T14" fmla="*/ 2147483646 w 4354"/>
              <a:gd name="T15" fmla="*/ 2147483646 h 333"/>
              <a:gd name="T16" fmla="*/ 2147483646 w 4354"/>
              <a:gd name="T17" fmla="*/ 2147483646 h 333"/>
              <a:gd name="T18" fmla="*/ 2147483646 w 4354"/>
              <a:gd name="T19" fmla="*/ 2147483646 h 333"/>
              <a:gd name="T20" fmla="*/ 2147483646 w 4354"/>
              <a:gd name="T21" fmla="*/ 2147483646 h 3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354" h="333">
                <a:moveTo>
                  <a:pt x="0" y="287"/>
                </a:moveTo>
                <a:cubicBezTo>
                  <a:pt x="34" y="309"/>
                  <a:pt x="68" y="332"/>
                  <a:pt x="181" y="287"/>
                </a:cubicBezTo>
                <a:cubicBezTo>
                  <a:pt x="294" y="242"/>
                  <a:pt x="506" y="15"/>
                  <a:pt x="680" y="15"/>
                </a:cubicBezTo>
                <a:cubicBezTo>
                  <a:pt x="854" y="15"/>
                  <a:pt x="1028" y="242"/>
                  <a:pt x="1225" y="287"/>
                </a:cubicBezTo>
                <a:cubicBezTo>
                  <a:pt x="1422" y="332"/>
                  <a:pt x="1663" y="310"/>
                  <a:pt x="1860" y="287"/>
                </a:cubicBezTo>
                <a:cubicBezTo>
                  <a:pt x="2057" y="264"/>
                  <a:pt x="2268" y="196"/>
                  <a:pt x="2404" y="151"/>
                </a:cubicBezTo>
                <a:cubicBezTo>
                  <a:pt x="2540" y="106"/>
                  <a:pt x="2555" y="30"/>
                  <a:pt x="2676" y="15"/>
                </a:cubicBezTo>
                <a:cubicBezTo>
                  <a:pt x="2797" y="0"/>
                  <a:pt x="3016" y="23"/>
                  <a:pt x="3130" y="61"/>
                </a:cubicBezTo>
                <a:cubicBezTo>
                  <a:pt x="3244" y="99"/>
                  <a:pt x="3229" y="250"/>
                  <a:pt x="3357" y="242"/>
                </a:cubicBezTo>
                <a:cubicBezTo>
                  <a:pt x="3485" y="234"/>
                  <a:pt x="3735" y="0"/>
                  <a:pt x="3901" y="15"/>
                </a:cubicBezTo>
                <a:cubicBezTo>
                  <a:pt x="4067" y="30"/>
                  <a:pt x="4210" y="181"/>
                  <a:pt x="4354" y="333"/>
                </a:cubicBezTo>
              </a:path>
            </a:pathLst>
          </a:custGeom>
          <a:noFill/>
          <a:ln w="57150" cap="flat" cmpd="sng">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85" name="Line 6"/>
          <p:cNvSpPr>
            <a:spLocks noChangeShapeType="1"/>
          </p:cNvSpPr>
          <p:nvPr/>
        </p:nvSpPr>
        <p:spPr bwMode="auto">
          <a:xfrm>
            <a:off x="1403350" y="6021388"/>
            <a:ext cx="7129463" cy="0"/>
          </a:xfrm>
          <a:prstGeom prst="line">
            <a:avLst/>
          </a:prstGeom>
          <a:noFill/>
          <a:ln w="38100">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86" name="Line 7"/>
          <p:cNvSpPr>
            <a:spLocks noChangeShapeType="1"/>
          </p:cNvSpPr>
          <p:nvPr/>
        </p:nvSpPr>
        <p:spPr bwMode="auto">
          <a:xfrm>
            <a:off x="1403350" y="6021388"/>
            <a:ext cx="0" cy="287337"/>
          </a:xfrm>
          <a:prstGeom prst="line">
            <a:avLst/>
          </a:prstGeom>
          <a:noFill/>
          <a:ln w="28575">
            <a:solidFill>
              <a:srgbClr val="3333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87" name="Line 8"/>
          <p:cNvSpPr>
            <a:spLocks noChangeShapeType="1"/>
          </p:cNvSpPr>
          <p:nvPr/>
        </p:nvSpPr>
        <p:spPr bwMode="auto">
          <a:xfrm>
            <a:off x="8532813" y="6021388"/>
            <a:ext cx="0" cy="287337"/>
          </a:xfrm>
          <a:prstGeom prst="line">
            <a:avLst/>
          </a:prstGeom>
          <a:noFill/>
          <a:ln w="28575">
            <a:solidFill>
              <a:srgbClr val="3333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88" name="Freeform 9"/>
          <p:cNvSpPr>
            <a:spLocks/>
          </p:cNvSpPr>
          <p:nvPr/>
        </p:nvSpPr>
        <p:spPr bwMode="auto">
          <a:xfrm>
            <a:off x="2124075" y="5805488"/>
            <a:ext cx="360363" cy="360362"/>
          </a:xfrm>
          <a:custGeom>
            <a:avLst/>
            <a:gdLst>
              <a:gd name="T0" fmla="*/ 0 w 227"/>
              <a:gd name="T1" fmla="*/ 2147483646 h 227"/>
              <a:gd name="T2" fmla="*/ 2147483646 w 227"/>
              <a:gd name="T3" fmla="*/ 2147483646 h 227"/>
              <a:gd name="T4" fmla="*/ 2147483646 w 227"/>
              <a:gd name="T5" fmla="*/ 0 h 227"/>
              <a:gd name="T6" fmla="*/ 0 60000 65536"/>
              <a:gd name="T7" fmla="*/ 0 60000 65536"/>
              <a:gd name="T8" fmla="*/ 0 60000 65536"/>
            </a:gdLst>
            <a:ahLst/>
            <a:cxnLst>
              <a:cxn ang="T6">
                <a:pos x="T0" y="T1"/>
              </a:cxn>
              <a:cxn ang="T7">
                <a:pos x="T2" y="T3"/>
              </a:cxn>
              <a:cxn ang="T8">
                <a:pos x="T4" y="T5"/>
              </a:cxn>
            </a:cxnLst>
            <a:rect l="0" t="0" r="r" b="b"/>
            <a:pathLst>
              <a:path w="227" h="227">
                <a:moveTo>
                  <a:pt x="0" y="227"/>
                </a:moveTo>
                <a:cubicBezTo>
                  <a:pt x="71" y="200"/>
                  <a:pt x="143" y="174"/>
                  <a:pt x="181" y="136"/>
                </a:cubicBezTo>
                <a:cubicBezTo>
                  <a:pt x="219" y="98"/>
                  <a:pt x="219" y="23"/>
                  <a:pt x="227" y="0"/>
                </a:cubicBezTo>
              </a:path>
            </a:pathLst>
          </a:custGeom>
          <a:noFill/>
          <a:ln w="3810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89" name="Freeform 11"/>
          <p:cNvSpPr>
            <a:spLocks/>
          </p:cNvSpPr>
          <p:nvPr/>
        </p:nvSpPr>
        <p:spPr bwMode="auto">
          <a:xfrm>
            <a:off x="2700338" y="5805488"/>
            <a:ext cx="431800" cy="360362"/>
          </a:xfrm>
          <a:custGeom>
            <a:avLst/>
            <a:gdLst>
              <a:gd name="T0" fmla="*/ 2147483646 w 272"/>
              <a:gd name="T1" fmla="*/ 2147483646 h 227"/>
              <a:gd name="T2" fmla="*/ 2147483646 w 272"/>
              <a:gd name="T3" fmla="*/ 2147483646 h 227"/>
              <a:gd name="T4" fmla="*/ 0 w 272"/>
              <a:gd name="T5" fmla="*/ 0 h 227"/>
              <a:gd name="T6" fmla="*/ 0 60000 65536"/>
              <a:gd name="T7" fmla="*/ 0 60000 65536"/>
              <a:gd name="T8" fmla="*/ 0 60000 65536"/>
            </a:gdLst>
            <a:ahLst/>
            <a:cxnLst>
              <a:cxn ang="T6">
                <a:pos x="T0" y="T1"/>
              </a:cxn>
              <a:cxn ang="T7">
                <a:pos x="T2" y="T3"/>
              </a:cxn>
              <a:cxn ang="T8">
                <a:pos x="T4" y="T5"/>
              </a:cxn>
            </a:cxnLst>
            <a:rect l="0" t="0" r="r" b="b"/>
            <a:pathLst>
              <a:path w="272" h="227">
                <a:moveTo>
                  <a:pt x="272" y="227"/>
                </a:moveTo>
                <a:cubicBezTo>
                  <a:pt x="203" y="223"/>
                  <a:pt x="135" y="219"/>
                  <a:pt x="90" y="181"/>
                </a:cubicBezTo>
                <a:cubicBezTo>
                  <a:pt x="45" y="143"/>
                  <a:pt x="15" y="30"/>
                  <a:pt x="0" y="0"/>
                </a:cubicBezTo>
              </a:path>
            </a:pathLst>
          </a:custGeom>
          <a:noFill/>
          <a:ln w="3810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90" name="Freeform 12"/>
          <p:cNvSpPr>
            <a:spLocks/>
          </p:cNvSpPr>
          <p:nvPr/>
        </p:nvSpPr>
        <p:spPr bwMode="auto">
          <a:xfrm>
            <a:off x="5580063" y="5805488"/>
            <a:ext cx="360362" cy="360362"/>
          </a:xfrm>
          <a:custGeom>
            <a:avLst/>
            <a:gdLst>
              <a:gd name="T0" fmla="*/ 0 w 227"/>
              <a:gd name="T1" fmla="*/ 2147483646 h 227"/>
              <a:gd name="T2" fmla="*/ 2147483646 w 227"/>
              <a:gd name="T3" fmla="*/ 2147483646 h 227"/>
              <a:gd name="T4" fmla="*/ 2147483646 w 227"/>
              <a:gd name="T5" fmla="*/ 0 h 227"/>
              <a:gd name="T6" fmla="*/ 0 60000 65536"/>
              <a:gd name="T7" fmla="*/ 0 60000 65536"/>
              <a:gd name="T8" fmla="*/ 0 60000 65536"/>
            </a:gdLst>
            <a:ahLst/>
            <a:cxnLst>
              <a:cxn ang="T6">
                <a:pos x="T0" y="T1"/>
              </a:cxn>
              <a:cxn ang="T7">
                <a:pos x="T2" y="T3"/>
              </a:cxn>
              <a:cxn ang="T8">
                <a:pos x="T4" y="T5"/>
              </a:cxn>
            </a:cxnLst>
            <a:rect l="0" t="0" r="r" b="b"/>
            <a:pathLst>
              <a:path w="227" h="227">
                <a:moveTo>
                  <a:pt x="0" y="227"/>
                </a:moveTo>
                <a:cubicBezTo>
                  <a:pt x="71" y="200"/>
                  <a:pt x="143" y="174"/>
                  <a:pt x="181" y="136"/>
                </a:cubicBezTo>
                <a:cubicBezTo>
                  <a:pt x="219" y="98"/>
                  <a:pt x="219" y="23"/>
                  <a:pt x="227" y="0"/>
                </a:cubicBezTo>
              </a:path>
            </a:pathLst>
          </a:custGeom>
          <a:noFill/>
          <a:ln w="3810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91" name="Freeform 13"/>
          <p:cNvSpPr>
            <a:spLocks/>
          </p:cNvSpPr>
          <p:nvPr/>
        </p:nvSpPr>
        <p:spPr bwMode="auto">
          <a:xfrm>
            <a:off x="6156325" y="5805488"/>
            <a:ext cx="431800" cy="360362"/>
          </a:xfrm>
          <a:custGeom>
            <a:avLst/>
            <a:gdLst>
              <a:gd name="T0" fmla="*/ 2147483646 w 272"/>
              <a:gd name="T1" fmla="*/ 2147483646 h 227"/>
              <a:gd name="T2" fmla="*/ 2147483646 w 272"/>
              <a:gd name="T3" fmla="*/ 2147483646 h 227"/>
              <a:gd name="T4" fmla="*/ 0 w 272"/>
              <a:gd name="T5" fmla="*/ 0 h 227"/>
              <a:gd name="T6" fmla="*/ 0 60000 65536"/>
              <a:gd name="T7" fmla="*/ 0 60000 65536"/>
              <a:gd name="T8" fmla="*/ 0 60000 65536"/>
            </a:gdLst>
            <a:ahLst/>
            <a:cxnLst>
              <a:cxn ang="T6">
                <a:pos x="T0" y="T1"/>
              </a:cxn>
              <a:cxn ang="T7">
                <a:pos x="T2" y="T3"/>
              </a:cxn>
              <a:cxn ang="T8">
                <a:pos x="T4" y="T5"/>
              </a:cxn>
            </a:cxnLst>
            <a:rect l="0" t="0" r="r" b="b"/>
            <a:pathLst>
              <a:path w="272" h="227">
                <a:moveTo>
                  <a:pt x="272" y="227"/>
                </a:moveTo>
                <a:cubicBezTo>
                  <a:pt x="203" y="223"/>
                  <a:pt x="135" y="219"/>
                  <a:pt x="90" y="181"/>
                </a:cubicBezTo>
                <a:cubicBezTo>
                  <a:pt x="45" y="143"/>
                  <a:pt x="15" y="30"/>
                  <a:pt x="0" y="0"/>
                </a:cubicBezTo>
              </a:path>
            </a:pathLst>
          </a:custGeom>
          <a:noFill/>
          <a:ln w="3810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92" name="Freeform 14"/>
          <p:cNvSpPr>
            <a:spLocks/>
          </p:cNvSpPr>
          <p:nvPr/>
        </p:nvSpPr>
        <p:spPr bwMode="auto">
          <a:xfrm>
            <a:off x="7235825" y="5805488"/>
            <a:ext cx="360363" cy="360362"/>
          </a:xfrm>
          <a:custGeom>
            <a:avLst/>
            <a:gdLst>
              <a:gd name="T0" fmla="*/ 0 w 227"/>
              <a:gd name="T1" fmla="*/ 2147483646 h 227"/>
              <a:gd name="T2" fmla="*/ 2147483646 w 227"/>
              <a:gd name="T3" fmla="*/ 2147483646 h 227"/>
              <a:gd name="T4" fmla="*/ 2147483646 w 227"/>
              <a:gd name="T5" fmla="*/ 0 h 227"/>
              <a:gd name="T6" fmla="*/ 0 60000 65536"/>
              <a:gd name="T7" fmla="*/ 0 60000 65536"/>
              <a:gd name="T8" fmla="*/ 0 60000 65536"/>
            </a:gdLst>
            <a:ahLst/>
            <a:cxnLst>
              <a:cxn ang="T6">
                <a:pos x="T0" y="T1"/>
              </a:cxn>
              <a:cxn ang="T7">
                <a:pos x="T2" y="T3"/>
              </a:cxn>
              <a:cxn ang="T8">
                <a:pos x="T4" y="T5"/>
              </a:cxn>
            </a:cxnLst>
            <a:rect l="0" t="0" r="r" b="b"/>
            <a:pathLst>
              <a:path w="227" h="227">
                <a:moveTo>
                  <a:pt x="0" y="227"/>
                </a:moveTo>
                <a:cubicBezTo>
                  <a:pt x="71" y="200"/>
                  <a:pt x="143" y="174"/>
                  <a:pt x="181" y="136"/>
                </a:cubicBezTo>
                <a:cubicBezTo>
                  <a:pt x="219" y="98"/>
                  <a:pt x="219" y="23"/>
                  <a:pt x="227" y="0"/>
                </a:cubicBezTo>
              </a:path>
            </a:pathLst>
          </a:custGeom>
          <a:noFill/>
          <a:ln w="3810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93" name="Freeform 15"/>
          <p:cNvSpPr>
            <a:spLocks/>
          </p:cNvSpPr>
          <p:nvPr/>
        </p:nvSpPr>
        <p:spPr bwMode="auto">
          <a:xfrm>
            <a:off x="7812088" y="5805488"/>
            <a:ext cx="431800" cy="360362"/>
          </a:xfrm>
          <a:custGeom>
            <a:avLst/>
            <a:gdLst>
              <a:gd name="T0" fmla="*/ 2147483646 w 272"/>
              <a:gd name="T1" fmla="*/ 2147483646 h 227"/>
              <a:gd name="T2" fmla="*/ 2147483646 w 272"/>
              <a:gd name="T3" fmla="*/ 2147483646 h 227"/>
              <a:gd name="T4" fmla="*/ 0 w 272"/>
              <a:gd name="T5" fmla="*/ 0 h 227"/>
              <a:gd name="T6" fmla="*/ 0 60000 65536"/>
              <a:gd name="T7" fmla="*/ 0 60000 65536"/>
              <a:gd name="T8" fmla="*/ 0 60000 65536"/>
            </a:gdLst>
            <a:ahLst/>
            <a:cxnLst>
              <a:cxn ang="T6">
                <a:pos x="T0" y="T1"/>
              </a:cxn>
              <a:cxn ang="T7">
                <a:pos x="T2" y="T3"/>
              </a:cxn>
              <a:cxn ang="T8">
                <a:pos x="T4" y="T5"/>
              </a:cxn>
            </a:cxnLst>
            <a:rect l="0" t="0" r="r" b="b"/>
            <a:pathLst>
              <a:path w="272" h="227">
                <a:moveTo>
                  <a:pt x="272" y="227"/>
                </a:moveTo>
                <a:cubicBezTo>
                  <a:pt x="203" y="223"/>
                  <a:pt x="135" y="219"/>
                  <a:pt x="90" y="181"/>
                </a:cubicBezTo>
                <a:cubicBezTo>
                  <a:pt x="45" y="143"/>
                  <a:pt x="15" y="30"/>
                  <a:pt x="0" y="0"/>
                </a:cubicBezTo>
              </a:path>
            </a:pathLst>
          </a:custGeom>
          <a:noFill/>
          <a:ln w="3810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94" name="Line 16"/>
          <p:cNvSpPr>
            <a:spLocks noChangeShapeType="1"/>
          </p:cNvSpPr>
          <p:nvPr/>
        </p:nvSpPr>
        <p:spPr bwMode="auto">
          <a:xfrm flipV="1">
            <a:off x="2484438" y="5734050"/>
            <a:ext cx="287337" cy="71438"/>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95" name="Line 18"/>
          <p:cNvSpPr>
            <a:spLocks noChangeShapeType="1"/>
          </p:cNvSpPr>
          <p:nvPr/>
        </p:nvSpPr>
        <p:spPr bwMode="auto">
          <a:xfrm flipV="1">
            <a:off x="2555875" y="5805488"/>
            <a:ext cx="287338" cy="71437"/>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96" name="Line 19"/>
          <p:cNvSpPr>
            <a:spLocks noChangeShapeType="1"/>
          </p:cNvSpPr>
          <p:nvPr/>
        </p:nvSpPr>
        <p:spPr bwMode="auto">
          <a:xfrm flipV="1">
            <a:off x="2339975" y="5661025"/>
            <a:ext cx="287338" cy="71438"/>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97" name="Line 20"/>
          <p:cNvSpPr>
            <a:spLocks noChangeShapeType="1"/>
          </p:cNvSpPr>
          <p:nvPr/>
        </p:nvSpPr>
        <p:spPr bwMode="auto">
          <a:xfrm flipV="1">
            <a:off x="2339975" y="5734050"/>
            <a:ext cx="287338" cy="71438"/>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98" name="Line 21"/>
          <p:cNvSpPr>
            <a:spLocks noChangeShapeType="1"/>
          </p:cNvSpPr>
          <p:nvPr/>
        </p:nvSpPr>
        <p:spPr bwMode="auto">
          <a:xfrm flipV="1">
            <a:off x="5795963" y="5734050"/>
            <a:ext cx="287337" cy="71438"/>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499" name="Line 22"/>
          <p:cNvSpPr>
            <a:spLocks noChangeShapeType="1"/>
          </p:cNvSpPr>
          <p:nvPr/>
        </p:nvSpPr>
        <p:spPr bwMode="auto">
          <a:xfrm flipV="1">
            <a:off x="5867400" y="5805488"/>
            <a:ext cx="287338" cy="71437"/>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500" name="Line 23"/>
          <p:cNvSpPr>
            <a:spLocks noChangeShapeType="1"/>
          </p:cNvSpPr>
          <p:nvPr/>
        </p:nvSpPr>
        <p:spPr bwMode="auto">
          <a:xfrm flipV="1">
            <a:off x="5651500" y="5661025"/>
            <a:ext cx="287338" cy="71438"/>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501" name="Line 24"/>
          <p:cNvSpPr>
            <a:spLocks noChangeShapeType="1"/>
          </p:cNvSpPr>
          <p:nvPr/>
        </p:nvSpPr>
        <p:spPr bwMode="auto">
          <a:xfrm flipV="1">
            <a:off x="5651500" y="5734050"/>
            <a:ext cx="287338" cy="71438"/>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502" name="Line 25"/>
          <p:cNvSpPr>
            <a:spLocks noChangeShapeType="1"/>
          </p:cNvSpPr>
          <p:nvPr/>
        </p:nvSpPr>
        <p:spPr bwMode="auto">
          <a:xfrm flipV="1">
            <a:off x="6157913" y="5734050"/>
            <a:ext cx="287337" cy="71438"/>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503" name="Line 26"/>
          <p:cNvSpPr>
            <a:spLocks noChangeShapeType="1"/>
          </p:cNvSpPr>
          <p:nvPr/>
        </p:nvSpPr>
        <p:spPr bwMode="auto">
          <a:xfrm flipV="1">
            <a:off x="6229350" y="5805488"/>
            <a:ext cx="287338" cy="71437"/>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504" name="Line 27"/>
          <p:cNvSpPr>
            <a:spLocks noChangeShapeType="1"/>
          </p:cNvSpPr>
          <p:nvPr/>
        </p:nvSpPr>
        <p:spPr bwMode="auto">
          <a:xfrm flipV="1">
            <a:off x="6013450" y="5661025"/>
            <a:ext cx="287338" cy="71438"/>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505" name="Line 28"/>
          <p:cNvSpPr>
            <a:spLocks noChangeShapeType="1"/>
          </p:cNvSpPr>
          <p:nvPr/>
        </p:nvSpPr>
        <p:spPr bwMode="auto">
          <a:xfrm flipV="1">
            <a:off x="6013450" y="5734050"/>
            <a:ext cx="287338" cy="71438"/>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506" name="Line 29"/>
          <p:cNvSpPr>
            <a:spLocks noChangeShapeType="1"/>
          </p:cNvSpPr>
          <p:nvPr/>
        </p:nvSpPr>
        <p:spPr bwMode="auto">
          <a:xfrm flipV="1">
            <a:off x="7669213" y="5734050"/>
            <a:ext cx="287337" cy="71438"/>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507" name="Line 30"/>
          <p:cNvSpPr>
            <a:spLocks noChangeShapeType="1"/>
          </p:cNvSpPr>
          <p:nvPr/>
        </p:nvSpPr>
        <p:spPr bwMode="auto">
          <a:xfrm flipV="1">
            <a:off x="7740650" y="5805488"/>
            <a:ext cx="287338" cy="71437"/>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508" name="Line 31"/>
          <p:cNvSpPr>
            <a:spLocks noChangeShapeType="1"/>
          </p:cNvSpPr>
          <p:nvPr/>
        </p:nvSpPr>
        <p:spPr bwMode="auto">
          <a:xfrm flipV="1">
            <a:off x="7524750" y="5661025"/>
            <a:ext cx="287338" cy="71438"/>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509" name="Line 32"/>
          <p:cNvSpPr>
            <a:spLocks noChangeShapeType="1"/>
          </p:cNvSpPr>
          <p:nvPr/>
        </p:nvSpPr>
        <p:spPr bwMode="auto">
          <a:xfrm flipV="1">
            <a:off x="7524750" y="5734050"/>
            <a:ext cx="287338" cy="71438"/>
          </a:xfrm>
          <a:prstGeom prst="line">
            <a:avLst/>
          </a:prstGeom>
          <a:noFill/>
          <a:ln w="57150" cap="rnd">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3059113" y="115888"/>
            <a:ext cx="28130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b="1"/>
              <a:t>Sulama Aralığı</a:t>
            </a:r>
          </a:p>
        </p:txBody>
      </p:sp>
      <p:sp>
        <p:nvSpPr>
          <p:cNvPr id="21507" name="Text Box 5"/>
          <p:cNvSpPr txBox="1">
            <a:spLocks noChangeArrowheads="1"/>
          </p:cNvSpPr>
          <p:nvPr/>
        </p:nvSpPr>
        <p:spPr bwMode="auto">
          <a:xfrm>
            <a:off x="900113" y="476250"/>
            <a:ext cx="8064500" cy="329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buFontTx/>
              <a:buNone/>
            </a:pPr>
            <a:r>
              <a:rPr lang="tr-TR" altLang="tr-TR" sz="3000"/>
              <a:t>Bitkinin su alımını kolaylaştırmak için toprakta yüksek miktarda su bulundurmak, bitkinin tuzdan etkilenmesini azaltacaktır. Kök bölgesinde yüksek miktarda su bulundurmak, kullanılabilir rutubetin az bir kısmının tüketilmesine izin vermekle sağlanabilir. Bu da ancak sık aralıklarla yapılan sulamalar ile sağlanabilir. </a:t>
            </a:r>
          </a:p>
        </p:txBody>
      </p:sp>
      <p:sp>
        <p:nvSpPr>
          <p:cNvPr id="21508" name="Text Box 18"/>
          <p:cNvSpPr txBox="1">
            <a:spLocks noChangeArrowheads="1"/>
          </p:cNvSpPr>
          <p:nvPr/>
        </p:nvSpPr>
        <p:spPr bwMode="auto">
          <a:xfrm>
            <a:off x="1403350" y="6284913"/>
            <a:ext cx="66246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400"/>
              <a:t>Yapılan sulamalar ile kök bölgesi tuzluluğu değişimi</a:t>
            </a:r>
          </a:p>
        </p:txBody>
      </p:sp>
      <p:grpSp>
        <p:nvGrpSpPr>
          <p:cNvPr id="21509" name="Group 26"/>
          <p:cNvGrpSpPr>
            <a:grpSpLocks/>
          </p:cNvGrpSpPr>
          <p:nvPr/>
        </p:nvGrpSpPr>
        <p:grpSpPr bwMode="auto">
          <a:xfrm>
            <a:off x="1116013" y="3716338"/>
            <a:ext cx="6551612" cy="2557462"/>
            <a:chOff x="703" y="2341"/>
            <a:chExt cx="4127" cy="1611"/>
          </a:xfrm>
        </p:grpSpPr>
        <p:sp>
          <p:nvSpPr>
            <p:cNvPr id="21510" name="Line 10"/>
            <p:cNvSpPr>
              <a:spLocks noChangeShapeType="1"/>
            </p:cNvSpPr>
            <p:nvPr/>
          </p:nvSpPr>
          <p:spPr bwMode="auto">
            <a:xfrm>
              <a:off x="1020" y="3748"/>
              <a:ext cx="381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1511" name="Freeform 12"/>
            <p:cNvSpPr>
              <a:spLocks/>
            </p:cNvSpPr>
            <p:nvPr/>
          </p:nvSpPr>
          <p:spPr bwMode="auto">
            <a:xfrm>
              <a:off x="1383" y="2795"/>
              <a:ext cx="3266" cy="726"/>
            </a:xfrm>
            <a:custGeom>
              <a:avLst/>
              <a:gdLst>
                <a:gd name="T0" fmla="*/ 0 w 3266"/>
                <a:gd name="T1" fmla="*/ 726 h 726"/>
                <a:gd name="T2" fmla="*/ 771 w 3266"/>
                <a:gd name="T3" fmla="*/ 0 h 726"/>
                <a:gd name="T4" fmla="*/ 907 w 3266"/>
                <a:gd name="T5" fmla="*/ 726 h 726"/>
                <a:gd name="T6" fmla="*/ 1588 w 3266"/>
                <a:gd name="T7" fmla="*/ 0 h 726"/>
                <a:gd name="T8" fmla="*/ 1724 w 3266"/>
                <a:gd name="T9" fmla="*/ 726 h 726"/>
                <a:gd name="T10" fmla="*/ 2404 w 3266"/>
                <a:gd name="T11" fmla="*/ 0 h 726"/>
                <a:gd name="T12" fmla="*/ 2495 w 3266"/>
                <a:gd name="T13" fmla="*/ 726 h 726"/>
                <a:gd name="T14" fmla="*/ 3130 w 3266"/>
                <a:gd name="T15" fmla="*/ 0 h 726"/>
                <a:gd name="T16" fmla="*/ 3266 w 3266"/>
                <a:gd name="T17" fmla="*/ 726 h 7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266" h="726">
                  <a:moveTo>
                    <a:pt x="0" y="726"/>
                  </a:moveTo>
                  <a:cubicBezTo>
                    <a:pt x="310" y="363"/>
                    <a:pt x="620" y="0"/>
                    <a:pt x="771" y="0"/>
                  </a:cubicBezTo>
                  <a:cubicBezTo>
                    <a:pt x="922" y="0"/>
                    <a:pt x="771" y="726"/>
                    <a:pt x="907" y="726"/>
                  </a:cubicBezTo>
                  <a:cubicBezTo>
                    <a:pt x="1043" y="726"/>
                    <a:pt x="1452" y="0"/>
                    <a:pt x="1588" y="0"/>
                  </a:cubicBezTo>
                  <a:cubicBezTo>
                    <a:pt x="1724" y="0"/>
                    <a:pt x="1588" y="726"/>
                    <a:pt x="1724" y="726"/>
                  </a:cubicBezTo>
                  <a:cubicBezTo>
                    <a:pt x="1860" y="726"/>
                    <a:pt x="2276" y="0"/>
                    <a:pt x="2404" y="0"/>
                  </a:cubicBezTo>
                  <a:cubicBezTo>
                    <a:pt x="2532" y="0"/>
                    <a:pt x="2374" y="726"/>
                    <a:pt x="2495" y="726"/>
                  </a:cubicBezTo>
                  <a:cubicBezTo>
                    <a:pt x="2616" y="726"/>
                    <a:pt x="3002" y="0"/>
                    <a:pt x="3130" y="0"/>
                  </a:cubicBezTo>
                  <a:cubicBezTo>
                    <a:pt x="3258" y="0"/>
                    <a:pt x="3243" y="605"/>
                    <a:pt x="3266" y="726"/>
                  </a:cubicBezTo>
                </a:path>
              </a:pathLst>
            </a:custGeom>
            <a:noFill/>
            <a:ln w="57150" cap="flat" cmpd="sng">
              <a:solidFill>
                <a:schemeClr va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1512" name="Line 13"/>
            <p:cNvSpPr>
              <a:spLocks noChangeShapeType="1"/>
            </p:cNvSpPr>
            <p:nvPr/>
          </p:nvSpPr>
          <p:spPr bwMode="auto">
            <a:xfrm>
              <a:off x="2154" y="2795"/>
              <a:ext cx="0" cy="953"/>
            </a:xfrm>
            <a:prstGeom prst="line">
              <a:avLst/>
            </a:prstGeom>
            <a:noFill/>
            <a:ln w="38100">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1513" name="Line 14"/>
            <p:cNvSpPr>
              <a:spLocks noChangeShapeType="1"/>
            </p:cNvSpPr>
            <p:nvPr/>
          </p:nvSpPr>
          <p:spPr bwMode="auto">
            <a:xfrm>
              <a:off x="2971" y="2795"/>
              <a:ext cx="0" cy="953"/>
            </a:xfrm>
            <a:prstGeom prst="line">
              <a:avLst/>
            </a:prstGeom>
            <a:noFill/>
            <a:ln w="38100">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1514" name="Line 15"/>
            <p:cNvSpPr>
              <a:spLocks noChangeShapeType="1"/>
            </p:cNvSpPr>
            <p:nvPr/>
          </p:nvSpPr>
          <p:spPr bwMode="auto">
            <a:xfrm>
              <a:off x="3787" y="2795"/>
              <a:ext cx="0" cy="953"/>
            </a:xfrm>
            <a:prstGeom prst="line">
              <a:avLst/>
            </a:prstGeom>
            <a:noFill/>
            <a:ln w="38100">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1515" name="Line 16"/>
            <p:cNvSpPr>
              <a:spLocks noChangeShapeType="1"/>
            </p:cNvSpPr>
            <p:nvPr/>
          </p:nvSpPr>
          <p:spPr bwMode="auto">
            <a:xfrm>
              <a:off x="4513" y="2795"/>
              <a:ext cx="0" cy="953"/>
            </a:xfrm>
            <a:prstGeom prst="line">
              <a:avLst/>
            </a:prstGeom>
            <a:noFill/>
            <a:ln w="38100">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1516" name="Line 17"/>
            <p:cNvSpPr>
              <a:spLocks noChangeShapeType="1"/>
            </p:cNvSpPr>
            <p:nvPr/>
          </p:nvSpPr>
          <p:spPr bwMode="auto">
            <a:xfrm flipV="1">
              <a:off x="1020" y="2341"/>
              <a:ext cx="0" cy="140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1517" name="Text Box 19"/>
            <p:cNvSpPr txBox="1">
              <a:spLocks noChangeArrowheads="1"/>
            </p:cNvSpPr>
            <p:nvPr/>
          </p:nvSpPr>
          <p:spPr bwMode="auto">
            <a:xfrm>
              <a:off x="1837" y="3701"/>
              <a:ext cx="59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000"/>
                <a:t>Sulama</a:t>
              </a:r>
            </a:p>
          </p:txBody>
        </p:sp>
        <p:sp>
          <p:nvSpPr>
            <p:cNvPr id="21518" name="Text Box 20"/>
            <p:cNvSpPr txBox="1">
              <a:spLocks noChangeArrowheads="1"/>
            </p:cNvSpPr>
            <p:nvPr/>
          </p:nvSpPr>
          <p:spPr bwMode="auto">
            <a:xfrm>
              <a:off x="2653" y="3702"/>
              <a:ext cx="59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000"/>
                <a:t>Sulama</a:t>
              </a:r>
            </a:p>
          </p:txBody>
        </p:sp>
        <p:sp>
          <p:nvSpPr>
            <p:cNvPr id="21519" name="Text Box 21"/>
            <p:cNvSpPr txBox="1">
              <a:spLocks noChangeArrowheads="1"/>
            </p:cNvSpPr>
            <p:nvPr/>
          </p:nvSpPr>
          <p:spPr bwMode="auto">
            <a:xfrm>
              <a:off x="3488" y="3702"/>
              <a:ext cx="59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000"/>
                <a:t>Sulama</a:t>
              </a:r>
            </a:p>
          </p:txBody>
        </p:sp>
        <p:sp>
          <p:nvSpPr>
            <p:cNvPr id="21520" name="Text Box 22"/>
            <p:cNvSpPr txBox="1">
              <a:spLocks noChangeArrowheads="1"/>
            </p:cNvSpPr>
            <p:nvPr/>
          </p:nvSpPr>
          <p:spPr bwMode="auto">
            <a:xfrm>
              <a:off x="4213" y="3702"/>
              <a:ext cx="59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000"/>
                <a:t>Sulama</a:t>
              </a:r>
            </a:p>
          </p:txBody>
        </p:sp>
        <p:sp>
          <p:nvSpPr>
            <p:cNvPr id="21521" name="Text Box 23"/>
            <p:cNvSpPr txBox="1">
              <a:spLocks noChangeArrowheads="1"/>
            </p:cNvSpPr>
            <p:nvPr/>
          </p:nvSpPr>
          <p:spPr bwMode="auto">
            <a:xfrm rot="-5400000">
              <a:off x="60" y="2984"/>
              <a:ext cx="15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000"/>
                <a:t>Kök bölgesi tuzluluğu</a:t>
              </a: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669925" y="533400"/>
            <a:ext cx="8474075" cy="603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just" eaLnBrk="1" hangingPunct="1">
              <a:spcBef>
                <a:spcPct val="0"/>
              </a:spcBef>
              <a:buFontTx/>
              <a:buNone/>
            </a:pPr>
            <a:r>
              <a:rPr lang="tr-TR" altLang="tr-TR" sz="3000">
                <a:cs typeface="Times New Roman" panose="02020603050405020304" pitchFamily="18" charset="0"/>
              </a:rPr>
              <a:t>Aşırı tuzluluk, stres altındaki bitkinin yaşaması için gerekli biyokimyasal ayarlamayı yapması ve topraktan suyu alması için harcaması gereken enerjiyi artırarak bitki gelişmesini azaltmaktadır. Bitki, yaşaması için </a:t>
            </a:r>
            <a:r>
              <a:rPr lang="tr-TR" altLang="tr-TR" sz="3000"/>
              <a:t>harcadığı</a:t>
            </a:r>
            <a:r>
              <a:rPr lang="tr-TR" altLang="tr-TR" sz="3000">
                <a:cs typeface="Times New Roman" panose="02020603050405020304" pitchFamily="18" charset="0"/>
              </a:rPr>
              <a:t> bu enerji</a:t>
            </a:r>
            <a:r>
              <a:rPr lang="tr-TR" altLang="tr-TR" sz="3000"/>
              <a:t>yi,</a:t>
            </a:r>
            <a:r>
              <a:rPr lang="tr-TR" altLang="tr-TR" sz="3000">
                <a:cs typeface="Times New Roman" panose="02020603050405020304" pitchFamily="18" charset="0"/>
              </a:rPr>
              <a:t> büyüme ve verim için kullanacağı enerjiden sağlamakta ve verimde azalmalar ortaya çıkmaktadır.</a:t>
            </a:r>
            <a:r>
              <a:rPr lang="tr-TR" altLang="tr-TR" sz="3000"/>
              <a:t> </a:t>
            </a:r>
            <a:r>
              <a:rPr lang="tr-TR" altLang="tr-TR" sz="3000">
                <a:cs typeface="Times New Roman" panose="02020603050405020304" pitchFamily="18" charset="0"/>
              </a:rPr>
              <a:t>Bitkilerin tuzluluğa dayanımı, kök bölgesindeki eriyebilir tuzların belli bir seviyesi için elde edilen verim ile tuzlu olmayan koşullarda elde edilen verimin karşılaştırılması olarak açıklanabilir. Dolayısıyla bitki tuz toleransı, bitkilerin yetişme koşullarına bağlı oransal bir değerdir, elde edilen verim de </a:t>
            </a:r>
            <a:r>
              <a:rPr lang="tr-TR" altLang="tr-TR" sz="3000" b="1">
                <a:solidFill>
                  <a:srgbClr val="333399"/>
                </a:solidFill>
                <a:cs typeface="Times New Roman" panose="02020603050405020304" pitchFamily="18" charset="0"/>
              </a:rPr>
              <a:t>oransal verim</a:t>
            </a:r>
            <a:r>
              <a:rPr lang="tr-TR" altLang="tr-TR" sz="3000">
                <a:cs typeface="Times New Roman" panose="02020603050405020304" pitchFamily="18" charset="0"/>
              </a:rPr>
              <a:t>dir.</a:t>
            </a:r>
            <a:r>
              <a:rPr lang="tr-TR" altLang="tr-TR" sz="3000"/>
              <a:t> </a:t>
            </a:r>
          </a:p>
        </p:txBody>
      </p:sp>
      <p:sp>
        <p:nvSpPr>
          <p:cNvPr id="4099" name="Text Box 4"/>
          <p:cNvSpPr txBox="1">
            <a:spLocks noChangeArrowheads="1"/>
          </p:cNvSpPr>
          <p:nvPr/>
        </p:nvSpPr>
        <p:spPr bwMode="auto">
          <a:xfrm>
            <a:off x="2041525" y="80963"/>
            <a:ext cx="5011738"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3000" b="1">
                <a:solidFill>
                  <a:schemeClr val="tx2"/>
                </a:solidFill>
                <a:cs typeface="Times New Roman" panose="02020603050405020304" pitchFamily="18" charset="0"/>
              </a:rPr>
              <a:t>Tuzluluk-</a:t>
            </a:r>
            <a:r>
              <a:rPr lang="tr-TR" altLang="tr-TR" sz="3000" b="1">
                <a:solidFill>
                  <a:schemeClr val="tx2"/>
                </a:solidFill>
              </a:rPr>
              <a:t>B</a:t>
            </a:r>
            <a:r>
              <a:rPr lang="tr-TR" altLang="tr-TR" sz="3000" b="1">
                <a:solidFill>
                  <a:schemeClr val="tx2"/>
                </a:solidFill>
                <a:cs typeface="Times New Roman" panose="02020603050405020304" pitchFamily="18" charset="0"/>
              </a:rPr>
              <a:t>itki Verimi İlişkisi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1"/>
          <p:cNvSpPr>
            <a:spLocks noChangeArrowheads="1"/>
          </p:cNvSpPr>
          <p:nvPr/>
        </p:nvSpPr>
        <p:spPr bwMode="auto">
          <a:xfrm>
            <a:off x="1403350" y="450850"/>
            <a:ext cx="2073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400" b="1"/>
              <a:t>Tohum Yatağı</a:t>
            </a:r>
          </a:p>
        </p:txBody>
      </p:sp>
      <p:pic>
        <p:nvPicPr>
          <p:cNvPr id="22531" name="Picture 12" descr="Ahm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163" y="1616075"/>
            <a:ext cx="8316912" cy="526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Picture 13" descr="tuz"/>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3213" y="314325"/>
            <a:ext cx="441960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2484438" y="2676525"/>
            <a:ext cx="429577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4800">
                <a:solidFill>
                  <a:schemeClr val="hlink"/>
                </a:solidFill>
              </a:rPr>
              <a:t>Teşekkür ederim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fill="hold" grpId="0" nodeType="afterEffect">
                                  <p:stCondLst>
                                    <p:cond delay="0"/>
                                  </p:stCondLst>
                                  <p:childTnLst>
                                    <p:animRot by="21600000">
                                      <p:cBhvr>
                                        <p:cTn id="6" dur="2000" fill="hold"/>
                                        <p:tgtEl>
                                          <p:spTgt spid="58370"/>
                                        </p:tgtEl>
                                        <p:attrNameLst>
                                          <p:attrName>r</p:attrName>
                                        </p:attrNameLst>
                                      </p:cBhvr>
                                    </p:animRot>
                                  </p:childTnLst>
                                </p:cTn>
                              </p:par>
                            </p:childTnLst>
                          </p:cTn>
                        </p:par>
                        <p:par>
                          <p:cTn id="7" fill="hold" nodeType="afterGroup">
                            <p:stCondLst>
                              <p:cond delay="2000"/>
                            </p:stCondLst>
                            <p:childTnLst>
                              <p:par>
                                <p:cTn id="8" presetID="6" presetClass="emph" presetSubtype="0" fill="hold" grpId="1" nodeType="afterEffect">
                                  <p:stCondLst>
                                    <p:cond delay="0"/>
                                  </p:stCondLst>
                                  <p:childTnLst>
                                    <p:animScale>
                                      <p:cBhvr>
                                        <p:cTn id="9" dur="2000" fill="hold"/>
                                        <p:tgtEl>
                                          <p:spTgt spid="5837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0"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tuzdsi\ri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6513"/>
            <a:ext cx="6705600" cy="621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3"/>
          <p:cNvSpPr txBox="1">
            <a:spLocks noChangeArrowheads="1"/>
          </p:cNvSpPr>
          <p:nvPr/>
        </p:nvSpPr>
        <p:spPr bwMode="auto">
          <a:xfrm>
            <a:off x="3367088" y="6226175"/>
            <a:ext cx="309721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3"/>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4"/>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tr-TR" altLang="tr-TR"/>
              <a:t>Çeltikte tuz zararı</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tuzdsi\yaprak yanig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488" y="228600"/>
            <a:ext cx="4057650" cy="590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3" descr="D:\tuzdsi\tuz zarari.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2688" y="266700"/>
            <a:ext cx="40751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Text Box 4"/>
          <p:cNvSpPr txBox="1">
            <a:spLocks noChangeArrowheads="1"/>
          </p:cNvSpPr>
          <p:nvPr/>
        </p:nvSpPr>
        <p:spPr bwMode="auto">
          <a:xfrm>
            <a:off x="1924050" y="6110288"/>
            <a:ext cx="56197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4"/>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5"/>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tr-TR" altLang="tr-TR" sz="3000"/>
              <a:t>Tuzluluktan oluşan yaprak yanması</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914400" y="914400"/>
            <a:ext cx="8153400" cy="286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3000" b="1"/>
              <a:t>		   </a:t>
            </a:r>
            <a:r>
              <a:rPr lang="en-US" altLang="tr-TR" b="1">
                <a:solidFill>
                  <a:srgbClr val="333399"/>
                </a:solidFill>
                <a:cs typeface="Times New Roman" panose="02020603050405020304" pitchFamily="18" charset="0"/>
              </a:rPr>
              <a:t>Y=100-(EC</a:t>
            </a:r>
            <a:r>
              <a:rPr lang="en-US" altLang="tr-TR" b="1" baseline="-30000">
                <a:solidFill>
                  <a:srgbClr val="333399"/>
                </a:solidFill>
                <a:cs typeface="Times New Roman" panose="02020603050405020304" pitchFamily="18" charset="0"/>
              </a:rPr>
              <a:t>e</a:t>
            </a:r>
            <a:r>
              <a:rPr lang="en-US" altLang="tr-TR" b="1">
                <a:solidFill>
                  <a:srgbClr val="333399"/>
                </a:solidFill>
                <a:cs typeface="Times New Roman" panose="02020603050405020304" pitchFamily="18" charset="0"/>
              </a:rPr>
              <a:t>-A)B</a:t>
            </a:r>
          </a:p>
          <a:p>
            <a:pPr algn="just">
              <a:spcBef>
                <a:spcPct val="0"/>
              </a:spcBef>
              <a:buFontTx/>
              <a:buNone/>
            </a:pPr>
            <a:r>
              <a:rPr lang="en-US" altLang="tr-TR" sz="3000" b="1">
                <a:cs typeface="Times New Roman" panose="02020603050405020304" pitchFamily="18" charset="0"/>
              </a:rPr>
              <a:t>Eşitlikte 	</a:t>
            </a:r>
            <a:endParaRPr lang="tr-TR" altLang="tr-TR" sz="3000" b="1"/>
          </a:p>
          <a:p>
            <a:pPr algn="just">
              <a:spcBef>
                <a:spcPct val="0"/>
              </a:spcBef>
              <a:buFontTx/>
              <a:buNone/>
            </a:pPr>
            <a:r>
              <a:rPr lang="en-US" altLang="tr-TR" sz="3000" b="1">
                <a:cs typeface="Times New Roman" panose="02020603050405020304" pitchFamily="18" charset="0"/>
              </a:rPr>
              <a:t>Y: Oransal verim</a:t>
            </a:r>
            <a:endParaRPr lang="tr-TR" altLang="tr-TR" sz="3000" b="1"/>
          </a:p>
          <a:p>
            <a:pPr algn="just">
              <a:spcBef>
                <a:spcPct val="0"/>
              </a:spcBef>
              <a:buFontTx/>
              <a:buNone/>
            </a:pPr>
            <a:r>
              <a:rPr lang="en-US" altLang="tr-TR" sz="3000" b="1">
                <a:cs typeface="Times New Roman" panose="02020603050405020304" pitchFamily="18" charset="0"/>
              </a:rPr>
              <a:t>EC</a:t>
            </a:r>
            <a:r>
              <a:rPr lang="en-US" altLang="tr-TR" sz="3000" b="1" baseline="-30000">
                <a:cs typeface="Times New Roman" panose="02020603050405020304" pitchFamily="18" charset="0"/>
              </a:rPr>
              <a:t>e</a:t>
            </a:r>
            <a:r>
              <a:rPr lang="en-US" altLang="tr-TR" sz="3000" b="1">
                <a:cs typeface="Times New Roman" panose="02020603050405020304" pitchFamily="18" charset="0"/>
              </a:rPr>
              <a:t>: </a:t>
            </a:r>
            <a:r>
              <a:rPr lang="tr-TR" altLang="tr-TR" sz="3000" b="1"/>
              <a:t>S</a:t>
            </a:r>
            <a:r>
              <a:rPr lang="en-US" altLang="tr-TR" sz="3000" b="1">
                <a:cs typeface="Times New Roman" panose="02020603050405020304" pitchFamily="18" charset="0"/>
              </a:rPr>
              <a:t>aturasyon eriyiği elektriksel</a:t>
            </a:r>
            <a:r>
              <a:rPr lang="tr-TR" altLang="tr-TR" sz="3000" b="1"/>
              <a:t> </a:t>
            </a:r>
            <a:r>
              <a:rPr lang="en-US" altLang="tr-TR" sz="3000" b="1">
                <a:cs typeface="Times New Roman" panose="02020603050405020304" pitchFamily="18" charset="0"/>
              </a:rPr>
              <a:t>iletkenliği</a:t>
            </a:r>
          </a:p>
          <a:p>
            <a:pPr algn="just">
              <a:spcBef>
                <a:spcPct val="0"/>
              </a:spcBef>
              <a:buFontTx/>
              <a:buNone/>
            </a:pPr>
            <a:r>
              <a:rPr lang="en-US" altLang="tr-TR" sz="3000" b="1">
                <a:cs typeface="Times New Roman" panose="02020603050405020304" pitchFamily="18" charset="0"/>
              </a:rPr>
              <a:t>A: Verimin ilk azalmaya başladığı </a:t>
            </a:r>
            <a:r>
              <a:rPr lang="tr-TR" altLang="tr-TR" sz="3000" b="1"/>
              <a:t>tuzluluk</a:t>
            </a:r>
            <a:endParaRPr lang="en-US" altLang="tr-TR" sz="3000" b="1"/>
          </a:p>
          <a:p>
            <a:pPr algn="just">
              <a:spcBef>
                <a:spcPct val="0"/>
              </a:spcBef>
              <a:buFontTx/>
              <a:buNone/>
            </a:pPr>
            <a:r>
              <a:rPr lang="en-US" altLang="tr-TR" sz="3000" b="1">
                <a:cs typeface="Times New Roman" panose="02020603050405020304" pitchFamily="18" charset="0"/>
              </a:rPr>
              <a:t>B: Birim tuzluluk artışındaki verim azalması</a:t>
            </a:r>
            <a:endParaRPr lang="tr-TR" altLang="tr-TR" sz="3000"/>
          </a:p>
        </p:txBody>
      </p:sp>
      <p:sp>
        <p:nvSpPr>
          <p:cNvPr id="7171" name="Rectangle 4"/>
          <p:cNvSpPr>
            <a:spLocks noChangeArrowheads="1"/>
          </p:cNvSpPr>
          <p:nvPr/>
        </p:nvSpPr>
        <p:spPr bwMode="auto">
          <a:xfrm>
            <a:off x="1066800" y="1524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tr-TR" altLang="tr-TR" sz="3000" b="1">
                <a:solidFill>
                  <a:schemeClr val="tx2"/>
                </a:solidFill>
                <a:cs typeface="Times New Roman" panose="02020603050405020304" pitchFamily="18" charset="0"/>
              </a:rPr>
              <a:t>Tuzluluk-</a:t>
            </a:r>
            <a:r>
              <a:rPr lang="tr-TR" altLang="tr-TR" sz="3000" b="1">
                <a:solidFill>
                  <a:schemeClr val="tx2"/>
                </a:solidFill>
              </a:rPr>
              <a:t>B</a:t>
            </a:r>
            <a:r>
              <a:rPr lang="tr-TR" altLang="tr-TR" sz="3000" b="1">
                <a:solidFill>
                  <a:schemeClr val="tx2"/>
                </a:solidFill>
                <a:cs typeface="Times New Roman" panose="02020603050405020304" pitchFamily="18" charset="0"/>
              </a:rPr>
              <a:t>itki Verimi İlişkisi</a:t>
            </a:r>
            <a:r>
              <a:rPr lang="tr-TR" altLang="tr-TR" sz="3000">
                <a:solidFill>
                  <a:schemeClr val="tx2"/>
                </a:solidFill>
              </a:rPr>
              <a:t> </a:t>
            </a:r>
          </a:p>
        </p:txBody>
      </p:sp>
      <p:sp>
        <p:nvSpPr>
          <p:cNvPr id="7172" name="Rectangle 34"/>
          <p:cNvSpPr>
            <a:spLocks noChangeArrowheads="1"/>
          </p:cNvSpPr>
          <p:nvPr/>
        </p:nvSpPr>
        <p:spPr bwMode="auto">
          <a:xfrm>
            <a:off x="1603375" y="2787650"/>
            <a:ext cx="5848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600200" y="1905000"/>
            <a:ext cx="1066800" cy="2971800"/>
          </a:xfrm>
          <a:prstGeom prst="rect">
            <a:avLst/>
          </a:prstGeom>
          <a:noFill/>
          <a:ln w="571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sp>
        <p:nvSpPr>
          <p:cNvPr id="8195" name="AutoShape 3"/>
          <p:cNvSpPr>
            <a:spLocks noChangeArrowheads="1"/>
          </p:cNvSpPr>
          <p:nvPr/>
        </p:nvSpPr>
        <p:spPr bwMode="auto">
          <a:xfrm>
            <a:off x="2667000" y="1905000"/>
            <a:ext cx="5257800" cy="2971800"/>
          </a:xfrm>
          <a:prstGeom prst="rtTriangle">
            <a:avLst/>
          </a:prstGeom>
          <a:noFill/>
          <a:ln w="571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sp>
        <p:nvSpPr>
          <p:cNvPr id="8196" name="Text Box 4"/>
          <p:cNvSpPr txBox="1">
            <a:spLocks noChangeArrowheads="1"/>
          </p:cNvSpPr>
          <p:nvPr/>
        </p:nvSpPr>
        <p:spPr bwMode="auto">
          <a:xfrm>
            <a:off x="1905000" y="60325"/>
            <a:ext cx="5011738"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3000" b="1">
                <a:solidFill>
                  <a:schemeClr val="tx2"/>
                </a:solidFill>
                <a:cs typeface="Times New Roman" panose="02020603050405020304" pitchFamily="18" charset="0"/>
              </a:rPr>
              <a:t>Tuzluluk-</a:t>
            </a:r>
            <a:r>
              <a:rPr lang="tr-TR" altLang="tr-TR" sz="3000" b="1">
                <a:solidFill>
                  <a:schemeClr val="tx2"/>
                </a:solidFill>
              </a:rPr>
              <a:t>B</a:t>
            </a:r>
            <a:r>
              <a:rPr lang="tr-TR" altLang="tr-TR" sz="3000" b="1">
                <a:solidFill>
                  <a:schemeClr val="tx2"/>
                </a:solidFill>
                <a:cs typeface="Times New Roman" panose="02020603050405020304" pitchFamily="18" charset="0"/>
              </a:rPr>
              <a:t>itki Verimi İlişkisi</a:t>
            </a:r>
          </a:p>
        </p:txBody>
      </p:sp>
      <p:sp>
        <p:nvSpPr>
          <p:cNvPr id="8197" name="Text Box 5"/>
          <p:cNvSpPr txBox="1">
            <a:spLocks noChangeArrowheads="1"/>
          </p:cNvSpPr>
          <p:nvPr/>
        </p:nvSpPr>
        <p:spPr bwMode="auto">
          <a:xfrm>
            <a:off x="1422400" y="1447800"/>
            <a:ext cx="132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400"/>
              <a:t>Y=Ymax</a:t>
            </a:r>
          </a:p>
        </p:txBody>
      </p:sp>
      <p:sp>
        <p:nvSpPr>
          <p:cNvPr id="8198" name="Text Box 6"/>
          <p:cNvSpPr txBox="1">
            <a:spLocks noChangeArrowheads="1"/>
          </p:cNvSpPr>
          <p:nvPr/>
        </p:nvSpPr>
        <p:spPr bwMode="auto">
          <a:xfrm>
            <a:off x="1355725" y="48418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400"/>
              <a:t>0</a:t>
            </a:r>
          </a:p>
        </p:txBody>
      </p:sp>
      <p:sp>
        <p:nvSpPr>
          <p:cNvPr id="8199" name="Text Box 7"/>
          <p:cNvSpPr txBox="1">
            <a:spLocks noChangeArrowheads="1"/>
          </p:cNvSpPr>
          <p:nvPr/>
        </p:nvSpPr>
        <p:spPr bwMode="auto">
          <a:xfrm>
            <a:off x="2498725" y="4765675"/>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400"/>
              <a:t>A</a:t>
            </a:r>
          </a:p>
        </p:txBody>
      </p:sp>
      <p:sp>
        <p:nvSpPr>
          <p:cNvPr id="8200" name="AutoShape 9"/>
          <p:cNvSpPr>
            <a:spLocks noChangeArrowheads="1"/>
          </p:cNvSpPr>
          <p:nvPr/>
        </p:nvSpPr>
        <p:spPr bwMode="auto">
          <a:xfrm>
            <a:off x="4157663" y="2743200"/>
            <a:ext cx="1066800" cy="609600"/>
          </a:xfrm>
          <a:prstGeom prst="rtTriangle">
            <a:avLst/>
          </a:prstGeom>
          <a:noFill/>
          <a:ln w="571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sp>
        <p:nvSpPr>
          <p:cNvPr id="8201" name="Text Box 10"/>
          <p:cNvSpPr txBox="1">
            <a:spLocks noChangeArrowheads="1"/>
          </p:cNvSpPr>
          <p:nvPr/>
        </p:nvSpPr>
        <p:spPr bwMode="auto">
          <a:xfrm>
            <a:off x="4175125" y="2895600"/>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400"/>
              <a:t>B</a:t>
            </a:r>
          </a:p>
        </p:txBody>
      </p:sp>
      <p:sp>
        <p:nvSpPr>
          <p:cNvPr id="8202" name="Text Box 11"/>
          <p:cNvSpPr txBox="1">
            <a:spLocks noChangeArrowheads="1"/>
          </p:cNvSpPr>
          <p:nvPr/>
        </p:nvSpPr>
        <p:spPr bwMode="auto">
          <a:xfrm>
            <a:off x="4546600" y="2514600"/>
            <a:ext cx="132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400"/>
              <a:t>Y&lt;Ymax</a:t>
            </a:r>
          </a:p>
        </p:txBody>
      </p:sp>
      <p:sp>
        <p:nvSpPr>
          <p:cNvPr id="8203" name="Text Box 12"/>
          <p:cNvSpPr txBox="1">
            <a:spLocks noChangeArrowheads="1"/>
          </p:cNvSpPr>
          <p:nvPr/>
        </p:nvSpPr>
        <p:spPr bwMode="auto">
          <a:xfrm>
            <a:off x="7805738" y="4648200"/>
            <a:ext cx="728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400"/>
              <a:t>Y=0</a:t>
            </a:r>
          </a:p>
        </p:txBody>
      </p:sp>
      <p:sp>
        <p:nvSpPr>
          <p:cNvPr id="8204" name="Text Box 13"/>
          <p:cNvSpPr txBox="1">
            <a:spLocks noChangeArrowheads="1"/>
          </p:cNvSpPr>
          <p:nvPr/>
        </p:nvSpPr>
        <p:spPr bwMode="auto">
          <a:xfrm rot="-5400000">
            <a:off x="943770" y="3171031"/>
            <a:ext cx="91281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400"/>
              <a:t>Verim</a:t>
            </a:r>
          </a:p>
        </p:txBody>
      </p:sp>
      <p:sp>
        <p:nvSpPr>
          <p:cNvPr id="8205" name="Text Box 14"/>
          <p:cNvSpPr txBox="1">
            <a:spLocks noChangeArrowheads="1"/>
          </p:cNvSpPr>
          <p:nvPr/>
        </p:nvSpPr>
        <p:spPr bwMode="auto">
          <a:xfrm>
            <a:off x="990600" y="1676400"/>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400"/>
              <a:t>100</a:t>
            </a:r>
          </a:p>
        </p:txBody>
      </p:sp>
      <p:sp>
        <p:nvSpPr>
          <p:cNvPr id="8206" name="Text Box 15"/>
          <p:cNvSpPr txBox="1">
            <a:spLocks noChangeArrowheads="1"/>
          </p:cNvSpPr>
          <p:nvPr/>
        </p:nvSpPr>
        <p:spPr bwMode="auto">
          <a:xfrm>
            <a:off x="3352800" y="5181600"/>
            <a:ext cx="128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2400"/>
              <a:t>Tuzluluk</a:t>
            </a:r>
          </a:p>
        </p:txBody>
      </p:sp>
      <p:sp>
        <p:nvSpPr>
          <p:cNvPr id="8207" name="Line 16"/>
          <p:cNvSpPr>
            <a:spLocks noChangeShapeType="1"/>
          </p:cNvSpPr>
          <p:nvPr/>
        </p:nvSpPr>
        <p:spPr bwMode="auto">
          <a:xfrm>
            <a:off x="2133600" y="5181600"/>
            <a:ext cx="3352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8208" name="Line 17"/>
          <p:cNvSpPr>
            <a:spLocks noChangeShapeType="1"/>
          </p:cNvSpPr>
          <p:nvPr/>
        </p:nvSpPr>
        <p:spPr bwMode="auto">
          <a:xfrm flipV="1">
            <a:off x="1219200" y="2362200"/>
            <a:ext cx="0" cy="22860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8209" name="Text Box 19"/>
          <p:cNvSpPr txBox="1">
            <a:spLocks noChangeArrowheads="1"/>
          </p:cNvSpPr>
          <p:nvPr/>
        </p:nvSpPr>
        <p:spPr bwMode="auto">
          <a:xfrm>
            <a:off x="746125" y="5603875"/>
            <a:ext cx="81692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fr-FR" altLang="tr-TR" sz="2800" b="1">
                <a:cs typeface="Times New Roman" panose="02020603050405020304" pitchFamily="18" charset="0"/>
              </a:rPr>
              <a:t>Toprak tuzluluğu ile verim arasındaki kuramsal ilişki</a:t>
            </a:r>
            <a:endParaRPr lang="tr-TR" altLang="tr-TR" sz="2800" b="1">
              <a:cs typeface="Times New Roman" panose="02020603050405020304" pitchFamily="18" charset="0"/>
            </a:endParaRPr>
          </a:p>
        </p:txBody>
      </p:sp>
      <p:sp>
        <p:nvSpPr>
          <p:cNvPr id="8210" name="Text Box 20"/>
          <p:cNvSpPr txBox="1">
            <a:spLocks noChangeArrowheads="1"/>
          </p:cNvSpPr>
          <p:nvPr/>
        </p:nvSpPr>
        <p:spPr bwMode="auto">
          <a:xfrm>
            <a:off x="4708525" y="1109663"/>
            <a:ext cx="292576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en-US" altLang="tr-TR" sz="3000" b="1">
                <a:cs typeface="Times New Roman" panose="02020603050405020304" pitchFamily="18" charset="0"/>
              </a:rPr>
              <a:t>Y=100-(EC</a:t>
            </a:r>
            <a:r>
              <a:rPr lang="en-US" altLang="tr-TR" sz="3000" b="1" baseline="-30000">
                <a:cs typeface="Times New Roman" panose="02020603050405020304" pitchFamily="18" charset="0"/>
              </a:rPr>
              <a:t>e</a:t>
            </a:r>
            <a:r>
              <a:rPr lang="en-US" altLang="tr-TR" sz="3000" b="1">
                <a:cs typeface="Times New Roman" panose="02020603050405020304" pitchFamily="18" charset="0"/>
              </a:rPr>
              <a:t>-A)B</a:t>
            </a:r>
            <a:endParaRPr lang="tr-TR" altLang="tr-TR" sz="3000" b="1">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D:\tuzdsi\asparag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609600"/>
            <a:ext cx="8305800" cy="555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838200" y="342900"/>
            <a:ext cx="7696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tr-TR" altLang="tr-TR" sz="3000" b="1"/>
              <a:t>Toprağın e</a:t>
            </a:r>
            <a:r>
              <a:rPr lang="tr-TR" altLang="tr-TR" sz="3000" b="1">
                <a:cs typeface="Times New Roman" panose="02020603050405020304" pitchFamily="18" charset="0"/>
              </a:rPr>
              <a:t>lektriksel iletkenliğine göre tuzluluk sınıfları</a:t>
            </a:r>
            <a:endParaRPr lang="tr-TR" altLang="tr-TR" sz="3000" b="1"/>
          </a:p>
        </p:txBody>
      </p:sp>
      <p:grpSp>
        <p:nvGrpSpPr>
          <p:cNvPr id="10243" name="Group 3"/>
          <p:cNvGrpSpPr>
            <a:grpSpLocks/>
          </p:cNvGrpSpPr>
          <p:nvPr/>
        </p:nvGrpSpPr>
        <p:grpSpPr bwMode="auto">
          <a:xfrm>
            <a:off x="704850" y="1371600"/>
            <a:ext cx="8382000" cy="4876800"/>
            <a:chOff x="-3" y="391"/>
            <a:chExt cx="3479" cy="2370"/>
          </a:xfrm>
        </p:grpSpPr>
        <p:grpSp>
          <p:nvGrpSpPr>
            <p:cNvPr id="10244" name="Group 4"/>
            <p:cNvGrpSpPr>
              <a:grpSpLocks/>
            </p:cNvGrpSpPr>
            <p:nvPr/>
          </p:nvGrpSpPr>
          <p:grpSpPr bwMode="auto">
            <a:xfrm>
              <a:off x="0" y="394"/>
              <a:ext cx="3473" cy="2364"/>
              <a:chOff x="0" y="394"/>
              <a:chExt cx="3473" cy="2364"/>
            </a:xfrm>
          </p:grpSpPr>
          <p:grpSp>
            <p:nvGrpSpPr>
              <p:cNvPr id="10246" name="Group 5"/>
              <p:cNvGrpSpPr>
                <a:grpSpLocks/>
              </p:cNvGrpSpPr>
              <p:nvPr/>
            </p:nvGrpSpPr>
            <p:grpSpPr bwMode="auto">
              <a:xfrm>
                <a:off x="0" y="394"/>
                <a:ext cx="851" cy="394"/>
                <a:chOff x="0" y="394"/>
                <a:chExt cx="851" cy="394"/>
              </a:xfrm>
            </p:grpSpPr>
            <p:sp>
              <p:nvSpPr>
                <p:cNvPr id="10298" name="Rectangle 6"/>
                <p:cNvSpPr>
                  <a:spLocks noChangeArrowheads="1"/>
                </p:cNvSpPr>
                <p:nvPr/>
              </p:nvSpPr>
              <p:spPr bwMode="auto">
                <a:xfrm>
                  <a:off x="0" y="394"/>
                  <a:ext cx="85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fr-FR" altLang="tr-TR" sz="2800" b="1">
                      <a:cs typeface="Times New Roman" panose="02020603050405020304" pitchFamily="18" charset="0"/>
                    </a:rPr>
                    <a:t>ECe(dS/m)</a:t>
                  </a:r>
                  <a:endParaRPr lang="tr-TR" altLang="tr-TR" sz="2800" b="1"/>
                </a:p>
              </p:txBody>
            </p:sp>
            <p:sp>
              <p:nvSpPr>
                <p:cNvPr id="10299" name="Rectangle 7"/>
                <p:cNvSpPr>
                  <a:spLocks noChangeArrowheads="1"/>
                </p:cNvSpPr>
                <p:nvPr/>
              </p:nvSpPr>
              <p:spPr bwMode="auto">
                <a:xfrm>
                  <a:off x="0" y="394"/>
                  <a:ext cx="85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47" name="Group 8"/>
              <p:cNvGrpSpPr>
                <a:grpSpLocks/>
              </p:cNvGrpSpPr>
              <p:nvPr/>
            </p:nvGrpSpPr>
            <p:grpSpPr bwMode="auto">
              <a:xfrm>
                <a:off x="851" y="394"/>
                <a:ext cx="832" cy="394"/>
                <a:chOff x="851" y="394"/>
                <a:chExt cx="832" cy="394"/>
              </a:xfrm>
            </p:grpSpPr>
            <p:sp>
              <p:nvSpPr>
                <p:cNvPr id="10296" name="Rectangle 9"/>
                <p:cNvSpPr>
                  <a:spLocks noChangeArrowheads="1"/>
                </p:cNvSpPr>
                <p:nvPr/>
              </p:nvSpPr>
              <p:spPr bwMode="auto">
                <a:xfrm>
                  <a:off x="851" y="394"/>
                  <a:ext cx="832"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Sınıfı</a:t>
                  </a:r>
                  <a:endParaRPr lang="tr-TR" altLang="tr-TR" sz="2800" b="1"/>
                </a:p>
              </p:txBody>
            </p:sp>
            <p:sp>
              <p:nvSpPr>
                <p:cNvPr id="10297" name="Rectangle 10"/>
                <p:cNvSpPr>
                  <a:spLocks noChangeArrowheads="1"/>
                </p:cNvSpPr>
                <p:nvPr/>
              </p:nvSpPr>
              <p:spPr bwMode="auto">
                <a:xfrm>
                  <a:off x="851" y="394"/>
                  <a:ext cx="832"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48" name="Group 11"/>
              <p:cNvGrpSpPr>
                <a:grpSpLocks/>
              </p:cNvGrpSpPr>
              <p:nvPr/>
            </p:nvGrpSpPr>
            <p:grpSpPr bwMode="auto">
              <a:xfrm>
                <a:off x="1683" y="394"/>
                <a:ext cx="1790" cy="394"/>
                <a:chOff x="1683" y="394"/>
                <a:chExt cx="1790" cy="394"/>
              </a:xfrm>
            </p:grpSpPr>
            <p:sp>
              <p:nvSpPr>
                <p:cNvPr id="10294" name="Rectangle 12"/>
                <p:cNvSpPr>
                  <a:spLocks noChangeArrowheads="1"/>
                </p:cNvSpPr>
                <p:nvPr/>
              </p:nvSpPr>
              <p:spPr bwMode="auto">
                <a:xfrm>
                  <a:off x="1683" y="394"/>
                  <a:ext cx="1790"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Bitki verimi</a:t>
                  </a:r>
                  <a:endParaRPr lang="tr-TR" altLang="tr-TR" sz="2800" b="1"/>
                </a:p>
              </p:txBody>
            </p:sp>
            <p:sp>
              <p:nvSpPr>
                <p:cNvPr id="10295" name="Rectangle 13"/>
                <p:cNvSpPr>
                  <a:spLocks noChangeArrowheads="1"/>
                </p:cNvSpPr>
                <p:nvPr/>
              </p:nvSpPr>
              <p:spPr bwMode="auto">
                <a:xfrm>
                  <a:off x="1683" y="394"/>
                  <a:ext cx="1790"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49" name="Group 14"/>
              <p:cNvGrpSpPr>
                <a:grpSpLocks/>
              </p:cNvGrpSpPr>
              <p:nvPr/>
            </p:nvGrpSpPr>
            <p:grpSpPr bwMode="auto">
              <a:xfrm>
                <a:off x="0" y="788"/>
                <a:ext cx="851" cy="394"/>
                <a:chOff x="0" y="788"/>
                <a:chExt cx="851" cy="394"/>
              </a:xfrm>
            </p:grpSpPr>
            <p:sp>
              <p:nvSpPr>
                <p:cNvPr id="10292" name="Rectangle 15"/>
                <p:cNvSpPr>
                  <a:spLocks noChangeArrowheads="1"/>
                </p:cNvSpPr>
                <p:nvPr/>
              </p:nvSpPr>
              <p:spPr bwMode="auto">
                <a:xfrm>
                  <a:off x="0" y="788"/>
                  <a:ext cx="85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0 - 2</a:t>
                  </a:r>
                  <a:endParaRPr lang="tr-TR" altLang="tr-TR" sz="2800" b="1"/>
                </a:p>
              </p:txBody>
            </p:sp>
            <p:sp>
              <p:nvSpPr>
                <p:cNvPr id="10293" name="Rectangle 16"/>
                <p:cNvSpPr>
                  <a:spLocks noChangeArrowheads="1"/>
                </p:cNvSpPr>
                <p:nvPr/>
              </p:nvSpPr>
              <p:spPr bwMode="auto">
                <a:xfrm>
                  <a:off x="0" y="788"/>
                  <a:ext cx="85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50" name="Group 17"/>
              <p:cNvGrpSpPr>
                <a:grpSpLocks/>
              </p:cNvGrpSpPr>
              <p:nvPr/>
            </p:nvGrpSpPr>
            <p:grpSpPr bwMode="auto">
              <a:xfrm>
                <a:off x="851" y="788"/>
                <a:ext cx="832" cy="394"/>
                <a:chOff x="851" y="788"/>
                <a:chExt cx="832" cy="394"/>
              </a:xfrm>
            </p:grpSpPr>
            <p:sp>
              <p:nvSpPr>
                <p:cNvPr id="10290" name="Rectangle 18"/>
                <p:cNvSpPr>
                  <a:spLocks noChangeArrowheads="1"/>
                </p:cNvSpPr>
                <p:nvPr/>
              </p:nvSpPr>
              <p:spPr bwMode="auto">
                <a:xfrm>
                  <a:off x="851" y="788"/>
                  <a:ext cx="832"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Tuzsuz</a:t>
                  </a:r>
                  <a:endParaRPr lang="tr-TR" altLang="tr-TR" sz="2800" b="1"/>
                </a:p>
              </p:txBody>
            </p:sp>
            <p:sp>
              <p:nvSpPr>
                <p:cNvPr id="10291" name="Rectangle 19"/>
                <p:cNvSpPr>
                  <a:spLocks noChangeArrowheads="1"/>
                </p:cNvSpPr>
                <p:nvPr/>
              </p:nvSpPr>
              <p:spPr bwMode="auto">
                <a:xfrm>
                  <a:off x="851" y="788"/>
                  <a:ext cx="832"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51" name="Group 20"/>
              <p:cNvGrpSpPr>
                <a:grpSpLocks/>
              </p:cNvGrpSpPr>
              <p:nvPr/>
            </p:nvGrpSpPr>
            <p:grpSpPr bwMode="auto">
              <a:xfrm>
                <a:off x="1683" y="788"/>
                <a:ext cx="1790" cy="394"/>
                <a:chOff x="1683" y="788"/>
                <a:chExt cx="1790" cy="394"/>
              </a:xfrm>
            </p:grpSpPr>
            <p:sp>
              <p:nvSpPr>
                <p:cNvPr id="10288" name="Rectangle 21"/>
                <p:cNvSpPr>
                  <a:spLocks noChangeArrowheads="1"/>
                </p:cNvSpPr>
                <p:nvPr/>
              </p:nvSpPr>
              <p:spPr bwMode="auto">
                <a:xfrm>
                  <a:off x="1683" y="788"/>
                  <a:ext cx="1790"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Etkilenmez</a:t>
                  </a:r>
                  <a:endParaRPr lang="tr-TR" altLang="tr-TR" sz="2800" b="1"/>
                </a:p>
              </p:txBody>
            </p:sp>
            <p:sp>
              <p:nvSpPr>
                <p:cNvPr id="10289" name="Rectangle 22"/>
                <p:cNvSpPr>
                  <a:spLocks noChangeArrowheads="1"/>
                </p:cNvSpPr>
                <p:nvPr/>
              </p:nvSpPr>
              <p:spPr bwMode="auto">
                <a:xfrm>
                  <a:off x="1683" y="788"/>
                  <a:ext cx="1790"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52" name="Group 23"/>
              <p:cNvGrpSpPr>
                <a:grpSpLocks/>
              </p:cNvGrpSpPr>
              <p:nvPr/>
            </p:nvGrpSpPr>
            <p:grpSpPr bwMode="auto">
              <a:xfrm>
                <a:off x="0" y="1182"/>
                <a:ext cx="851" cy="394"/>
                <a:chOff x="0" y="1182"/>
                <a:chExt cx="851" cy="394"/>
              </a:xfrm>
            </p:grpSpPr>
            <p:sp>
              <p:nvSpPr>
                <p:cNvPr id="10286" name="Rectangle 24"/>
                <p:cNvSpPr>
                  <a:spLocks noChangeArrowheads="1"/>
                </p:cNvSpPr>
                <p:nvPr/>
              </p:nvSpPr>
              <p:spPr bwMode="auto">
                <a:xfrm>
                  <a:off x="0" y="1182"/>
                  <a:ext cx="85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2 - 4</a:t>
                  </a:r>
                  <a:endParaRPr lang="tr-TR" altLang="tr-TR" sz="2800" b="1"/>
                </a:p>
              </p:txBody>
            </p:sp>
            <p:sp>
              <p:nvSpPr>
                <p:cNvPr id="10287" name="Rectangle 25"/>
                <p:cNvSpPr>
                  <a:spLocks noChangeArrowheads="1"/>
                </p:cNvSpPr>
                <p:nvPr/>
              </p:nvSpPr>
              <p:spPr bwMode="auto">
                <a:xfrm>
                  <a:off x="0" y="1182"/>
                  <a:ext cx="85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53" name="Group 26"/>
              <p:cNvGrpSpPr>
                <a:grpSpLocks/>
              </p:cNvGrpSpPr>
              <p:nvPr/>
            </p:nvGrpSpPr>
            <p:grpSpPr bwMode="auto">
              <a:xfrm>
                <a:off x="851" y="1182"/>
                <a:ext cx="832" cy="394"/>
                <a:chOff x="851" y="1182"/>
                <a:chExt cx="832" cy="394"/>
              </a:xfrm>
            </p:grpSpPr>
            <p:sp>
              <p:nvSpPr>
                <p:cNvPr id="10284" name="Rectangle 27"/>
                <p:cNvSpPr>
                  <a:spLocks noChangeArrowheads="1"/>
                </p:cNvSpPr>
                <p:nvPr/>
              </p:nvSpPr>
              <p:spPr bwMode="auto">
                <a:xfrm>
                  <a:off x="851" y="1182"/>
                  <a:ext cx="832"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Hafif tuzlu</a:t>
                  </a:r>
                  <a:endParaRPr lang="tr-TR" altLang="tr-TR" sz="2800" b="1"/>
                </a:p>
              </p:txBody>
            </p:sp>
            <p:sp>
              <p:nvSpPr>
                <p:cNvPr id="10285" name="Rectangle 28"/>
                <p:cNvSpPr>
                  <a:spLocks noChangeArrowheads="1"/>
                </p:cNvSpPr>
                <p:nvPr/>
              </p:nvSpPr>
              <p:spPr bwMode="auto">
                <a:xfrm>
                  <a:off x="851" y="1182"/>
                  <a:ext cx="832"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54" name="Group 29"/>
              <p:cNvGrpSpPr>
                <a:grpSpLocks/>
              </p:cNvGrpSpPr>
              <p:nvPr/>
            </p:nvGrpSpPr>
            <p:grpSpPr bwMode="auto">
              <a:xfrm>
                <a:off x="1683" y="1182"/>
                <a:ext cx="1790" cy="394"/>
                <a:chOff x="1683" y="1182"/>
                <a:chExt cx="1790" cy="394"/>
              </a:xfrm>
            </p:grpSpPr>
            <p:sp>
              <p:nvSpPr>
                <p:cNvPr id="10282" name="Rectangle 30"/>
                <p:cNvSpPr>
                  <a:spLocks noChangeArrowheads="1"/>
                </p:cNvSpPr>
                <p:nvPr/>
              </p:nvSpPr>
              <p:spPr bwMode="auto">
                <a:xfrm>
                  <a:off x="1683" y="1182"/>
                  <a:ext cx="1790"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Duyarlı bitkiler etkilenir</a:t>
                  </a:r>
                  <a:endParaRPr lang="tr-TR" altLang="tr-TR" sz="2800" b="1"/>
                </a:p>
              </p:txBody>
            </p:sp>
            <p:sp>
              <p:nvSpPr>
                <p:cNvPr id="10283" name="Rectangle 31"/>
                <p:cNvSpPr>
                  <a:spLocks noChangeArrowheads="1"/>
                </p:cNvSpPr>
                <p:nvPr/>
              </p:nvSpPr>
              <p:spPr bwMode="auto">
                <a:xfrm>
                  <a:off x="1683" y="1182"/>
                  <a:ext cx="1790"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55" name="Group 32"/>
              <p:cNvGrpSpPr>
                <a:grpSpLocks/>
              </p:cNvGrpSpPr>
              <p:nvPr/>
            </p:nvGrpSpPr>
            <p:grpSpPr bwMode="auto">
              <a:xfrm>
                <a:off x="0" y="1576"/>
                <a:ext cx="851" cy="394"/>
                <a:chOff x="0" y="1576"/>
                <a:chExt cx="851" cy="394"/>
              </a:xfrm>
            </p:grpSpPr>
            <p:sp>
              <p:nvSpPr>
                <p:cNvPr id="10280" name="Rectangle 33"/>
                <p:cNvSpPr>
                  <a:spLocks noChangeArrowheads="1"/>
                </p:cNvSpPr>
                <p:nvPr/>
              </p:nvSpPr>
              <p:spPr bwMode="auto">
                <a:xfrm>
                  <a:off x="0" y="1576"/>
                  <a:ext cx="85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4 - 8</a:t>
                  </a:r>
                  <a:endParaRPr lang="tr-TR" altLang="tr-TR" sz="2800" b="1"/>
                </a:p>
              </p:txBody>
            </p:sp>
            <p:sp>
              <p:nvSpPr>
                <p:cNvPr id="10281" name="Rectangle 34"/>
                <p:cNvSpPr>
                  <a:spLocks noChangeArrowheads="1"/>
                </p:cNvSpPr>
                <p:nvPr/>
              </p:nvSpPr>
              <p:spPr bwMode="auto">
                <a:xfrm>
                  <a:off x="0" y="1576"/>
                  <a:ext cx="85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56" name="Group 35"/>
              <p:cNvGrpSpPr>
                <a:grpSpLocks/>
              </p:cNvGrpSpPr>
              <p:nvPr/>
            </p:nvGrpSpPr>
            <p:grpSpPr bwMode="auto">
              <a:xfrm>
                <a:off x="851" y="1576"/>
                <a:ext cx="832" cy="394"/>
                <a:chOff x="851" y="1576"/>
                <a:chExt cx="832" cy="394"/>
              </a:xfrm>
            </p:grpSpPr>
            <p:sp>
              <p:nvSpPr>
                <p:cNvPr id="10278" name="Rectangle 36"/>
                <p:cNvSpPr>
                  <a:spLocks noChangeArrowheads="1"/>
                </p:cNvSpPr>
                <p:nvPr/>
              </p:nvSpPr>
              <p:spPr bwMode="auto">
                <a:xfrm>
                  <a:off x="851" y="1576"/>
                  <a:ext cx="832"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Tuzlu</a:t>
                  </a:r>
                  <a:endParaRPr lang="tr-TR" altLang="tr-TR" sz="2800" b="1"/>
                </a:p>
              </p:txBody>
            </p:sp>
            <p:sp>
              <p:nvSpPr>
                <p:cNvPr id="10279" name="Rectangle 37"/>
                <p:cNvSpPr>
                  <a:spLocks noChangeArrowheads="1"/>
                </p:cNvSpPr>
                <p:nvPr/>
              </p:nvSpPr>
              <p:spPr bwMode="auto">
                <a:xfrm>
                  <a:off x="851" y="1576"/>
                  <a:ext cx="832"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57" name="Group 38"/>
              <p:cNvGrpSpPr>
                <a:grpSpLocks/>
              </p:cNvGrpSpPr>
              <p:nvPr/>
            </p:nvGrpSpPr>
            <p:grpSpPr bwMode="auto">
              <a:xfrm>
                <a:off x="1683" y="1576"/>
                <a:ext cx="1790" cy="394"/>
                <a:chOff x="1683" y="1576"/>
                <a:chExt cx="1790" cy="394"/>
              </a:xfrm>
            </p:grpSpPr>
            <p:sp>
              <p:nvSpPr>
                <p:cNvPr id="10276" name="Rectangle 39"/>
                <p:cNvSpPr>
                  <a:spLocks noChangeArrowheads="1"/>
                </p:cNvSpPr>
                <p:nvPr/>
              </p:nvSpPr>
              <p:spPr bwMode="auto">
                <a:xfrm>
                  <a:off x="1683" y="1576"/>
                  <a:ext cx="1790"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Birçok bitki etkilenir</a:t>
                  </a:r>
                  <a:endParaRPr lang="tr-TR" altLang="tr-TR" sz="2800" b="1"/>
                </a:p>
              </p:txBody>
            </p:sp>
            <p:sp>
              <p:nvSpPr>
                <p:cNvPr id="10277" name="Rectangle 40"/>
                <p:cNvSpPr>
                  <a:spLocks noChangeArrowheads="1"/>
                </p:cNvSpPr>
                <p:nvPr/>
              </p:nvSpPr>
              <p:spPr bwMode="auto">
                <a:xfrm>
                  <a:off x="1683" y="1576"/>
                  <a:ext cx="1790"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58" name="Group 41"/>
              <p:cNvGrpSpPr>
                <a:grpSpLocks/>
              </p:cNvGrpSpPr>
              <p:nvPr/>
            </p:nvGrpSpPr>
            <p:grpSpPr bwMode="auto">
              <a:xfrm>
                <a:off x="0" y="1970"/>
                <a:ext cx="851" cy="394"/>
                <a:chOff x="0" y="1970"/>
                <a:chExt cx="851" cy="394"/>
              </a:xfrm>
            </p:grpSpPr>
            <p:sp>
              <p:nvSpPr>
                <p:cNvPr id="10274" name="Rectangle 42"/>
                <p:cNvSpPr>
                  <a:spLocks noChangeArrowheads="1"/>
                </p:cNvSpPr>
                <p:nvPr/>
              </p:nvSpPr>
              <p:spPr bwMode="auto">
                <a:xfrm>
                  <a:off x="0" y="1970"/>
                  <a:ext cx="85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8 - 16</a:t>
                  </a:r>
                  <a:endParaRPr lang="tr-TR" altLang="tr-TR" sz="2800" b="1"/>
                </a:p>
              </p:txBody>
            </p:sp>
            <p:sp>
              <p:nvSpPr>
                <p:cNvPr id="10275" name="Rectangle 43"/>
                <p:cNvSpPr>
                  <a:spLocks noChangeArrowheads="1"/>
                </p:cNvSpPr>
                <p:nvPr/>
              </p:nvSpPr>
              <p:spPr bwMode="auto">
                <a:xfrm>
                  <a:off x="0" y="1970"/>
                  <a:ext cx="85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59" name="Group 44"/>
              <p:cNvGrpSpPr>
                <a:grpSpLocks/>
              </p:cNvGrpSpPr>
              <p:nvPr/>
            </p:nvGrpSpPr>
            <p:grpSpPr bwMode="auto">
              <a:xfrm>
                <a:off x="851" y="1970"/>
                <a:ext cx="832" cy="394"/>
                <a:chOff x="851" y="1970"/>
                <a:chExt cx="832" cy="394"/>
              </a:xfrm>
            </p:grpSpPr>
            <p:sp>
              <p:nvSpPr>
                <p:cNvPr id="10272" name="Rectangle 45"/>
                <p:cNvSpPr>
                  <a:spLocks noChangeArrowheads="1"/>
                </p:cNvSpPr>
                <p:nvPr/>
              </p:nvSpPr>
              <p:spPr bwMode="auto">
                <a:xfrm>
                  <a:off x="851" y="1970"/>
                  <a:ext cx="832"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Çok tuzlu</a:t>
                  </a:r>
                  <a:endParaRPr lang="tr-TR" altLang="tr-TR" sz="2800" b="1"/>
                </a:p>
              </p:txBody>
            </p:sp>
            <p:sp>
              <p:nvSpPr>
                <p:cNvPr id="10273" name="Rectangle 46"/>
                <p:cNvSpPr>
                  <a:spLocks noChangeArrowheads="1"/>
                </p:cNvSpPr>
                <p:nvPr/>
              </p:nvSpPr>
              <p:spPr bwMode="auto">
                <a:xfrm>
                  <a:off x="851" y="1970"/>
                  <a:ext cx="832"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60" name="Group 47"/>
              <p:cNvGrpSpPr>
                <a:grpSpLocks/>
              </p:cNvGrpSpPr>
              <p:nvPr/>
            </p:nvGrpSpPr>
            <p:grpSpPr bwMode="auto">
              <a:xfrm>
                <a:off x="1683" y="1970"/>
                <a:ext cx="1790" cy="394"/>
                <a:chOff x="1683" y="1970"/>
                <a:chExt cx="1790" cy="394"/>
              </a:xfrm>
            </p:grpSpPr>
            <p:sp>
              <p:nvSpPr>
                <p:cNvPr id="10270" name="Rectangle 48"/>
                <p:cNvSpPr>
                  <a:spLocks noChangeArrowheads="1"/>
                </p:cNvSpPr>
                <p:nvPr/>
              </p:nvSpPr>
              <p:spPr bwMode="auto">
                <a:xfrm>
                  <a:off x="1683" y="1970"/>
                  <a:ext cx="1790"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Dayanıklı bitkiler yetişir</a:t>
                  </a:r>
                  <a:endParaRPr lang="tr-TR" altLang="tr-TR" sz="2800" b="1"/>
                </a:p>
              </p:txBody>
            </p:sp>
            <p:sp>
              <p:nvSpPr>
                <p:cNvPr id="10271" name="Rectangle 49"/>
                <p:cNvSpPr>
                  <a:spLocks noChangeArrowheads="1"/>
                </p:cNvSpPr>
                <p:nvPr/>
              </p:nvSpPr>
              <p:spPr bwMode="auto">
                <a:xfrm>
                  <a:off x="1683" y="1970"/>
                  <a:ext cx="1790"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61" name="Group 50"/>
              <p:cNvGrpSpPr>
                <a:grpSpLocks/>
              </p:cNvGrpSpPr>
              <p:nvPr/>
            </p:nvGrpSpPr>
            <p:grpSpPr bwMode="auto">
              <a:xfrm>
                <a:off x="0" y="2364"/>
                <a:ext cx="851" cy="394"/>
                <a:chOff x="0" y="2364"/>
                <a:chExt cx="851" cy="394"/>
              </a:xfrm>
            </p:grpSpPr>
            <p:sp>
              <p:nvSpPr>
                <p:cNvPr id="10268" name="Rectangle 51"/>
                <p:cNvSpPr>
                  <a:spLocks noChangeArrowheads="1"/>
                </p:cNvSpPr>
                <p:nvPr/>
              </p:nvSpPr>
              <p:spPr bwMode="auto">
                <a:xfrm>
                  <a:off x="0" y="2364"/>
                  <a:ext cx="851"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&gt; 16</a:t>
                  </a:r>
                  <a:endParaRPr lang="tr-TR" altLang="tr-TR" sz="2800" b="1"/>
                </a:p>
              </p:txBody>
            </p:sp>
            <p:sp>
              <p:nvSpPr>
                <p:cNvPr id="10269" name="Rectangle 52"/>
                <p:cNvSpPr>
                  <a:spLocks noChangeArrowheads="1"/>
                </p:cNvSpPr>
                <p:nvPr/>
              </p:nvSpPr>
              <p:spPr bwMode="auto">
                <a:xfrm>
                  <a:off x="0" y="2364"/>
                  <a:ext cx="851"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62" name="Group 53"/>
              <p:cNvGrpSpPr>
                <a:grpSpLocks/>
              </p:cNvGrpSpPr>
              <p:nvPr/>
            </p:nvGrpSpPr>
            <p:grpSpPr bwMode="auto">
              <a:xfrm>
                <a:off x="851" y="2364"/>
                <a:ext cx="832" cy="394"/>
                <a:chOff x="851" y="2364"/>
                <a:chExt cx="832" cy="394"/>
              </a:xfrm>
            </p:grpSpPr>
            <p:sp>
              <p:nvSpPr>
                <p:cNvPr id="10266" name="Rectangle 54"/>
                <p:cNvSpPr>
                  <a:spLocks noChangeArrowheads="1"/>
                </p:cNvSpPr>
                <p:nvPr/>
              </p:nvSpPr>
              <p:spPr bwMode="auto">
                <a:xfrm>
                  <a:off x="851" y="2364"/>
                  <a:ext cx="832"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Aşırı tuzlu</a:t>
                  </a:r>
                  <a:endParaRPr lang="tr-TR" altLang="tr-TR" sz="2800" b="1"/>
                </a:p>
              </p:txBody>
            </p:sp>
            <p:sp>
              <p:nvSpPr>
                <p:cNvPr id="10267" name="Rectangle 55"/>
                <p:cNvSpPr>
                  <a:spLocks noChangeArrowheads="1"/>
                </p:cNvSpPr>
                <p:nvPr/>
              </p:nvSpPr>
              <p:spPr bwMode="auto">
                <a:xfrm>
                  <a:off x="851" y="2364"/>
                  <a:ext cx="832"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nvGrpSpPr>
              <p:cNvPr id="10263" name="Group 56"/>
              <p:cNvGrpSpPr>
                <a:grpSpLocks/>
              </p:cNvGrpSpPr>
              <p:nvPr/>
            </p:nvGrpSpPr>
            <p:grpSpPr bwMode="auto">
              <a:xfrm>
                <a:off x="1683" y="2364"/>
                <a:ext cx="1790" cy="394"/>
                <a:chOff x="1683" y="2364"/>
                <a:chExt cx="1790" cy="394"/>
              </a:xfrm>
            </p:grpSpPr>
            <p:sp>
              <p:nvSpPr>
                <p:cNvPr id="10264" name="Rectangle 57"/>
                <p:cNvSpPr>
                  <a:spLocks noChangeArrowheads="1"/>
                </p:cNvSpPr>
                <p:nvPr/>
              </p:nvSpPr>
              <p:spPr bwMode="auto">
                <a:xfrm>
                  <a:off x="1683" y="2364"/>
                  <a:ext cx="1790" cy="39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algn="ctr" eaLnBrk="1" hangingPunct="1">
                    <a:spcBef>
                      <a:spcPct val="0"/>
                    </a:spcBef>
                    <a:buFontTx/>
                    <a:buNone/>
                  </a:pPr>
                  <a:r>
                    <a:rPr lang="de-DE" altLang="tr-TR" sz="2800" b="1">
                      <a:cs typeface="Times New Roman" panose="02020603050405020304" pitchFamily="18" charset="0"/>
                    </a:rPr>
                    <a:t>Birkaç dayanıklı bitki yetişir</a:t>
                  </a:r>
                  <a:endParaRPr lang="tr-TR" altLang="tr-TR" sz="2800" b="1"/>
                </a:p>
              </p:txBody>
            </p:sp>
            <p:sp>
              <p:nvSpPr>
                <p:cNvPr id="10265" name="Rectangle 58"/>
                <p:cNvSpPr>
                  <a:spLocks noChangeArrowheads="1"/>
                </p:cNvSpPr>
                <p:nvPr/>
              </p:nvSpPr>
              <p:spPr bwMode="auto">
                <a:xfrm>
                  <a:off x="1683" y="2364"/>
                  <a:ext cx="1790" cy="394"/>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grpSp>
        <p:sp>
          <p:nvSpPr>
            <p:cNvPr id="10245" name="Rectangle 59"/>
            <p:cNvSpPr>
              <a:spLocks noChangeArrowheads="1"/>
            </p:cNvSpPr>
            <p:nvPr/>
          </p:nvSpPr>
          <p:spPr bwMode="auto">
            <a:xfrm>
              <a:off x="-3" y="391"/>
              <a:ext cx="3479" cy="2370"/>
            </a:xfrm>
            <a:prstGeom prst="rect">
              <a:avLst/>
            </a:prstGeom>
            <a:noFill/>
            <a:ln w="38100">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2424113" y="19573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endParaRPr lang="tr-TR" altLang="tr-TR" sz="2400"/>
          </a:p>
        </p:txBody>
      </p:sp>
      <p:pic>
        <p:nvPicPr>
          <p:cNvPr id="11267" name="Picture 2" descr="Ahm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819150"/>
            <a:ext cx="8382000" cy="574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 Box 4"/>
          <p:cNvSpPr txBox="1">
            <a:spLocks noChangeArrowheads="1"/>
          </p:cNvSpPr>
          <p:nvPr/>
        </p:nvSpPr>
        <p:spPr bwMode="auto">
          <a:xfrm>
            <a:off x="974725" y="193675"/>
            <a:ext cx="77120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1" hangingPunct="1">
              <a:buFontTx/>
              <a:buNone/>
            </a:pPr>
            <a:r>
              <a:rPr lang="tr-TR" altLang="tr-TR" sz="3000" b="1">
                <a:cs typeface="Times New Roman" panose="02020603050405020304" pitchFamily="18" charset="0"/>
              </a:rPr>
              <a:t>Bitkilerin tuzluluğa karşı dayanım sınıfları</a:t>
            </a:r>
            <a:r>
              <a:rPr lang="tr-TR" altLang="tr-TR" sz="3000" b="1"/>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Yolculuk">
  <a:themeElements>
    <a:clrScheme name="Yolculuk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fontScheme name="Yolculuk">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Yolculuk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Yolculuk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Yolculuk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Yolculuk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Designs\Yolculuk.pot</Template>
  <TotalTime>262</TotalTime>
  <Words>569</Words>
  <Application>Microsoft Office PowerPoint</Application>
  <PresentationFormat>Ekran Gösterisi (4:3)</PresentationFormat>
  <Paragraphs>112</Paragraphs>
  <Slides>21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Times New Roman</vt:lpstr>
      <vt:lpstr>Arial</vt:lpstr>
      <vt:lpstr>Wingdings</vt:lpstr>
      <vt:lpstr>Calibri</vt:lpstr>
      <vt:lpstr>Yolculuk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ABD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Ahmet Öztürk</dc:creator>
  <cp:lastModifiedBy>Ahmet</cp:lastModifiedBy>
  <cp:revision>36</cp:revision>
  <cp:lastPrinted>1601-01-01T00:00:00Z</cp:lastPrinted>
  <dcterms:created xsi:type="dcterms:W3CDTF">2005-06-07T18:34:10Z</dcterms:created>
  <dcterms:modified xsi:type="dcterms:W3CDTF">2019-11-21T12:18:39Z</dcterms:modified>
</cp:coreProperties>
</file>