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32.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theme/theme4.xml" ContentType="application/vnd.openxmlformats-officedocument.them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5"/>
  </p:notesMasterIdLst>
  <p:sldIdLst>
    <p:sldId id="1082" r:id="rId4"/>
    <p:sldId id="1083" r:id="rId5"/>
    <p:sldId id="1084" r:id="rId6"/>
    <p:sldId id="1085" r:id="rId7"/>
    <p:sldId id="1086" r:id="rId8"/>
    <p:sldId id="1087" r:id="rId9"/>
    <p:sldId id="1088" r:id="rId10"/>
    <p:sldId id="1089" r:id="rId11"/>
    <p:sldId id="1090" r:id="rId12"/>
    <p:sldId id="1091" r:id="rId13"/>
    <p:sldId id="1092" r:id="rId14"/>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47176C"/>
    <a:srgbClr val="46166B"/>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164" autoAdjust="0"/>
    <p:restoredTop sz="91471" autoAdjust="0"/>
  </p:normalViewPr>
  <p:slideViewPr>
    <p:cSldViewPr snapToGrid="0">
      <p:cViewPr varScale="1">
        <p:scale>
          <a:sx n="63" d="100"/>
          <a:sy n="63" d="100"/>
        </p:scale>
        <p:origin x="-1278" y="-96"/>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pPr/>
              <a:t>3/15/2020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pPr/>
              <a:t>‹#›</a:t>
            </a:fld>
            <a:endParaRPr lang="en-US"/>
          </a:p>
        </p:txBody>
      </p:sp>
    </p:spTree>
    <p:extLst>
      <p:ext uri="{BB962C8B-B14F-4D97-AF65-F5344CB8AC3E}">
        <p14:creationId xmlns:p14="http://schemas.microsoft.com/office/powerpoint/2010/main" xmlns=""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pPr/>
              <a:t>3/15/2020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pPr/>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xmlns=""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pPr/>
              <a:t>3/15/2020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xmlns=""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pPr/>
              <a:t>3/15/2020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xmlns=""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xmlns=""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pPr/>
              <a:t>3/15/2020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xmlns=""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pPr/>
              <a:t>3/15/2020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xmlns=""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pPr/>
              <a:t>3/15/2020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xmlns=""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pPr/>
              <a:t>3/15/2020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xmlns=""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pPr/>
              <a:t>3/15/2020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pPr/>
              <a:t>3/15/2020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xmlns=""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pPr/>
              <a:t>3/15/2020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xmlns=""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xmlns=""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pPr/>
              <a:t>3/15/2020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pPr/>
              <a:t>3/15/2020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xmlns=""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pPr/>
              <a:t>3/15/2020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xmlns=""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pPr/>
              <a:t>3/15/2020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xmlns=""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pPr>
                <a:defRPr/>
              </a:pPr>
              <a:t>3/15/2020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xmlns=""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pPr>
                <a:defRPr/>
              </a:pPr>
              <a:t>3/15/2020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xmlns=""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pPr>
                <a:defRPr/>
              </a:pPr>
              <a:t>3/15/2020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xmlns=""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pPr>
                <a:defRPr/>
              </a:pPr>
              <a:t>3/15/2020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xmlns=""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xmlns=""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xmlns=""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pPr/>
              <a:t>3/15/2020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pPr/>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xmlns=""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pPr/>
              <a:t>3/15/2020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xmlns="" val="190747082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744501" y="51739"/>
            <a:ext cx="7654996" cy="513080"/>
          </a:xfrm>
          <a:prstGeom prst="rect">
            <a:avLst/>
          </a:prstGeom>
        </p:spPr>
        <p:txBody>
          <a:bodyPr lIns="0" tIns="0" rIns="0" bIns="0"/>
          <a:lstStyle>
            <a:lvl1pPr>
              <a:defRPr sz="3200" b="1" i="0">
                <a:solidFill>
                  <a:schemeClr val="tx1"/>
                </a:solidFill>
                <a:latin typeface="Arial"/>
                <a:cs typeface="Arial"/>
              </a:defRPr>
            </a:lvl1pPr>
          </a:lstStyle>
          <a:p>
            <a:endParaRPr/>
          </a:p>
        </p:txBody>
      </p:sp>
      <p:sp>
        <p:nvSpPr>
          <p:cNvPr id="3" name="Holder 3"/>
          <p:cNvSpPr>
            <a:spLocks noGrp="1"/>
          </p:cNvSpPr>
          <p:nvPr>
            <p:ph type="body" idx="1"/>
          </p:nvPr>
        </p:nvSpPr>
        <p:spPr>
          <a:xfrm>
            <a:off x="169320" y="1357782"/>
            <a:ext cx="4191000" cy="3683000"/>
          </a:xfrm>
          <a:prstGeom prst="rect">
            <a:avLst/>
          </a:prstGeom>
        </p:spPr>
        <p:txBody>
          <a:bodyPr lIns="0" tIns="0" rIns="0" bIns="0"/>
          <a:lstStyle>
            <a:lvl1pPr>
              <a:defRPr sz="2000" b="0" i="0">
                <a:solidFill>
                  <a:schemeClr val="tx1"/>
                </a:solidFill>
                <a:latin typeface="Arial"/>
                <a:cs typeface="Arial"/>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6377940"/>
            <a:ext cx="2103120" cy="34290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pPr/>
              <a:t>3/15/2020</a:t>
            </a:fld>
            <a:endParaRPr lang="en-US"/>
          </a:p>
        </p:txBody>
      </p:sp>
      <p:sp>
        <p:nvSpPr>
          <p:cNvPr id="6" name="Holder 6"/>
          <p:cNvSpPr>
            <a:spLocks noGrp="1"/>
          </p:cNvSpPr>
          <p:nvPr>
            <p:ph type="sldNum" sz="quarter" idx="7"/>
          </p:nvPr>
        </p:nvSpPr>
        <p:spPr>
          <a:xfrm>
            <a:off x="6583680" y="6377940"/>
            <a:ext cx="2103120" cy="342900"/>
          </a:xfrm>
          <a:prstGeom prst="rect">
            <a:avLst/>
          </a:prstGeom>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extLst>
      <p:ext uri="{BB962C8B-B14F-4D97-AF65-F5344CB8AC3E}">
        <p14:creationId xmlns:p14="http://schemas.microsoft.com/office/powerpoint/2010/main" xmlns="" val="10560081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a:xfrm>
            <a:off x="3108960" y="6377940"/>
            <a:ext cx="2926080" cy="342900"/>
          </a:xfrm>
          <a:prstGeom prst="rect">
            <a:avLst/>
          </a:prstGeom>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a:xfrm>
            <a:off x="457200" y="6377940"/>
            <a:ext cx="2103120" cy="34290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pPr/>
              <a:t>3/15/2020</a:t>
            </a:fld>
            <a:endParaRPr lang="en-US"/>
          </a:p>
        </p:txBody>
      </p:sp>
      <p:sp>
        <p:nvSpPr>
          <p:cNvPr id="4" name="Holder 4"/>
          <p:cNvSpPr>
            <a:spLocks noGrp="1"/>
          </p:cNvSpPr>
          <p:nvPr>
            <p:ph type="sldNum" sz="quarter" idx="7"/>
          </p:nvPr>
        </p:nvSpPr>
        <p:spPr>
          <a:xfrm>
            <a:off x="6583680" y="6377940"/>
            <a:ext cx="2103120" cy="342900"/>
          </a:xfrm>
          <a:prstGeom prst="rect">
            <a:avLst/>
          </a:prstGeom>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extLst>
      <p:ext uri="{BB962C8B-B14F-4D97-AF65-F5344CB8AC3E}">
        <p14:creationId xmlns:p14="http://schemas.microsoft.com/office/powerpoint/2010/main" xmlns="" val="31216806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pPr/>
              <a:t>3/15/2020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xmlns=""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pPr/>
              <a:t>3/15/2020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pPr/>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pPr/>
              <a:t>3/15/2020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xmlns=""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pPr/>
              <a:t>3/15/2020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xmlns=""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pPr/>
              <a:t>3/15/2020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pPr/>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pPr/>
              <a:t>3/15/2020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xmlns=""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7" Type="http://schemas.openxmlformats.org/officeDocument/2006/relationships/image" Target="../media/image2.jpeg"/><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theme" Target="../theme/theme3.xml"/><Relationship Id="rId5" Type="http://schemas.openxmlformats.org/officeDocument/2006/relationships/slideLayout" Target="../slideLayouts/slideLayout32.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pPr/>
              <a:t>3/15/2020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pPr/>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xmlns=""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pPr/>
              <a:t>3/15/2020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xmlns=""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7" cstate="print">
            <a:extLst>
              <a:ext uri="{28A0092B-C50C-407E-A947-70E740481C1C}">
                <a14:useLocalDpi xmlns:a14="http://schemas.microsoft.com/office/drawing/2010/main" xmlns=""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6" r:id="rId3"/>
    <p:sldLayoutId id="2147483697" r:id="rId4"/>
    <p:sldLayoutId id="2147483698" r:id="rId5"/>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endParaRPr lang="tr-TR" sz="3200" b="1" dirty="0" smtClean="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GGY 210</a:t>
            </a:r>
          </a:p>
          <a:p>
            <a:pPr marL="0" lvl="1" algn="ctr">
              <a:spcBef>
                <a:spcPct val="20000"/>
              </a:spcBef>
              <a:buClr>
                <a:schemeClr val="accent1"/>
              </a:buClr>
            </a:pPr>
            <a:r>
              <a:rPr lang="tr-TR" sz="3200" b="1">
                <a:latin typeface="Arial" panose="020B0604020202020204" pitchFamily="34" charset="0"/>
                <a:cs typeface="Arial" panose="020B0604020202020204" pitchFamily="34" charset="0"/>
              </a:rPr>
              <a:t>Kent Ekonomisi ve Yönetimi</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868100" y="4393802"/>
            <a:ext cx="7558269" cy="338554"/>
          </a:xfrm>
          <a:prstGeom prst="rect">
            <a:avLst/>
          </a:prstGeom>
        </p:spPr>
        <p:txBody>
          <a:bodyPr wrap="square">
            <a:spAutoFit/>
          </a:bodyPr>
          <a:lstStyle/>
          <a:p>
            <a:pPr algn="ctr">
              <a:spcAft>
                <a:spcPts val="0"/>
              </a:spcAft>
            </a:pP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Prof. Dr. Ruşen KELEŞ</a:t>
            </a:r>
          </a:p>
        </p:txBody>
      </p:sp>
    </p:spTree>
    <p:extLst>
      <p:ext uri="{BB962C8B-B14F-4D97-AF65-F5344CB8AC3E}">
        <p14:creationId xmlns:p14="http://schemas.microsoft.com/office/powerpoint/2010/main" xmlns="" val="19743516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Altbilgi Yer Tutucusu"/>
          <p:cNvSpPr>
            <a:spLocks noGrp="1"/>
          </p:cNvSpPr>
          <p:nvPr>
            <p:ph type="ftr" sz="quarter" idx="5"/>
          </p:nvPr>
        </p:nvSpPr>
        <p:spPr/>
        <p:txBody>
          <a:bodyPr/>
          <a:lstStyle/>
          <a:p>
            <a:endParaRPr lang="tr-TR"/>
          </a:p>
        </p:txBody>
      </p:sp>
      <p:sp>
        <p:nvSpPr>
          <p:cNvPr id="3" name="2 Dikdörtgen"/>
          <p:cNvSpPr/>
          <p:nvPr/>
        </p:nvSpPr>
        <p:spPr>
          <a:xfrm>
            <a:off x="594360" y="1463039"/>
            <a:ext cx="8077200" cy="3816429"/>
          </a:xfrm>
          <a:prstGeom prst="rect">
            <a:avLst/>
          </a:prstGeom>
        </p:spPr>
        <p:txBody>
          <a:bodyPr wrap="square">
            <a:spAutoFit/>
          </a:bodyPr>
          <a:lstStyle/>
          <a:p>
            <a:r>
              <a:rPr lang="tr-TR" sz="2200" dirty="0" smtClean="0"/>
              <a:t>- “</a:t>
            </a:r>
            <a:r>
              <a:rPr lang="tr-TR" sz="2200" dirty="0" smtClean="0"/>
              <a:t>Kamu </a:t>
            </a:r>
            <a:r>
              <a:rPr lang="tr-TR" sz="2200" dirty="0" smtClean="0"/>
              <a:t>Görevlileri Etik Davranış İlkeleri </a:t>
            </a:r>
            <a:r>
              <a:rPr lang="tr-TR" sz="2200" dirty="0" smtClean="0"/>
              <a:t>İle </a:t>
            </a:r>
            <a:r>
              <a:rPr lang="tr-TR" sz="2200" dirty="0" smtClean="0"/>
              <a:t>Başvuru </a:t>
            </a:r>
            <a:r>
              <a:rPr lang="tr-TR" sz="2200" dirty="0" smtClean="0"/>
              <a:t>Usul ve Esasları </a:t>
            </a:r>
            <a:r>
              <a:rPr lang="tr-TR" sz="2200" dirty="0" smtClean="0"/>
              <a:t>Hakkında Yönetmelik</a:t>
            </a:r>
            <a:r>
              <a:rPr lang="tr-TR" sz="2200" dirty="0" smtClean="0"/>
              <a:t>” 2005 yılında </a:t>
            </a:r>
            <a:r>
              <a:rPr lang="tr-TR" sz="2200" dirty="0" smtClean="0"/>
              <a:t>yürürlüğe girmiştir.</a:t>
            </a:r>
          </a:p>
          <a:p>
            <a:endParaRPr lang="tr-TR" sz="2200" dirty="0" smtClean="0"/>
          </a:p>
          <a:p>
            <a:r>
              <a:rPr lang="tr-TR" sz="2200" dirty="0" smtClean="0"/>
              <a:t>- İlgili yönetmeliğin </a:t>
            </a:r>
            <a:r>
              <a:rPr lang="tr-TR" sz="2200" dirty="0" smtClean="0"/>
              <a:t>29. </a:t>
            </a:r>
            <a:r>
              <a:rPr lang="tr-TR" sz="2200" dirty="0" smtClean="0"/>
              <a:t>Maddesi gereğince </a:t>
            </a:r>
            <a:r>
              <a:rPr lang="tr-TR" sz="2200" dirty="0" smtClean="0"/>
              <a:t>kurum ve </a:t>
            </a:r>
            <a:r>
              <a:rPr lang="tr-TR" sz="2200" dirty="0" smtClean="0"/>
              <a:t>kuruluşlarda etik kültürünü yerleştirmek </a:t>
            </a:r>
            <a:r>
              <a:rPr lang="tr-TR" sz="2200" dirty="0" smtClean="0"/>
              <a:t>ve </a:t>
            </a:r>
            <a:r>
              <a:rPr lang="tr-TR" sz="2200" dirty="0" smtClean="0"/>
              <a:t>geliştirmek, personelin etik davranış ilkeleri </a:t>
            </a:r>
            <a:r>
              <a:rPr lang="tr-TR" sz="2200" dirty="0" smtClean="0"/>
              <a:t>konusunda </a:t>
            </a:r>
            <a:r>
              <a:rPr lang="tr-TR" sz="2200" dirty="0" smtClean="0"/>
              <a:t>karşılaştıkları </a:t>
            </a:r>
            <a:r>
              <a:rPr lang="tr-TR" sz="2200" dirty="0" smtClean="0"/>
              <a:t>sorunlarla </a:t>
            </a:r>
            <a:r>
              <a:rPr lang="tr-TR" sz="2200" dirty="0" smtClean="0"/>
              <a:t>ilgili </a:t>
            </a:r>
            <a:r>
              <a:rPr lang="tr-TR" sz="2200" dirty="0" smtClean="0"/>
              <a:t>olarak </a:t>
            </a:r>
            <a:r>
              <a:rPr lang="tr-TR" sz="2200" dirty="0" smtClean="0"/>
              <a:t>tavsiyelerde </a:t>
            </a:r>
            <a:r>
              <a:rPr lang="tr-TR" sz="2200" dirty="0" smtClean="0"/>
              <a:t>ve </a:t>
            </a:r>
            <a:r>
              <a:rPr lang="tr-TR" sz="2200" dirty="0" smtClean="0"/>
              <a:t>yönlendirmelerde </a:t>
            </a:r>
            <a:r>
              <a:rPr lang="tr-TR" sz="2200" dirty="0" smtClean="0"/>
              <a:t>bulunmak ve </a:t>
            </a:r>
            <a:r>
              <a:rPr lang="tr-TR" sz="2200" dirty="0" smtClean="0"/>
              <a:t>etik </a:t>
            </a:r>
            <a:r>
              <a:rPr lang="tr-TR" sz="2200" dirty="0" smtClean="0"/>
              <a:t>uygulamaları </a:t>
            </a:r>
            <a:r>
              <a:rPr lang="tr-TR" sz="2200" dirty="0" smtClean="0"/>
              <a:t>değerlendirmek üzere</a:t>
            </a:r>
            <a:r>
              <a:rPr lang="tr-TR" sz="2200" dirty="0" smtClean="0"/>
              <a:t>, yerel </a:t>
            </a:r>
            <a:r>
              <a:rPr lang="tr-TR" sz="2200" dirty="0" smtClean="0"/>
              <a:t>yönetimler bünyesinde </a:t>
            </a:r>
            <a:r>
              <a:rPr lang="tr-TR" sz="2200" dirty="0" smtClean="0"/>
              <a:t>“</a:t>
            </a:r>
            <a:r>
              <a:rPr lang="tr-TR" sz="2200" dirty="0" smtClean="0"/>
              <a:t>etik kurulları</a:t>
            </a:r>
            <a:r>
              <a:rPr lang="tr-TR" sz="2200" dirty="0" smtClean="0"/>
              <a:t>” </a:t>
            </a:r>
            <a:r>
              <a:rPr lang="tr-TR" sz="2200" dirty="0" smtClean="0"/>
              <a:t>kurulmuştur</a:t>
            </a:r>
            <a:r>
              <a:rPr lang="tr-TR" sz="2200" dirty="0" smtClean="0"/>
              <a:t>. </a:t>
            </a:r>
            <a:endParaRPr lang="tr-TR" sz="2200" dirty="0" smtClean="0"/>
          </a:p>
          <a:p>
            <a:endParaRPr lang="tr-TR" sz="2200" dirty="0" smtClean="0"/>
          </a:p>
          <a:p>
            <a:r>
              <a:rPr lang="tr-TR" sz="2200" dirty="0" smtClean="0"/>
              <a:t>- Bu</a:t>
            </a:r>
            <a:r>
              <a:rPr lang="tr-TR" sz="2200" dirty="0" smtClean="0"/>
              <a:t> yolla </a:t>
            </a:r>
            <a:r>
              <a:rPr lang="tr-TR" sz="2200" dirty="0" smtClean="0"/>
              <a:t>yönetici </a:t>
            </a:r>
            <a:r>
              <a:rPr lang="tr-TR" sz="2200" dirty="0" smtClean="0"/>
              <a:t>ve </a:t>
            </a:r>
            <a:r>
              <a:rPr lang="tr-TR" sz="2200" dirty="0" smtClean="0"/>
              <a:t>personelin etik ilkeler çerçevesinde </a:t>
            </a:r>
            <a:r>
              <a:rPr lang="tr-TR" sz="2200" dirty="0" smtClean="0"/>
              <a:t>kent </a:t>
            </a:r>
            <a:r>
              <a:rPr lang="tr-TR" sz="2200" dirty="0" smtClean="0"/>
              <a:t>yönetimine katılmaları sağlanmaya </a:t>
            </a:r>
            <a:r>
              <a:rPr lang="tr-TR" sz="2200" dirty="0" smtClean="0"/>
              <a:t>ve </a:t>
            </a:r>
            <a:r>
              <a:rPr lang="tr-TR" sz="2200" dirty="0" smtClean="0"/>
              <a:t>teşvik edilmeye çalışılmaktadır</a:t>
            </a:r>
            <a:r>
              <a:rPr lang="tr-TR" sz="2200" dirty="0" smtClean="0"/>
              <a:t>.</a:t>
            </a:r>
            <a:endParaRPr lang="tr-TR" sz="22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Altbilgi Yer Tutucusu"/>
          <p:cNvSpPr>
            <a:spLocks noGrp="1"/>
          </p:cNvSpPr>
          <p:nvPr>
            <p:ph type="ftr" sz="quarter" idx="5"/>
          </p:nvPr>
        </p:nvSpPr>
        <p:spPr/>
        <p:txBody>
          <a:bodyPr/>
          <a:lstStyle/>
          <a:p>
            <a:endParaRPr lang="tr-TR"/>
          </a:p>
        </p:txBody>
      </p:sp>
      <p:sp>
        <p:nvSpPr>
          <p:cNvPr id="3" name="2 Dikdörtgen"/>
          <p:cNvSpPr/>
          <p:nvPr/>
        </p:nvSpPr>
        <p:spPr>
          <a:xfrm>
            <a:off x="777240" y="1539240"/>
            <a:ext cx="7665720" cy="3785652"/>
          </a:xfrm>
          <a:prstGeom prst="rect">
            <a:avLst/>
          </a:prstGeom>
        </p:spPr>
        <p:txBody>
          <a:bodyPr wrap="square">
            <a:spAutoFit/>
          </a:bodyPr>
          <a:lstStyle/>
          <a:p>
            <a:r>
              <a:rPr lang="tr-TR" sz="2400" dirty="0" smtClean="0"/>
              <a:t>Sonuç olarak, </a:t>
            </a:r>
            <a:r>
              <a:rPr lang="tr-TR" sz="2400" dirty="0" smtClean="0"/>
              <a:t>etik </a:t>
            </a:r>
            <a:r>
              <a:rPr lang="tr-TR" sz="2400" dirty="0" smtClean="0"/>
              <a:t>kuralların kent </a:t>
            </a:r>
            <a:r>
              <a:rPr lang="tr-TR" sz="2400" dirty="0" smtClean="0"/>
              <a:t>yönetiminde vücut bulması </a:t>
            </a:r>
            <a:r>
              <a:rPr lang="tr-TR" sz="2400" dirty="0" smtClean="0"/>
              <a:t>olarak </a:t>
            </a:r>
            <a:r>
              <a:rPr lang="tr-TR" sz="2400" dirty="0" smtClean="0"/>
              <a:t>nitelendirilecek </a:t>
            </a:r>
            <a:r>
              <a:rPr lang="tr-TR" sz="2400" dirty="0" smtClean="0"/>
              <a:t>olan kent </a:t>
            </a:r>
            <a:r>
              <a:rPr lang="tr-TR" sz="2400" dirty="0" smtClean="0"/>
              <a:t>yönetimini </a:t>
            </a:r>
            <a:r>
              <a:rPr lang="tr-TR" sz="2400" dirty="0" smtClean="0"/>
              <a:t>i</a:t>
            </a:r>
            <a:r>
              <a:rPr lang="tr-TR" sz="2400" dirty="0" smtClean="0"/>
              <a:t>cra </a:t>
            </a:r>
            <a:r>
              <a:rPr lang="tr-TR" sz="2400" dirty="0" smtClean="0"/>
              <a:t>eden </a:t>
            </a:r>
            <a:r>
              <a:rPr lang="tr-TR" sz="2400" dirty="0" smtClean="0"/>
              <a:t>yöneticilerin kanuni </a:t>
            </a:r>
            <a:r>
              <a:rPr lang="tr-TR" sz="2400" dirty="0" smtClean="0"/>
              <a:t>ve </a:t>
            </a:r>
            <a:r>
              <a:rPr lang="tr-TR" sz="2400" dirty="0" smtClean="0"/>
              <a:t>vicdani </a:t>
            </a:r>
            <a:r>
              <a:rPr lang="tr-TR" sz="2400" dirty="0" smtClean="0"/>
              <a:t>hesap </a:t>
            </a:r>
            <a:r>
              <a:rPr lang="tr-TR" sz="2400" dirty="0" smtClean="0"/>
              <a:t>verebilirlik ölçüsü önemli bir </a:t>
            </a:r>
            <a:r>
              <a:rPr lang="tr-TR" sz="2400" dirty="0" smtClean="0"/>
              <a:t>gösterge olacaktır. </a:t>
            </a:r>
            <a:endParaRPr lang="tr-TR" sz="2400" dirty="0" smtClean="0"/>
          </a:p>
          <a:p>
            <a:endParaRPr lang="tr-TR" sz="2400" dirty="0" smtClean="0"/>
          </a:p>
          <a:p>
            <a:r>
              <a:rPr lang="tr-TR" sz="2400" dirty="0" smtClean="0"/>
              <a:t>Kent yönetimlerine </a:t>
            </a:r>
            <a:r>
              <a:rPr lang="tr-TR" sz="2400" dirty="0" smtClean="0"/>
              <a:t>aday olanların </a:t>
            </a:r>
            <a:r>
              <a:rPr lang="tr-TR" sz="2400" dirty="0" smtClean="0"/>
              <a:t>birey </a:t>
            </a:r>
            <a:r>
              <a:rPr lang="tr-TR" sz="2400" dirty="0" smtClean="0"/>
              <a:t>veya </a:t>
            </a:r>
            <a:r>
              <a:rPr lang="tr-TR" sz="2400" dirty="0" smtClean="0"/>
              <a:t>öncelikli grupların(siyasi parti, etnik</a:t>
            </a:r>
            <a:r>
              <a:rPr lang="tr-TR" sz="2400" dirty="0" smtClean="0"/>
              <a:t>, </a:t>
            </a:r>
            <a:r>
              <a:rPr lang="tr-TR" sz="2400" dirty="0" smtClean="0"/>
              <a:t>dini, ticari cemiyetlerin) menfaatlerinin değil kentlilerin tercih </a:t>
            </a:r>
            <a:r>
              <a:rPr lang="tr-TR" sz="2400" dirty="0" smtClean="0"/>
              <a:t>ve </a:t>
            </a:r>
            <a:r>
              <a:rPr lang="tr-TR" sz="2400" dirty="0" smtClean="0"/>
              <a:t>beklentilerini etik ilkeler doğrultusunda karşılamak niyetine sahip olması gerekmektedir.</a:t>
            </a:r>
            <a:endParaRPr lang="tr-TR"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object 9"/>
          <p:cNvSpPr txBox="1">
            <a:spLocks noGrp="1"/>
          </p:cNvSpPr>
          <p:nvPr>
            <p:ph type="title"/>
          </p:nvPr>
        </p:nvSpPr>
        <p:spPr>
          <a:xfrm>
            <a:off x="706055" y="431747"/>
            <a:ext cx="4915710" cy="1489510"/>
          </a:xfrm>
          <a:prstGeom prst="rect">
            <a:avLst/>
          </a:prstGeom>
        </p:spPr>
        <p:txBody>
          <a:bodyPr vert="horz" wrap="square" lIns="0" tIns="12065" rIns="0" bIns="0" rtlCol="0">
            <a:spAutoFit/>
          </a:bodyPr>
          <a:lstStyle/>
          <a:p>
            <a:pPr marL="12700">
              <a:lnSpc>
                <a:spcPct val="100000"/>
              </a:lnSpc>
              <a:spcBef>
                <a:spcPts val="95"/>
              </a:spcBef>
            </a:pPr>
            <a:r>
              <a:rPr lang="tr-TR" spc="-300" dirty="0" smtClean="0"/>
              <a:t/>
            </a:r>
            <a:br>
              <a:rPr lang="tr-TR" spc="-300" dirty="0" smtClean="0"/>
            </a:br>
            <a:r>
              <a:rPr lang="tr-TR" spc="-300" dirty="0"/>
              <a:t/>
            </a:r>
            <a:br>
              <a:rPr lang="tr-TR" spc="-300" dirty="0"/>
            </a:br>
            <a:r>
              <a:rPr lang="tr-TR" spc="-300" dirty="0" smtClean="0"/>
              <a:t>Takdim </a:t>
            </a:r>
            <a:r>
              <a:rPr lang="tr-TR" spc="-300" dirty="0" smtClean="0"/>
              <a:t>Planı</a:t>
            </a:r>
            <a:endParaRPr spc="-335" dirty="0"/>
          </a:p>
        </p:txBody>
      </p:sp>
      <p:sp>
        <p:nvSpPr>
          <p:cNvPr id="3" name="Dikdörtgen 2"/>
          <p:cNvSpPr/>
          <p:nvPr/>
        </p:nvSpPr>
        <p:spPr>
          <a:xfrm>
            <a:off x="717629" y="1782502"/>
            <a:ext cx="6273479" cy="1127488"/>
          </a:xfrm>
          <a:prstGeom prst="rect">
            <a:avLst/>
          </a:prstGeom>
        </p:spPr>
        <p:txBody>
          <a:bodyPr wrap="square">
            <a:spAutoFit/>
          </a:bodyPr>
          <a:lstStyle/>
          <a:p>
            <a:pPr lvl="0">
              <a:lnSpc>
                <a:spcPct val="115000"/>
              </a:lnSpc>
              <a:spcAft>
                <a:spcPts val="1000"/>
              </a:spcAft>
            </a:pPr>
            <a:endParaRPr lang="tr-TR" sz="2200" b="1" dirty="0" smtClean="0">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spcAft>
                <a:spcPts val="1000"/>
              </a:spcAft>
            </a:pPr>
            <a:endParaRPr lang="tr-TR" sz="2200" b="1" dirty="0" smtClean="0">
              <a:latin typeface="Calibri" panose="020F0502020204030204" pitchFamily="34" charset="0"/>
              <a:ea typeface="Calibri" panose="020F0502020204030204" pitchFamily="34" charset="0"/>
              <a:cs typeface="Times New Roman" panose="02020603050405020304" pitchFamily="18" charset="0"/>
            </a:endParaRPr>
          </a:p>
        </p:txBody>
      </p:sp>
      <p:sp>
        <p:nvSpPr>
          <p:cNvPr id="2" name="Dikdörtgen 1"/>
          <p:cNvSpPr/>
          <p:nvPr/>
        </p:nvSpPr>
        <p:spPr>
          <a:xfrm>
            <a:off x="594360" y="2179320"/>
            <a:ext cx="7369023" cy="2990562"/>
          </a:xfrm>
          <a:prstGeom prst="rect">
            <a:avLst/>
          </a:prstGeom>
        </p:spPr>
        <p:txBody>
          <a:bodyPr wrap="square">
            <a:spAutoFit/>
          </a:bodyPr>
          <a:lstStyle/>
          <a:p>
            <a:pPr marL="285750" lvl="0" indent="-285750">
              <a:lnSpc>
                <a:spcPct val="107000"/>
              </a:lnSpc>
              <a:spcAft>
                <a:spcPts val="0"/>
              </a:spcAft>
              <a:buFontTx/>
              <a:buChar char="-"/>
            </a:pPr>
            <a:r>
              <a:rPr lang="tr-TR" sz="2200" b="1" dirty="0" smtClean="0">
                <a:latin typeface="Calibri" panose="020F0502020204030204" pitchFamily="34" charset="0"/>
                <a:ea typeface="Calibri" panose="020F0502020204030204" pitchFamily="34" charset="0"/>
                <a:cs typeface="Times New Roman" panose="02020603050405020304" pitchFamily="18" charset="0"/>
              </a:rPr>
              <a:t>Kent </a:t>
            </a:r>
            <a:r>
              <a:rPr lang="tr-TR" sz="2200" b="1" dirty="0">
                <a:latin typeface="Calibri" panose="020F0502020204030204" pitchFamily="34" charset="0"/>
                <a:ea typeface="Calibri" panose="020F0502020204030204" pitchFamily="34" charset="0"/>
                <a:cs typeface="Times New Roman" panose="02020603050405020304" pitchFamily="18" charset="0"/>
              </a:rPr>
              <a:t>yönetiminde etik kuralların </a:t>
            </a:r>
            <a:r>
              <a:rPr lang="tr-TR" sz="2200" b="1" dirty="0" smtClean="0">
                <a:latin typeface="Calibri" panose="020F0502020204030204" pitchFamily="34" charset="0"/>
                <a:ea typeface="Calibri" panose="020F0502020204030204" pitchFamily="34" charset="0"/>
                <a:cs typeface="Times New Roman" panose="02020603050405020304" pitchFamily="18" charset="0"/>
              </a:rPr>
              <a:t>önemi</a:t>
            </a:r>
            <a:endParaRPr lang="tr-TR" sz="2200" dirty="0" smtClean="0">
              <a:latin typeface="Calibri" panose="020F0502020204030204" pitchFamily="34" charset="0"/>
              <a:ea typeface="Calibri" panose="020F0502020204030204" pitchFamily="34" charset="0"/>
              <a:cs typeface="Times New Roman" panose="02020603050405020304" pitchFamily="18" charset="0"/>
            </a:endParaRPr>
          </a:p>
          <a:p>
            <a:pPr marL="285750" lvl="0" indent="-285750">
              <a:lnSpc>
                <a:spcPct val="107000"/>
              </a:lnSpc>
              <a:spcAft>
                <a:spcPts val="0"/>
              </a:spcAft>
              <a:buFontTx/>
              <a:buChar char="-"/>
            </a:pPr>
            <a:r>
              <a:rPr lang="tr-TR" sz="2200" b="1" dirty="0" smtClean="0">
                <a:latin typeface="Calibri" panose="020F0502020204030204" pitchFamily="34" charset="0"/>
                <a:ea typeface="Calibri" panose="020F0502020204030204" pitchFamily="34" charset="0"/>
                <a:cs typeface="Times New Roman" panose="02020603050405020304" pitchFamily="18" charset="0"/>
              </a:rPr>
              <a:t>Hukuk </a:t>
            </a:r>
            <a:r>
              <a:rPr lang="tr-TR" sz="2200" b="1" dirty="0">
                <a:latin typeface="Calibri" panose="020F0502020204030204" pitchFamily="34" charset="0"/>
                <a:ea typeface="Calibri" panose="020F0502020204030204" pitchFamily="34" charset="0"/>
                <a:cs typeface="Times New Roman" panose="02020603050405020304" pitchFamily="18" charset="0"/>
              </a:rPr>
              <a:t>kurallarına ek olarak, kent yönetiminde çeşitli etik kodlarda yer alan yansızlık, saydamlık, mesleki sorumluluk gibi kavramların ve meslek kuruluşlarıyla uluslararası kuruluşların etik davranış belgelerinin </a:t>
            </a:r>
            <a:r>
              <a:rPr lang="tr-TR" sz="2200" b="1" dirty="0" smtClean="0">
                <a:latin typeface="Calibri" panose="020F0502020204030204" pitchFamily="34" charset="0"/>
                <a:ea typeface="Calibri" panose="020F0502020204030204" pitchFamily="34" charset="0"/>
                <a:cs typeface="Times New Roman" panose="02020603050405020304" pitchFamily="18" charset="0"/>
              </a:rPr>
              <a:t>kuralları.</a:t>
            </a:r>
          </a:p>
          <a:p>
            <a:pPr marL="285750" lvl="0" indent="-285750">
              <a:lnSpc>
                <a:spcPct val="107000"/>
              </a:lnSpc>
              <a:spcAft>
                <a:spcPts val="0"/>
              </a:spcAft>
              <a:buFontTx/>
              <a:buChar char="-"/>
            </a:pPr>
            <a:r>
              <a:rPr lang="tr-TR" sz="2200" b="1" dirty="0" smtClean="0">
                <a:latin typeface="Calibri" panose="020F0502020204030204" pitchFamily="34" charset="0"/>
                <a:ea typeface="Calibri" panose="020F0502020204030204" pitchFamily="34" charset="0"/>
                <a:cs typeface="Times New Roman" panose="02020603050405020304" pitchFamily="18" charset="0"/>
              </a:rPr>
              <a:t>Kamu </a:t>
            </a:r>
            <a:r>
              <a:rPr lang="tr-TR" sz="2200" b="1" dirty="0">
                <a:latin typeface="Calibri" panose="020F0502020204030204" pitchFamily="34" charset="0"/>
                <a:ea typeface="Calibri" panose="020F0502020204030204" pitchFamily="34" charset="0"/>
                <a:cs typeface="Times New Roman" panose="02020603050405020304" pitchFamily="18" charset="0"/>
              </a:rPr>
              <a:t>Görevlileri Etik Kurulu Kurulmasına İlişkin 5176 sayılı yasanın (2004) kurallarını  kent yönetimi açısından değerlendirilmesi.</a:t>
            </a:r>
            <a:endParaRPr lang="tr-TR" sz="2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xmlns="" val="2361019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620455" y="514869"/>
            <a:ext cx="5440100" cy="1930657"/>
          </a:xfrm>
          <a:prstGeom prst="rect">
            <a:avLst/>
          </a:prstGeom>
        </p:spPr>
        <p:txBody>
          <a:bodyPr vert="horz" wrap="square" lIns="0" tIns="12065" rIns="0" bIns="0" rtlCol="0">
            <a:spAutoFit/>
          </a:bodyPr>
          <a:lstStyle/>
          <a:p>
            <a:pPr marL="2415540">
              <a:lnSpc>
                <a:spcPct val="100000"/>
              </a:lnSpc>
              <a:spcBef>
                <a:spcPts val="95"/>
              </a:spcBef>
            </a:pPr>
            <a:endParaRPr lang="tr-TR" sz="3200" b="1" spc="-400" dirty="0">
              <a:latin typeface="Arial"/>
              <a:cs typeface="Arial"/>
            </a:endParaRPr>
          </a:p>
          <a:p>
            <a:pPr marL="2415540">
              <a:lnSpc>
                <a:spcPct val="100000"/>
              </a:lnSpc>
              <a:spcBef>
                <a:spcPts val="95"/>
              </a:spcBef>
            </a:pPr>
            <a:endParaRPr lang="tr-TR" sz="3200" b="1" spc="-400" dirty="0" smtClean="0">
              <a:latin typeface="Arial"/>
              <a:cs typeface="Arial"/>
            </a:endParaRPr>
          </a:p>
          <a:p>
            <a:pPr marL="2415540">
              <a:lnSpc>
                <a:spcPct val="100000"/>
              </a:lnSpc>
              <a:spcBef>
                <a:spcPts val="95"/>
              </a:spcBef>
            </a:pPr>
            <a:r>
              <a:rPr lang="tr-TR" sz="3200" b="1" spc="-400" dirty="0" smtClean="0">
                <a:latin typeface="Arial"/>
                <a:cs typeface="Arial"/>
              </a:rPr>
              <a:t>Giriş</a:t>
            </a:r>
            <a:endParaRPr sz="3200" dirty="0">
              <a:latin typeface="Arial"/>
              <a:cs typeface="Arial"/>
            </a:endParaRPr>
          </a:p>
          <a:p>
            <a:pPr>
              <a:lnSpc>
                <a:spcPct val="100000"/>
              </a:lnSpc>
            </a:pPr>
            <a:endParaRPr sz="2700" dirty="0">
              <a:latin typeface="Arial"/>
              <a:cs typeface="Arial"/>
            </a:endParaRPr>
          </a:p>
        </p:txBody>
      </p:sp>
      <p:sp>
        <p:nvSpPr>
          <p:cNvPr id="3" name="Dikdörtgen 2"/>
          <p:cNvSpPr/>
          <p:nvPr/>
        </p:nvSpPr>
        <p:spPr>
          <a:xfrm>
            <a:off x="694481" y="1434993"/>
            <a:ext cx="7986531" cy="4401205"/>
          </a:xfrm>
          <a:prstGeom prst="rect">
            <a:avLst/>
          </a:prstGeom>
        </p:spPr>
        <p:txBody>
          <a:bodyPr wrap="square">
            <a:spAutoFit/>
          </a:bodyPr>
          <a:lstStyle/>
          <a:p>
            <a:endParaRPr lang="tr-TR" sz="2000" dirty="0" smtClean="0">
              <a:solidFill>
                <a:srgbClr val="000000"/>
              </a:solidFill>
              <a:latin typeface="Roboto"/>
            </a:endParaRPr>
          </a:p>
          <a:p>
            <a:endParaRPr lang="tr-TR" sz="2000" dirty="0" smtClean="0">
              <a:solidFill>
                <a:srgbClr val="000000"/>
              </a:solidFill>
              <a:latin typeface="Roboto"/>
            </a:endParaRPr>
          </a:p>
          <a:p>
            <a:endParaRPr lang="tr-TR" sz="2000" dirty="0">
              <a:solidFill>
                <a:srgbClr val="000000"/>
              </a:solidFill>
              <a:latin typeface="Roboto"/>
            </a:endParaRPr>
          </a:p>
          <a:p>
            <a:pPr>
              <a:buFont typeface="Arial" pitchFamily="34" charset="0"/>
              <a:buChar char="•"/>
            </a:pPr>
            <a:r>
              <a:rPr lang="tr-TR" sz="2000" dirty="0" smtClean="0"/>
              <a:t> Kamu yönetiminde kurallar, yasalar ve belirli genel politikalar uygulanırken aynı zamanda halkın (kamunun) yararı gözetilir. Amaç, belirli kuralları uygularken kamu yararının korunması ve halka karşı sorumluluk taşıyan demokratik bir idarede bulunulmasıdır.</a:t>
            </a:r>
          </a:p>
          <a:p>
            <a:endParaRPr lang="tr-TR" sz="2000" dirty="0" smtClean="0"/>
          </a:p>
          <a:p>
            <a:pPr>
              <a:buFont typeface="Arial" pitchFamily="34" charset="0"/>
              <a:buChar char="•"/>
            </a:pPr>
            <a:r>
              <a:rPr lang="tr-TR" sz="2000" dirty="0" smtClean="0"/>
              <a:t>  Halkın yoğun olarak yaşadığı kentler, sürekli toplumsal gelişme içinde bulunan ve toplumun yerleşme, barınma, gidiş geliş, çalışma, dinlenme, eğlenme gibi gereksinimlerinin karşılığında, pek az insanın tarımsal uğraşılarda bulunduğu, köylere bakarak nüfus yönünden daha yoğun olan ve küçük komşuluk birimlerinden oluşan yerleşme birimleridir.</a:t>
            </a:r>
          </a:p>
          <a:p>
            <a:endParaRPr lang="tr-TR" sz="2000" dirty="0">
              <a:solidFill>
                <a:srgbClr val="000000"/>
              </a:solidFill>
              <a:latin typeface="Roboto"/>
            </a:endParaRPr>
          </a:p>
        </p:txBody>
      </p:sp>
    </p:spTree>
    <p:extLst>
      <p:ext uri="{BB962C8B-B14F-4D97-AF65-F5344CB8AC3E}">
        <p14:creationId xmlns:p14="http://schemas.microsoft.com/office/powerpoint/2010/main" xmlns="" val="2349073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406079" y="902825"/>
            <a:ext cx="8043440" cy="1427955"/>
          </a:xfrm>
          <a:prstGeom prst="rect">
            <a:avLst/>
          </a:prstGeom>
        </p:spPr>
        <p:txBody>
          <a:bodyPr vert="horz" wrap="square" lIns="0" tIns="12065" rIns="0" bIns="0" rtlCol="0">
            <a:spAutoFit/>
          </a:bodyPr>
          <a:lstStyle/>
          <a:p>
            <a:pPr marR="635635" algn="ctr">
              <a:lnSpc>
                <a:spcPct val="100000"/>
              </a:lnSpc>
              <a:spcBef>
                <a:spcPts val="95"/>
              </a:spcBef>
            </a:pPr>
            <a:endParaRPr lang="tr-TR" sz="3200" b="1" spc="-400" dirty="0" smtClean="0">
              <a:latin typeface="Arial"/>
              <a:cs typeface="Arial"/>
            </a:endParaRPr>
          </a:p>
          <a:p>
            <a:pPr>
              <a:lnSpc>
                <a:spcPct val="100000"/>
              </a:lnSpc>
              <a:spcBef>
                <a:spcPts val="30"/>
              </a:spcBef>
            </a:pPr>
            <a:endParaRPr lang="tr-TR" b="1" dirty="0" smtClean="0"/>
          </a:p>
          <a:p>
            <a:pPr>
              <a:lnSpc>
                <a:spcPct val="100000"/>
              </a:lnSpc>
              <a:spcBef>
                <a:spcPts val="30"/>
              </a:spcBef>
            </a:pPr>
            <a:endParaRPr lang="tr-TR" b="1" dirty="0"/>
          </a:p>
          <a:p>
            <a:endParaRPr lang="tr-TR" sz="2400" b="1" dirty="0">
              <a:solidFill>
                <a:srgbClr val="000000"/>
              </a:solidFill>
              <a:latin typeface="Roboto"/>
            </a:endParaRPr>
          </a:p>
        </p:txBody>
      </p:sp>
      <p:sp>
        <p:nvSpPr>
          <p:cNvPr id="4" name="3 Dikdörtgen"/>
          <p:cNvSpPr/>
          <p:nvPr/>
        </p:nvSpPr>
        <p:spPr>
          <a:xfrm>
            <a:off x="350520" y="1889760"/>
            <a:ext cx="8229600" cy="3416320"/>
          </a:xfrm>
          <a:prstGeom prst="rect">
            <a:avLst/>
          </a:prstGeom>
        </p:spPr>
        <p:txBody>
          <a:bodyPr wrap="square">
            <a:spAutoFit/>
          </a:bodyPr>
          <a:lstStyle/>
          <a:p>
            <a:pPr>
              <a:buFont typeface="Arial" pitchFamily="34" charset="0"/>
              <a:buChar char="•"/>
            </a:pPr>
            <a:r>
              <a:rPr lang="tr-TR" sz="2400" dirty="0" smtClean="0"/>
              <a:t> Kentler, insanoğlunun yeryüzündeki en görkemli eserleridir. Kentler aynı zamanda, tarihi kültürel mirasları ve bellekleri ile medeniyetin izlerinin en iyi sürdürülebildiği yerlerdir.</a:t>
            </a:r>
          </a:p>
          <a:p>
            <a:endParaRPr lang="tr-TR" sz="2400" dirty="0" smtClean="0"/>
          </a:p>
          <a:p>
            <a:pPr>
              <a:buFont typeface="Arial" pitchFamily="34" charset="0"/>
              <a:buChar char="•"/>
            </a:pPr>
            <a:r>
              <a:rPr lang="tr-TR" sz="2400" dirty="0" smtClean="0"/>
              <a:t> Kentler sürekli değişim içinde etkilenen ve etkileyen alanlardır. </a:t>
            </a:r>
          </a:p>
          <a:p>
            <a:pPr>
              <a:buFont typeface="Arial" pitchFamily="34" charset="0"/>
              <a:buChar char="•"/>
            </a:pPr>
            <a:endParaRPr lang="tr-TR" sz="2400" dirty="0" smtClean="0"/>
          </a:p>
          <a:p>
            <a:pPr>
              <a:buFont typeface="Arial" pitchFamily="34" charset="0"/>
              <a:buChar char="•"/>
            </a:pPr>
            <a:r>
              <a:rPr lang="tr-TR" sz="2400" dirty="0" smtClean="0"/>
              <a:t> Kentler yaşayan sistemlerdir ve toplumların </a:t>
            </a:r>
            <a:r>
              <a:rPr lang="tr-TR" sz="2400" dirty="0" err="1" smtClean="0"/>
              <a:t>sosyo</a:t>
            </a:r>
            <a:r>
              <a:rPr lang="tr-TR" sz="2400" dirty="0" smtClean="0"/>
              <a:t>-kültürel, ekonomik, teknolojik düzeylerini ve sahip oldukları birikimleri en doğru şekilde yansıtan sosyal ve fiziki zeminlerdir.</a:t>
            </a:r>
            <a:endParaRPr lang="tr-TR" sz="2400" dirty="0"/>
          </a:p>
        </p:txBody>
      </p:sp>
    </p:spTree>
    <p:extLst>
      <p:ext uri="{BB962C8B-B14F-4D97-AF65-F5344CB8AC3E}">
        <p14:creationId xmlns:p14="http://schemas.microsoft.com/office/powerpoint/2010/main" xmlns="" val="22800962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261641" y="408597"/>
            <a:ext cx="6105238" cy="3097643"/>
          </a:xfrm>
          <a:prstGeom prst="rect">
            <a:avLst/>
          </a:prstGeom>
        </p:spPr>
        <p:txBody>
          <a:bodyPr vert="horz" wrap="square" lIns="0" tIns="12065" rIns="0" bIns="0" rtlCol="0">
            <a:spAutoFit/>
          </a:bodyPr>
          <a:lstStyle/>
          <a:p>
            <a:pPr marL="2413635">
              <a:lnSpc>
                <a:spcPct val="100000"/>
              </a:lnSpc>
              <a:spcBef>
                <a:spcPts val="95"/>
              </a:spcBef>
            </a:pPr>
            <a:endParaRPr lang="tr-TR" sz="2200" b="1" spc="-400" dirty="0" smtClean="0">
              <a:latin typeface="Arial"/>
              <a:cs typeface="Arial"/>
            </a:endParaRPr>
          </a:p>
          <a:p>
            <a:pPr marL="2413635">
              <a:lnSpc>
                <a:spcPct val="100000"/>
              </a:lnSpc>
              <a:spcBef>
                <a:spcPts val="95"/>
              </a:spcBef>
            </a:pPr>
            <a:endParaRPr lang="tr-TR" sz="2200" b="1" spc="-400" dirty="0">
              <a:latin typeface="Arial"/>
              <a:cs typeface="Arial"/>
            </a:endParaRPr>
          </a:p>
          <a:p>
            <a:pPr marL="2413635">
              <a:lnSpc>
                <a:spcPct val="100000"/>
              </a:lnSpc>
              <a:spcBef>
                <a:spcPts val="95"/>
              </a:spcBef>
            </a:pPr>
            <a:endParaRPr lang="tr-TR" sz="2200" b="1" spc="-400" dirty="0" smtClean="0">
              <a:latin typeface="Arial"/>
              <a:cs typeface="Arial"/>
            </a:endParaRPr>
          </a:p>
          <a:p>
            <a:pPr marL="2413635">
              <a:lnSpc>
                <a:spcPct val="100000"/>
              </a:lnSpc>
              <a:spcBef>
                <a:spcPts val="95"/>
              </a:spcBef>
            </a:pPr>
            <a:endParaRPr sz="2200" b="1" dirty="0">
              <a:latin typeface="Arial"/>
              <a:cs typeface="Arial"/>
            </a:endParaRPr>
          </a:p>
          <a:p>
            <a:pPr>
              <a:lnSpc>
                <a:spcPct val="100000"/>
              </a:lnSpc>
              <a:spcBef>
                <a:spcPts val="25"/>
              </a:spcBef>
            </a:pPr>
            <a:endParaRPr sz="2200" b="1" dirty="0">
              <a:latin typeface="Arial"/>
              <a:cs typeface="Arial"/>
            </a:endParaRPr>
          </a:p>
          <a:p>
            <a:pPr marL="12700">
              <a:lnSpc>
                <a:spcPct val="100000"/>
              </a:lnSpc>
              <a:tabLst>
                <a:tab pos="298450" algn="l"/>
              </a:tabLst>
            </a:pPr>
            <a:endParaRPr lang="tr-TR" sz="2200" b="1" dirty="0" smtClean="0"/>
          </a:p>
          <a:p>
            <a:pPr marL="12700">
              <a:lnSpc>
                <a:spcPct val="100000"/>
              </a:lnSpc>
              <a:tabLst>
                <a:tab pos="298450" algn="l"/>
              </a:tabLst>
            </a:pPr>
            <a:endParaRPr lang="tr-TR" sz="2200" b="1" dirty="0" smtClean="0"/>
          </a:p>
          <a:p>
            <a:pPr marL="12700">
              <a:lnSpc>
                <a:spcPct val="100000"/>
              </a:lnSpc>
              <a:tabLst>
                <a:tab pos="298450" algn="l"/>
              </a:tabLst>
            </a:pPr>
            <a:endParaRPr lang="tr-TR" sz="2200" b="1" dirty="0">
              <a:latin typeface="Arial"/>
              <a:cs typeface="Arial"/>
            </a:endParaRPr>
          </a:p>
          <a:p>
            <a:pPr marL="12700">
              <a:lnSpc>
                <a:spcPct val="100000"/>
              </a:lnSpc>
              <a:tabLst>
                <a:tab pos="298450" algn="l"/>
              </a:tabLst>
            </a:pPr>
            <a:endParaRPr sz="2200" b="1" dirty="0">
              <a:latin typeface="Arial"/>
              <a:cs typeface="Arial"/>
            </a:endParaRPr>
          </a:p>
        </p:txBody>
      </p:sp>
      <p:sp>
        <p:nvSpPr>
          <p:cNvPr id="3" name="2 Dikdörtgen"/>
          <p:cNvSpPr/>
          <p:nvPr/>
        </p:nvSpPr>
        <p:spPr>
          <a:xfrm>
            <a:off x="320040" y="1889760"/>
            <a:ext cx="8580120" cy="3293209"/>
          </a:xfrm>
          <a:prstGeom prst="rect">
            <a:avLst/>
          </a:prstGeom>
        </p:spPr>
        <p:txBody>
          <a:bodyPr wrap="square">
            <a:spAutoFit/>
          </a:bodyPr>
          <a:lstStyle/>
          <a:p>
            <a:r>
              <a:rPr lang="tr-TR" sz="2600" dirty="0" smtClean="0"/>
              <a:t>Kentlerin gerek fizik-mekân gerekse </a:t>
            </a:r>
            <a:r>
              <a:rPr lang="tr-TR" sz="2600" dirty="0" err="1" smtClean="0"/>
              <a:t>sosyo</a:t>
            </a:r>
            <a:r>
              <a:rPr lang="tr-TR" sz="2600" dirty="0" smtClean="0"/>
              <a:t>-ekonomik olarak gelişmesi ve nüfus ile paralel gelişen toplumsal ihtiyaçların çeşitlenerek artması kamu yönetiminin en önemli bölümünü oluşturan kent yönetimlerinin önem kazanmasına yol açmıştır. </a:t>
            </a:r>
          </a:p>
          <a:p>
            <a:endParaRPr lang="tr-TR" sz="2600" dirty="0" smtClean="0"/>
          </a:p>
          <a:p>
            <a:r>
              <a:rPr lang="tr-TR" sz="2600" dirty="0" smtClean="0"/>
              <a:t>Özellikle, büyük kentlerde halkın yönetime katılma isteği, yaşadıkları çevre ile ilgili sorunları paylaşma çabaları ve siyasal bilincin yükselmesi ile kent yönetimleri ilgi odağı olmuştur.</a:t>
            </a:r>
            <a:endParaRPr lang="tr-TR" sz="2600" dirty="0"/>
          </a:p>
        </p:txBody>
      </p:sp>
    </p:spTree>
    <p:extLst>
      <p:ext uri="{BB962C8B-B14F-4D97-AF65-F5344CB8AC3E}">
        <p14:creationId xmlns:p14="http://schemas.microsoft.com/office/powerpoint/2010/main" xmlns="" val="37733262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636608" y="1794076"/>
            <a:ext cx="7730152" cy="3016210"/>
          </a:xfrm>
          <a:prstGeom prst="rect">
            <a:avLst/>
          </a:prstGeom>
        </p:spPr>
        <p:txBody>
          <a:bodyPr wrap="square">
            <a:spAutoFit/>
          </a:bodyPr>
          <a:lstStyle/>
          <a:p>
            <a:pPr>
              <a:buFont typeface="Arial" pitchFamily="34" charset="0"/>
              <a:buChar char="•"/>
            </a:pPr>
            <a:r>
              <a:rPr lang="tr-TR" sz="2400" dirty="0" smtClean="0"/>
              <a:t> En önemli </a:t>
            </a:r>
            <a:r>
              <a:rPr lang="tr-TR" sz="2400" dirty="0" smtClean="0"/>
              <a:t>unsuru </a:t>
            </a:r>
            <a:r>
              <a:rPr lang="tr-TR" sz="2400" dirty="0" smtClean="0"/>
              <a:t>insan olan kent yönetiminin </a:t>
            </a:r>
            <a:r>
              <a:rPr lang="tr-TR" sz="2400" dirty="0" smtClean="0"/>
              <a:t>de </a:t>
            </a:r>
            <a:r>
              <a:rPr lang="tr-TR" sz="2400" dirty="0" smtClean="0"/>
              <a:t>etik </a:t>
            </a:r>
            <a:r>
              <a:rPr lang="tr-TR" sz="2400" dirty="0" smtClean="0"/>
              <a:t>kavramıyla </a:t>
            </a:r>
            <a:r>
              <a:rPr lang="tr-TR" sz="2400" dirty="0" smtClean="0"/>
              <a:t>birlikte anılması </a:t>
            </a:r>
            <a:r>
              <a:rPr lang="tr-TR" sz="2400" dirty="0" smtClean="0"/>
              <a:t>fazla </a:t>
            </a:r>
            <a:r>
              <a:rPr lang="tr-TR" sz="2400" dirty="0" smtClean="0"/>
              <a:t>şaşırtıcı olmayacaktır.</a:t>
            </a:r>
          </a:p>
          <a:p>
            <a:pPr>
              <a:buFont typeface="Arial" pitchFamily="34" charset="0"/>
              <a:buChar char="•"/>
            </a:pPr>
            <a:endParaRPr lang="tr-TR" sz="2400" dirty="0" smtClean="0"/>
          </a:p>
          <a:p>
            <a:pPr>
              <a:buFont typeface="Arial" pitchFamily="34" charset="0"/>
              <a:buChar char="•"/>
            </a:pPr>
            <a:r>
              <a:rPr lang="tr-TR" sz="2400" dirty="0" smtClean="0"/>
              <a:t> </a:t>
            </a:r>
            <a:r>
              <a:rPr lang="tr-TR" sz="2400" dirty="0" smtClean="0"/>
              <a:t>Kent yönetiminde etik</a:t>
            </a:r>
            <a:r>
              <a:rPr lang="tr-TR" sz="2400" dirty="0" smtClean="0"/>
              <a:t>, </a:t>
            </a:r>
            <a:r>
              <a:rPr lang="tr-TR" sz="2400" dirty="0" smtClean="0"/>
              <a:t>görevlilerin </a:t>
            </a:r>
            <a:r>
              <a:rPr lang="tr-TR" sz="2400" dirty="0" smtClean="0"/>
              <a:t>karar alırken ve kamu </a:t>
            </a:r>
            <a:r>
              <a:rPr lang="tr-TR" sz="2400" dirty="0" smtClean="0"/>
              <a:t>hizmetlerini yürütürken </a:t>
            </a:r>
            <a:r>
              <a:rPr lang="tr-TR" sz="2400" dirty="0" smtClean="0"/>
              <a:t>uymaları gereken tarafsızlık, </a:t>
            </a:r>
            <a:r>
              <a:rPr lang="tr-TR" sz="2400" dirty="0" smtClean="0"/>
              <a:t>dürüstlük, adalet</a:t>
            </a:r>
            <a:r>
              <a:rPr lang="tr-TR" sz="2400" dirty="0" smtClean="0"/>
              <a:t>, saydamlık ve hesap </a:t>
            </a:r>
            <a:r>
              <a:rPr lang="tr-TR" sz="2400" dirty="0" smtClean="0"/>
              <a:t>verebilirlik gibi bir takım ahlaki değerler </a:t>
            </a:r>
            <a:r>
              <a:rPr lang="tr-TR" sz="2400" dirty="0" smtClean="0"/>
              <a:t>ve </a:t>
            </a:r>
            <a:r>
              <a:rPr lang="tr-TR" sz="2400" dirty="0" smtClean="0"/>
              <a:t>ilkeler bütününe denmektedir.</a:t>
            </a:r>
            <a:endParaRPr lang="tr-TR" sz="2400" dirty="0" smtClean="0"/>
          </a:p>
          <a:p>
            <a:endParaRPr lang="tr-TR" sz="2200" b="1" i="0" dirty="0">
              <a:effectLst/>
              <a:latin typeface="Arial" panose="020B0604020202020204" pitchFamily="34" charset="0"/>
            </a:endParaRPr>
          </a:p>
        </p:txBody>
      </p:sp>
    </p:spTree>
    <p:extLst>
      <p:ext uri="{BB962C8B-B14F-4D97-AF65-F5344CB8AC3E}">
        <p14:creationId xmlns:p14="http://schemas.microsoft.com/office/powerpoint/2010/main" xmlns="" val="18053086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59080" y="1524000"/>
            <a:ext cx="8321040" cy="4154984"/>
          </a:xfrm>
          <a:prstGeom prst="rect">
            <a:avLst/>
          </a:prstGeom>
        </p:spPr>
        <p:txBody>
          <a:bodyPr wrap="square">
            <a:spAutoFit/>
          </a:bodyPr>
          <a:lstStyle/>
          <a:p>
            <a:r>
              <a:rPr lang="tr-TR" sz="2400" dirty="0" smtClean="0"/>
              <a:t>Etik ilkeler </a:t>
            </a:r>
            <a:r>
              <a:rPr lang="tr-TR" sz="2400" dirty="0" smtClean="0"/>
              <a:t>(</a:t>
            </a:r>
            <a:r>
              <a:rPr lang="tr-TR" sz="2400" dirty="0" smtClean="0"/>
              <a:t>ahlaki değerler </a:t>
            </a:r>
            <a:r>
              <a:rPr lang="tr-TR" sz="2400" dirty="0" smtClean="0"/>
              <a:t>ve </a:t>
            </a:r>
            <a:r>
              <a:rPr lang="tr-TR" sz="2400" dirty="0" smtClean="0"/>
              <a:t>ilkeler</a:t>
            </a:r>
            <a:r>
              <a:rPr lang="tr-TR" sz="2400" dirty="0" smtClean="0"/>
              <a:t>) </a:t>
            </a:r>
            <a:r>
              <a:rPr lang="tr-TR" sz="2400" dirty="0" smtClean="0"/>
              <a:t>şu şekilde sıralanmaktadır:</a:t>
            </a:r>
          </a:p>
          <a:p>
            <a:r>
              <a:rPr lang="tr-TR" sz="2400" dirty="0" smtClean="0"/>
              <a:t>• Görevin yerine getirilmesinde </a:t>
            </a:r>
            <a:r>
              <a:rPr lang="tr-TR" sz="2400" dirty="0" smtClean="0"/>
              <a:t>kamu </a:t>
            </a:r>
            <a:r>
              <a:rPr lang="tr-TR" sz="2400" dirty="0" smtClean="0"/>
              <a:t>hizmeti bilinci</a:t>
            </a:r>
            <a:r>
              <a:rPr lang="tr-TR" sz="2400" dirty="0" smtClean="0"/>
              <a:t> </a:t>
            </a:r>
          </a:p>
          <a:p>
            <a:r>
              <a:rPr lang="tr-TR" sz="2400" dirty="0" smtClean="0"/>
              <a:t>• Halka </a:t>
            </a:r>
            <a:r>
              <a:rPr lang="tr-TR" sz="2400" dirty="0" smtClean="0"/>
              <a:t>hizmet bilinci</a:t>
            </a:r>
            <a:endParaRPr lang="tr-TR" sz="2400" dirty="0" smtClean="0"/>
          </a:p>
          <a:p>
            <a:r>
              <a:rPr lang="tr-TR" sz="2400" dirty="0" smtClean="0"/>
              <a:t>• Amaç ve </a:t>
            </a:r>
            <a:r>
              <a:rPr lang="tr-TR" sz="2400" dirty="0" smtClean="0"/>
              <a:t>misyona bağlılık</a:t>
            </a:r>
            <a:endParaRPr lang="tr-TR" sz="2400" dirty="0" smtClean="0"/>
          </a:p>
          <a:p>
            <a:r>
              <a:rPr lang="tr-TR" sz="2400" dirty="0" smtClean="0"/>
              <a:t>• </a:t>
            </a:r>
            <a:r>
              <a:rPr lang="tr-TR" sz="2400" dirty="0" smtClean="0"/>
              <a:t>Dürüstlük </a:t>
            </a:r>
            <a:r>
              <a:rPr lang="tr-TR" sz="2400" dirty="0" smtClean="0"/>
              <a:t>ve </a:t>
            </a:r>
            <a:r>
              <a:rPr lang="tr-TR" sz="2400" dirty="0" smtClean="0"/>
              <a:t>tarafsızlık</a:t>
            </a:r>
            <a:endParaRPr lang="tr-TR" sz="2400" dirty="0" smtClean="0"/>
          </a:p>
          <a:p>
            <a:r>
              <a:rPr lang="tr-TR" sz="2400" dirty="0" smtClean="0"/>
              <a:t>• Saygınlık ve </a:t>
            </a:r>
            <a:r>
              <a:rPr lang="tr-TR" sz="2400" dirty="0" smtClean="0"/>
              <a:t>güven</a:t>
            </a:r>
            <a:endParaRPr lang="tr-TR" sz="2400" dirty="0" smtClean="0"/>
          </a:p>
          <a:p>
            <a:r>
              <a:rPr lang="tr-TR" sz="2400" dirty="0" smtClean="0"/>
              <a:t>• Nezaket ve </a:t>
            </a:r>
            <a:r>
              <a:rPr lang="tr-TR" sz="2400" dirty="0" smtClean="0"/>
              <a:t>saygı</a:t>
            </a:r>
            <a:endParaRPr lang="tr-TR" sz="2400" dirty="0" smtClean="0"/>
          </a:p>
          <a:p>
            <a:r>
              <a:rPr lang="tr-TR" sz="2400" dirty="0" smtClean="0"/>
              <a:t>• </a:t>
            </a:r>
            <a:r>
              <a:rPr lang="tr-TR" sz="2400" dirty="0" smtClean="0"/>
              <a:t>Yetkili </a:t>
            </a:r>
            <a:r>
              <a:rPr lang="tr-TR" sz="2400" dirty="0" smtClean="0"/>
              <a:t>makamlara </a:t>
            </a:r>
            <a:r>
              <a:rPr lang="tr-TR" sz="2400" dirty="0" smtClean="0"/>
              <a:t>bildirim</a:t>
            </a:r>
            <a:endParaRPr lang="tr-TR" sz="2400" dirty="0" smtClean="0"/>
          </a:p>
          <a:p>
            <a:r>
              <a:rPr lang="tr-TR" sz="2400" dirty="0" smtClean="0"/>
              <a:t>• Çıkar </a:t>
            </a:r>
            <a:r>
              <a:rPr lang="tr-TR" sz="2400" dirty="0" smtClean="0"/>
              <a:t>çatışmasından kaçınma</a:t>
            </a:r>
            <a:endParaRPr lang="tr-TR" sz="2400" dirty="0" smtClean="0"/>
          </a:p>
          <a:p>
            <a:r>
              <a:rPr lang="tr-TR" sz="2400" dirty="0" smtClean="0"/>
              <a:t>• Görev ve </a:t>
            </a:r>
            <a:r>
              <a:rPr lang="tr-TR" sz="2400" dirty="0" smtClean="0"/>
              <a:t>yetkilerin </a:t>
            </a:r>
            <a:r>
              <a:rPr lang="tr-TR" sz="2400" dirty="0" smtClean="0"/>
              <a:t>menfaat </a:t>
            </a:r>
            <a:r>
              <a:rPr lang="tr-TR" sz="2400" dirty="0" smtClean="0"/>
              <a:t>sağlamak amacıyla kullanılmaması</a:t>
            </a:r>
            <a:endParaRPr lang="tr-TR" sz="2400" dirty="0" smtClean="0"/>
          </a:p>
          <a:p>
            <a:r>
              <a:rPr lang="tr-TR" sz="2400" dirty="0" smtClean="0"/>
              <a:t> </a:t>
            </a:r>
          </a:p>
        </p:txBody>
      </p:sp>
    </p:spTree>
    <p:extLst>
      <p:ext uri="{BB962C8B-B14F-4D97-AF65-F5344CB8AC3E}">
        <p14:creationId xmlns:p14="http://schemas.microsoft.com/office/powerpoint/2010/main" xmlns="" val="16179173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Dikdörtgen 10"/>
          <p:cNvSpPr/>
          <p:nvPr/>
        </p:nvSpPr>
        <p:spPr>
          <a:xfrm>
            <a:off x="555584" y="1737361"/>
            <a:ext cx="7963576" cy="4154984"/>
          </a:xfrm>
          <a:prstGeom prst="rect">
            <a:avLst/>
          </a:prstGeom>
        </p:spPr>
        <p:txBody>
          <a:bodyPr wrap="square">
            <a:spAutoFit/>
          </a:bodyPr>
          <a:lstStyle/>
          <a:p>
            <a:r>
              <a:rPr lang="tr-TR" sz="2400" dirty="0" smtClean="0"/>
              <a:t>• Hediye alma ve menfaat sa</a:t>
            </a:r>
            <a:r>
              <a:rPr lang="tr-TR" sz="2400" dirty="0" smtClean="0"/>
              <a:t>ğ</a:t>
            </a:r>
            <a:r>
              <a:rPr lang="tr-TR" sz="2400" dirty="0" smtClean="0"/>
              <a:t>lama yasağı </a:t>
            </a:r>
          </a:p>
          <a:p>
            <a:r>
              <a:rPr lang="tr-TR" sz="2400" dirty="0" smtClean="0"/>
              <a:t>• Kamu malları ve kaynaklarının kullanımı</a:t>
            </a:r>
          </a:p>
          <a:p>
            <a:r>
              <a:rPr lang="tr-TR" sz="2400" dirty="0" smtClean="0"/>
              <a:t>• Savurganlıktan kaçınma</a:t>
            </a:r>
          </a:p>
          <a:p>
            <a:r>
              <a:rPr lang="tr-TR" sz="2400" dirty="0" smtClean="0"/>
              <a:t>• Ba</a:t>
            </a:r>
            <a:r>
              <a:rPr lang="tr-TR" sz="2400" dirty="0" smtClean="0"/>
              <a:t>ğ</a:t>
            </a:r>
            <a:r>
              <a:rPr lang="tr-TR" sz="2400" dirty="0" smtClean="0"/>
              <a:t>layıcı açıklamalar ve gerçek dı</a:t>
            </a:r>
            <a:r>
              <a:rPr lang="tr-TR" sz="2400" dirty="0" smtClean="0"/>
              <a:t>ş</a:t>
            </a:r>
            <a:r>
              <a:rPr lang="tr-TR" sz="2400" dirty="0" smtClean="0"/>
              <a:t>ı beyan</a:t>
            </a:r>
          </a:p>
          <a:p>
            <a:r>
              <a:rPr lang="tr-TR" sz="2400" dirty="0" smtClean="0"/>
              <a:t>• Bilgi verme, saydamlık ve katılımcılık</a:t>
            </a:r>
          </a:p>
          <a:p>
            <a:r>
              <a:rPr lang="tr-TR" sz="2400" dirty="0" smtClean="0"/>
              <a:t>• Yöneticilerin hesap verme sorumlulu</a:t>
            </a:r>
            <a:r>
              <a:rPr lang="tr-TR" sz="2400" dirty="0" smtClean="0"/>
              <a:t>ğ</a:t>
            </a:r>
            <a:r>
              <a:rPr lang="tr-TR" sz="2400" dirty="0" smtClean="0"/>
              <a:t>u</a:t>
            </a:r>
          </a:p>
          <a:p>
            <a:r>
              <a:rPr lang="tr-TR" sz="2400" dirty="0" smtClean="0"/>
              <a:t>• Eski kamu görevlileriyle imtiyazsız ilişkiler</a:t>
            </a:r>
          </a:p>
          <a:p>
            <a:r>
              <a:rPr lang="tr-TR" sz="2400" dirty="0" smtClean="0"/>
              <a:t>• Mal bildiriminde bulunma</a:t>
            </a:r>
          </a:p>
          <a:p>
            <a:r>
              <a:rPr lang="tr-TR" sz="2400" dirty="0" smtClean="0"/>
              <a:t>• Ayırımcılık yapmama</a:t>
            </a:r>
          </a:p>
          <a:p>
            <a:r>
              <a:rPr lang="tr-TR" sz="2400" dirty="0" smtClean="0"/>
              <a:t>• Yasalara uyma</a:t>
            </a:r>
          </a:p>
          <a:p>
            <a:endParaRPr lang="tr-TR" sz="2400" b="1" dirty="0">
              <a:latin typeface="Arial" panose="020B0604020202020204" pitchFamily="34" charset="0"/>
            </a:endParaRPr>
          </a:p>
        </p:txBody>
      </p:sp>
    </p:spTree>
    <p:extLst>
      <p:ext uri="{BB962C8B-B14F-4D97-AF65-F5344CB8AC3E}">
        <p14:creationId xmlns:p14="http://schemas.microsoft.com/office/powerpoint/2010/main" xmlns="" val="26973676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5"/>
          </p:nvPr>
        </p:nvSpPr>
        <p:spPr/>
        <p:txBody>
          <a:bodyPr/>
          <a:lstStyle/>
          <a:p>
            <a:endParaRPr lang="tr-TR"/>
          </a:p>
        </p:txBody>
      </p:sp>
      <p:sp>
        <p:nvSpPr>
          <p:cNvPr id="4" name="3 Dikdörtgen"/>
          <p:cNvSpPr/>
          <p:nvPr/>
        </p:nvSpPr>
        <p:spPr>
          <a:xfrm>
            <a:off x="320040" y="1280160"/>
            <a:ext cx="8321040" cy="4493538"/>
          </a:xfrm>
          <a:prstGeom prst="rect">
            <a:avLst/>
          </a:prstGeom>
        </p:spPr>
        <p:txBody>
          <a:bodyPr wrap="square">
            <a:spAutoFit/>
          </a:bodyPr>
          <a:lstStyle/>
          <a:p>
            <a:r>
              <a:rPr lang="tr-TR" sz="2200" dirty="0" smtClean="0"/>
              <a:t>Etik</a:t>
            </a:r>
            <a:r>
              <a:rPr lang="tr-TR" sz="2200" dirty="0" smtClean="0"/>
              <a:t>, </a:t>
            </a:r>
            <a:r>
              <a:rPr lang="tr-TR" sz="2200" dirty="0" smtClean="0"/>
              <a:t>iyi yönetimin temeli </a:t>
            </a:r>
            <a:r>
              <a:rPr lang="tr-TR" sz="2200" dirty="0" smtClean="0"/>
              <a:t>olarak kabul </a:t>
            </a:r>
            <a:r>
              <a:rPr lang="tr-TR" sz="2200" dirty="0" smtClean="0"/>
              <a:t>edilmektedir</a:t>
            </a:r>
            <a:r>
              <a:rPr lang="tr-TR" sz="2200" dirty="0" smtClean="0"/>
              <a:t>. Bu </a:t>
            </a:r>
            <a:r>
              <a:rPr lang="tr-TR" sz="2200" dirty="0" smtClean="0"/>
              <a:t>anlayışla</a:t>
            </a:r>
            <a:r>
              <a:rPr lang="tr-TR" sz="2200" dirty="0" smtClean="0"/>
              <a:t>, 2004 yılında 5176 sayılı “</a:t>
            </a:r>
            <a:r>
              <a:rPr lang="tr-TR" sz="2200" dirty="0" smtClean="0"/>
              <a:t>Kamu Görevlileri Etik </a:t>
            </a:r>
            <a:r>
              <a:rPr lang="tr-TR" sz="2200" dirty="0" smtClean="0"/>
              <a:t>Kurulu Kurulması ve Bazı </a:t>
            </a:r>
            <a:r>
              <a:rPr lang="tr-TR" sz="2200" dirty="0" smtClean="0"/>
              <a:t>Kanunlarda Değişiklik </a:t>
            </a:r>
            <a:r>
              <a:rPr lang="tr-TR" sz="2200" dirty="0" smtClean="0"/>
              <a:t>Yapılması Hakkında Kanun” kabul </a:t>
            </a:r>
            <a:r>
              <a:rPr lang="tr-TR" sz="2200" dirty="0" smtClean="0"/>
              <a:t>edilmiştir</a:t>
            </a:r>
            <a:r>
              <a:rPr lang="tr-TR" sz="2200" dirty="0" smtClean="0"/>
              <a:t>. </a:t>
            </a:r>
            <a:endParaRPr lang="tr-TR" sz="2200" dirty="0" smtClean="0"/>
          </a:p>
          <a:p>
            <a:endParaRPr lang="tr-TR" sz="2200" dirty="0" smtClean="0"/>
          </a:p>
          <a:p>
            <a:r>
              <a:rPr lang="tr-TR" sz="2200" dirty="0" smtClean="0"/>
              <a:t>Bu </a:t>
            </a:r>
            <a:r>
              <a:rPr lang="tr-TR" sz="2200" dirty="0" smtClean="0"/>
              <a:t>kanunun amacı, “kamu </a:t>
            </a:r>
            <a:r>
              <a:rPr lang="tr-TR" sz="2200" dirty="0" smtClean="0"/>
              <a:t>görevlilerinin uymaları gereken </a:t>
            </a:r>
            <a:r>
              <a:rPr lang="tr-TR" sz="2200" dirty="0" smtClean="0"/>
              <a:t>saydamlık, tarafsızlık, </a:t>
            </a:r>
            <a:r>
              <a:rPr lang="tr-TR" sz="2200" dirty="0" smtClean="0"/>
              <a:t>dürüstlük</a:t>
            </a:r>
            <a:r>
              <a:rPr lang="tr-TR" sz="2200" dirty="0" smtClean="0"/>
              <a:t>, hesap </a:t>
            </a:r>
            <a:r>
              <a:rPr lang="tr-TR" sz="2200" dirty="0" smtClean="0"/>
              <a:t>verebilirlik</a:t>
            </a:r>
            <a:r>
              <a:rPr lang="tr-TR" sz="2200" dirty="0" smtClean="0"/>
              <a:t>, kamu yararını gözetme </a:t>
            </a:r>
            <a:r>
              <a:rPr lang="tr-TR" sz="2200" dirty="0" smtClean="0"/>
              <a:t>gibi etik davranış ilkeleri belirlemek </a:t>
            </a:r>
            <a:r>
              <a:rPr lang="tr-TR" sz="2200" dirty="0" smtClean="0"/>
              <a:t>ve uygulamayı gözetmek </a:t>
            </a:r>
            <a:r>
              <a:rPr lang="tr-TR" sz="2200" dirty="0" smtClean="0"/>
              <a:t>üzere Kamu Görevlileri Etik </a:t>
            </a:r>
            <a:r>
              <a:rPr lang="tr-TR" sz="2200" dirty="0" smtClean="0"/>
              <a:t>Kurulunun </a:t>
            </a:r>
            <a:r>
              <a:rPr lang="tr-TR" sz="2200" dirty="0" smtClean="0"/>
              <a:t>kuruluş, </a:t>
            </a:r>
            <a:r>
              <a:rPr lang="tr-TR" sz="2200" dirty="0" smtClean="0"/>
              <a:t>görev </a:t>
            </a:r>
            <a:r>
              <a:rPr lang="tr-TR" sz="2200" dirty="0" smtClean="0"/>
              <a:t>ve çalışma </a:t>
            </a:r>
            <a:r>
              <a:rPr lang="tr-TR" sz="2200" dirty="0" smtClean="0"/>
              <a:t>usul ve esaslarının </a:t>
            </a:r>
            <a:r>
              <a:rPr lang="tr-TR" sz="2200" dirty="0" smtClean="0"/>
              <a:t>belirlenmesi” olmuştur. </a:t>
            </a:r>
          </a:p>
          <a:p>
            <a:endParaRPr lang="tr-TR" sz="2200" dirty="0" smtClean="0"/>
          </a:p>
          <a:p>
            <a:r>
              <a:rPr lang="tr-TR" sz="2200" dirty="0" smtClean="0"/>
              <a:t>Kanun</a:t>
            </a:r>
            <a:r>
              <a:rPr lang="tr-TR" sz="2200" dirty="0" smtClean="0"/>
              <a:t>, </a:t>
            </a:r>
            <a:r>
              <a:rPr lang="tr-TR" sz="2200" dirty="0" smtClean="0"/>
              <a:t>tüm </a:t>
            </a:r>
            <a:r>
              <a:rPr lang="tr-TR" sz="2200" dirty="0" smtClean="0"/>
              <a:t>kamu kurum ve </a:t>
            </a:r>
            <a:r>
              <a:rPr lang="tr-TR" sz="2200" dirty="0" smtClean="0"/>
              <a:t>kuruluşlarında dolayısıyla </a:t>
            </a:r>
            <a:r>
              <a:rPr lang="tr-TR" sz="2200" dirty="0" smtClean="0"/>
              <a:t>kent </a:t>
            </a:r>
            <a:r>
              <a:rPr lang="tr-TR" sz="2200" dirty="0" smtClean="0"/>
              <a:t>yönetimi bünyesinde çalışan</a:t>
            </a:r>
            <a:r>
              <a:rPr lang="tr-TR" sz="2200" dirty="0" smtClean="0"/>
              <a:t>; </a:t>
            </a:r>
            <a:r>
              <a:rPr lang="tr-TR" sz="2200" dirty="0" smtClean="0"/>
              <a:t>yönetim ve denetim </a:t>
            </a:r>
            <a:r>
              <a:rPr lang="tr-TR" sz="2200" dirty="0" smtClean="0"/>
              <a:t>kurulu </a:t>
            </a:r>
            <a:r>
              <a:rPr lang="tr-TR" sz="2200" dirty="0" smtClean="0"/>
              <a:t>ile </a:t>
            </a:r>
            <a:r>
              <a:rPr lang="tr-TR" sz="2200" dirty="0" smtClean="0"/>
              <a:t>kurul, </a:t>
            </a:r>
            <a:r>
              <a:rPr lang="tr-TR" sz="2200" dirty="0" smtClean="0"/>
              <a:t>üst </a:t>
            </a:r>
            <a:r>
              <a:rPr lang="tr-TR" sz="2200" dirty="0" smtClean="0"/>
              <a:t>kurul </a:t>
            </a:r>
            <a:r>
              <a:rPr lang="tr-TR" sz="2200" dirty="0" smtClean="0"/>
              <a:t>başkan </a:t>
            </a:r>
            <a:r>
              <a:rPr lang="tr-TR" sz="2200" dirty="0" smtClean="0"/>
              <a:t>ve </a:t>
            </a:r>
            <a:r>
              <a:rPr lang="tr-TR" sz="2200" dirty="0" smtClean="0"/>
              <a:t>üyeler dâhil tüm</a:t>
            </a:r>
            <a:r>
              <a:rPr lang="tr-TR" sz="2200" dirty="0" smtClean="0"/>
              <a:t> </a:t>
            </a:r>
            <a:r>
              <a:rPr lang="tr-TR" sz="2200" dirty="0" smtClean="0"/>
              <a:t>personeli kapsamaktadır.</a:t>
            </a:r>
            <a:endParaRPr lang="tr-TR" sz="2200" dirty="0"/>
          </a:p>
        </p:txBody>
      </p:sp>
    </p:spTree>
    <p:extLst>
      <p:ext uri="{BB962C8B-B14F-4D97-AF65-F5344CB8AC3E}">
        <p14:creationId xmlns:p14="http://schemas.microsoft.com/office/powerpoint/2010/main" xmlns="" val="193121161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xmlns=""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12521</TotalTime>
  <Words>355</Words>
  <Application>Microsoft Office PowerPoint</Application>
  <PresentationFormat>Ekran Gösterisi (4:3)</PresentationFormat>
  <Paragraphs>71</Paragraphs>
  <Slides>11</Slides>
  <Notes>0</Notes>
  <HiddenSlides>0</HiddenSlides>
  <MMClips>0</MMClips>
  <ScaleCrop>false</ScaleCrop>
  <HeadingPairs>
    <vt:vector size="4" baseType="variant">
      <vt:variant>
        <vt:lpstr>Tema</vt:lpstr>
      </vt:variant>
      <vt:variant>
        <vt:i4>3</vt:i4>
      </vt:variant>
      <vt:variant>
        <vt:lpstr>Slayt Başlıkları</vt:lpstr>
      </vt:variant>
      <vt:variant>
        <vt:i4>11</vt:i4>
      </vt:variant>
    </vt:vector>
  </HeadingPairs>
  <TitlesOfParts>
    <vt:vector size="14" baseType="lpstr">
      <vt:lpstr>ekonomi</vt:lpstr>
      <vt:lpstr>1_Rics</vt:lpstr>
      <vt:lpstr>h.t.</vt:lpstr>
      <vt:lpstr>Slayt 1</vt:lpstr>
      <vt:lpstr>  Takdim Planı</vt:lpstr>
      <vt:lpstr>Slayt 3</vt:lpstr>
      <vt:lpstr>Slayt 4</vt:lpstr>
      <vt:lpstr>Slayt 5</vt:lpstr>
      <vt:lpstr>Slayt 6</vt:lpstr>
      <vt:lpstr>Slayt 7</vt:lpstr>
      <vt:lpstr>Slayt 8</vt:lpstr>
      <vt:lpstr>Slayt 9</vt:lpstr>
      <vt:lpstr>Slayt 10</vt:lpstr>
      <vt:lpstr>Slayt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Toshıba</cp:lastModifiedBy>
  <cp:revision>826</cp:revision>
  <cp:lastPrinted>2016-10-24T07:53:35Z</cp:lastPrinted>
  <dcterms:created xsi:type="dcterms:W3CDTF">2016-09-18T09:35:24Z</dcterms:created>
  <dcterms:modified xsi:type="dcterms:W3CDTF">2020-03-15T20:51:02Z</dcterms:modified>
</cp:coreProperties>
</file>