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BE2-298B-43C1-84E3-5A2808EC4C1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E70F-036F-49F5-8CE9-D5464F629B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BE2-298B-43C1-84E3-5A2808EC4C1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E70F-036F-49F5-8CE9-D5464F629B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BE2-298B-43C1-84E3-5A2808EC4C1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E70F-036F-49F5-8CE9-D5464F629B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BE2-298B-43C1-84E3-5A2808EC4C1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E70F-036F-49F5-8CE9-D5464F629B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BE2-298B-43C1-84E3-5A2808EC4C1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E70F-036F-49F5-8CE9-D5464F629B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BE2-298B-43C1-84E3-5A2808EC4C1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E70F-036F-49F5-8CE9-D5464F629B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BE2-298B-43C1-84E3-5A2808EC4C1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E70F-036F-49F5-8CE9-D5464F629B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BE2-298B-43C1-84E3-5A2808EC4C1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E70F-036F-49F5-8CE9-D5464F629B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BE2-298B-43C1-84E3-5A2808EC4C1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E70F-036F-49F5-8CE9-D5464F629B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BE2-298B-43C1-84E3-5A2808EC4C1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E70F-036F-49F5-8CE9-D5464F629B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4BE2-298B-43C1-84E3-5A2808EC4C1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E70F-036F-49F5-8CE9-D5464F629BB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74BE2-298B-43C1-84E3-5A2808EC4C1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4E70F-036F-49F5-8CE9-D5464F629BB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İSVEÇ SOSYAL GÜVENLİK SİSTEMİ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ÖĞR. GÖR. YUSUF CAN ÇALIŞIR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sistemin bir avantajı da, emeklilik ödemelerinin enflasyon oranına göre düzenlenmesidir.</a:t>
            </a:r>
          </a:p>
          <a:p>
            <a:endParaRPr lang="tr-TR" dirty="0" smtClean="0"/>
          </a:p>
          <a:p>
            <a:endParaRPr lang="tr-TR"/>
          </a:p>
          <a:p>
            <a:r>
              <a:rPr lang="tr-TR" smtClean="0"/>
              <a:t>Ayrıca</a:t>
            </a:r>
            <a:r>
              <a:rPr lang="tr-TR" dirty="0"/>
              <a:t>, reel ücretlerdeki büyümeye göre de düzenleme yapılabilmektedir.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85900" y="1160748"/>
            <a:ext cx="6172200" cy="453650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marL="0" indent="0">
              <a:buNone/>
            </a:pPr>
            <a:r>
              <a:rPr lang="tr-TR" b="1" i="1" dirty="0" smtClean="0"/>
              <a:t>Yararlanılan Kaynak:</a:t>
            </a:r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Haluk Egeli, </a:t>
            </a:r>
            <a:r>
              <a:rPr lang="tr-TR" dirty="0" err="1" smtClean="0"/>
              <a:t>Parafiskalite</a:t>
            </a:r>
            <a:r>
              <a:rPr lang="tr-TR" dirty="0" smtClean="0"/>
              <a:t> ve </a:t>
            </a:r>
            <a:r>
              <a:rPr lang="tr-TR" dirty="0" err="1" smtClean="0"/>
              <a:t>Parafiskal</a:t>
            </a:r>
            <a:r>
              <a:rPr lang="tr-TR" dirty="0" smtClean="0"/>
              <a:t> </a:t>
            </a:r>
            <a:r>
              <a:rPr lang="tr-TR" dirty="0" smtClean="0"/>
              <a:t>Yükümlülükler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304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Üç </a:t>
            </a:r>
            <a:r>
              <a:rPr lang="tr-TR" dirty="0"/>
              <a:t>ayaklı emeklilik sistemi olan İsveç’te yeni emeklilik programları 1999’da başlatılmıştır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Erkekler ve kadınlar için emeklilik yaşının 65 olduğu birinci ayak ikamet eden herkese minimum emekli aylığı vermektedir.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/>
              <a:t>İkinci ayak, tüm çalışanlar için kazançlarla ilişkili ve üst sınırlı kamu emekliliği sağlamaktadır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Üçüncü ayak; mesleki emeklilik, bireysel emeklilik ve özel tasarrufların bütününden oluşan gönüllü emekliliktir.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92500"/>
          </a:bodyPr>
          <a:lstStyle/>
          <a:p>
            <a:endParaRPr lang="tr-TR" dirty="0" smtClean="0"/>
          </a:p>
          <a:p>
            <a:r>
              <a:rPr lang="tr-TR" dirty="0"/>
              <a:t>İsveç’te kazanca göre yüksek primlere dayalı sosyal güvenlikle birlik sistemi benimsenmiştir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Kamu emeklilik sistemine dahil sigorta kollarının finansmanı ağırlıklı olarak sosyal güvenlik primleri ve devlet katkısıyla karşılanmaktadır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Buna göre 1999 yılından itibaren aşamalı olarak uygulamaya konulan sistemin finansmanı bordro vergisi (</a:t>
            </a:r>
            <a:r>
              <a:rPr lang="tr-TR" dirty="0" err="1"/>
              <a:t>payroll</a:t>
            </a:r>
            <a:r>
              <a:rPr lang="tr-TR" dirty="0"/>
              <a:t> </a:t>
            </a:r>
            <a:r>
              <a:rPr lang="tr-TR" dirty="0" err="1"/>
              <a:t>tax</a:t>
            </a:r>
            <a:r>
              <a:rPr lang="tr-TR" dirty="0"/>
              <a:t>) adı verilen katılım payları ve kısmen de vergilerle karşılanmaktadır.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İsveç’te ücret üzerinden yapılan kesintilerin toplamı net ücretin yaklaşık 1,5 katıdır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Sadece aile yardımlarının tamamı vergi gelirleri ile finanse edilmektedir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Yaşlılara yapılan yardımlar ücretin %95’i oranında olup, sadece işveren tarafından karşılanmaktadır.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/>
              <a:t>Emeklilik gelirlerinin belirlenmesinde önemli ölçüde ulusal hesaplardan yararlanılmakta ve bu hesaplar çalışanlar adına hükümet tarafından yürütülmektedir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Ancak son dönemde hükümet, artan sosyal harcamalar ve bunun doğal sonucu olan bütçe açıkları nedeniyle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başta </a:t>
            </a:r>
            <a:r>
              <a:rPr lang="tr-TR" dirty="0"/>
              <a:t>çocuk yardımları olmak üzere işsizlik sigortası ve iş kazalarıyla ilgili ödemelerde kısıntıya gitmiş ve işçilerin prim ve vergilerini arttırmıştır.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Öte yandan özel emeklilik sistemine yönelik uygulamalar çerçevesinde bireylerin emekliliklerinde elde edecekleri gelirleri;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iki </a:t>
            </a:r>
            <a:r>
              <a:rPr lang="tr-TR" dirty="0"/>
              <a:t>ayrı bireysel hesapta biriken fonlara bağlı olarak belirlenmektedir.</a:t>
            </a:r>
          </a:p>
          <a:p>
            <a:endParaRPr lang="tr-TR" dirty="0" smtClean="0"/>
          </a:p>
          <a:p>
            <a:r>
              <a:rPr lang="tr-TR" dirty="0" smtClean="0"/>
              <a:t>Çalışanları </a:t>
            </a:r>
            <a:r>
              <a:rPr lang="tr-TR" dirty="0"/>
              <a:t>ödediği %18,5’lik katılım payının %9,25’i işçi, %9,25’i de işveren payıdır.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92500"/>
          </a:bodyPr>
          <a:lstStyle/>
          <a:p>
            <a:endParaRPr lang="tr-TR" dirty="0" smtClean="0"/>
          </a:p>
          <a:p>
            <a:r>
              <a:rPr lang="tr-TR" dirty="0"/>
              <a:t>Katılım paylarının %16’sı hükümet yönetimindeki kamu emeklilik sistemlerine, %2,5’i ise özel olarak yönetilen bireysel emeklilik hesaplarına aktarılmaktadır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Bireysel emekli maaşları, vergiden indirilebilir primlerle finanse edilen yıllık emekli maaşları için 5 yıllık asgari bir para çekme safhası ile birlikte,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55 </a:t>
            </a:r>
            <a:r>
              <a:rPr lang="tr-TR" dirty="0"/>
              <a:t>yaşında hak edilebilmekte ve devam eden hasıla ile birleştirilebilmektedir.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/>
              <a:t>Ülkede emeklilik yaşı 65 olarak belirlenmiştir.</a:t>
            </a:r>
          </a:p>
          <a:p>
            <a:endParaRPr lang="tr-TR" dirty="0" smtClean="0"/>
          </a:p>
          <a:p>
            <a:r>
              <a:rPr lang="tr-TR" dirty="0" smtClean="0"/>
              <a:t>Emekli </a:t>
            </a:r>
            <a:r>
              <a:rPr lang="tr-TR" dirty="0"/>
              <a:t>aylığı en erken 61yaşının doldurulmasından itibaren 65’den önce ve sonra alınabilir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65 yaşından önce emekliliğe ayrılması durumunda emekli aylığı düşmekte, 65 yaşından sonra emekli olunması durumunda ise, emekli aylığı yükseltilmektedir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388</Words>
  <Application>Microsoft Office PowerPoint</Application>
  <PresentationFormat>Ekran Gösterisi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İSVEÇ SOSYAL GÜVENLİK SİSTEMİ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İSVEÇ SOSYAL GÜVENLİK SİSTEMİ</dc:title>
  <dc:creator>Se7en</dc:creator>
  <cp:lastModifiedBy>y</cp:lastModifiedBy>
  <cp:revision>2</cp:revision>
  <dcterms:created xsi:type="dcterms:W3CDTF">2019-03-25T21:16:49Z</dcterms:created>
  <dcterms:modified xsi:type="dcterms:W3CDTF">2020-01-16T08:49:17Z</dcterms:modified>
</cp:coreProperties>
</file>