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</p:sldIdLst>
  <p:sldSz cx="10799763" cy="719931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17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9983" y="1178222"/>
            <a:ext cx="9179799" cy="2506427"/>
          </a:xfrm>
        </p:spPr>
        <p:txBody>
          <a:bodyPr anchor="b"/>
          <a:lstStyle>
            <a:lvl1pPr algn="ctr">
              <a:defRPr sz="6299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9971" y="3781307"/>
            <a:ext cx="8099822" cy="1738167"/>
          </a:xfrm>
        </p:spPr>
        <p:txBody>
          <a:bodyPr/>
          <a:lstStyle>
            <a:lvl1pPr marL="0" indent="0" algn="ctr">
              <a:buNone/>
              <a:defRPr sz="2520"/>
            </a:lvl1pPr>
            <a:lvl2pPr marL="479972" indent="0" algn="ctr">
              <a:buNone/>
              <a:defRPr sz="2100"/>
            </a:lvl2pPr>
            <a:lvl3pPr marL="959943" indent="0" algn="ctr">
              <a:buNone/>
              <a:defRPr sz="1890"/>
            </a:lvl3pPr>
            <a:lvl4pPr marL="1439915" indent="0" algn="ctr">
              <a:buNone/>
              <a:defRPr sz="1680"/>
            </a:lvl4pPr>
            <a:lvl5pPr marL="1919887" indent="0" algn="ctr">
              <a:buNone/>
              <a:defRPr sz="1680"/>
            </a:lvl5pPr>
            <a:lvl6pPr marL="2399859" indent="0" algn="ctr">
              <a:buNone/>
              <a:defRPr sz="1680"/>
            </a:lvl6pPr>
            <a:lvl7pPr marL="2879830" indent="0" algn="ctr">
              <a:buNone/>
              <a:defRPr sz="1680"/>
            </a:lvl7pPr>
            <a:lvl8pPr marL="3359802" indent="0" algn="ctr">
              <a:buNone/>
              <a:defRPr sz="1680"/>
            </a:lvl8pPr>
            <a:lvl9pPr marL="3839774" indent="0" algn="ctr">
              <a:buNone/>
              <a:defRPr sz="168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45F6C-D590-4930-B45E-EA01F56AA7A7}" type="datetimeFigureOut">
              <a:rPr lang="tr-TR" smtClean="0"/>
              <a:t>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A97DC-155A-4400-ACD7-49D529B1B2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1939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45F6C-D590-4930-B45E-EA01F56AA7A7}" type="datetimeFigureOut">
              <a:rPr lang="tr-TR" smtClean="0"/>
              <a:t>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A97DC-155A-4400-ACD7-49D529B1B2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6981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28580" y="383298"/>
            <a:ext cx="2328699" cy="6101085"/>
          </a:xfrm>
        </p:spPr>
        <p:txBody>
          <a:bodyPr vert="eaVert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485" y="383298"/>
            <a:ext cx="6851100" cy="6101085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45F6C-D590-4930-B45E-EA01F56AA7A7}" type="datetimeFigureOut">
              <a:rPr lang="tr-TR" smtClean="0"/>
              <a:t>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A97DC-155A-4400-ACD7-49D529B1B2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9022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45F6C-D590-4930-B45E-EA01F56AA7A7}" type="datetimeFigureOut">
              <a:rPr lang="tr-TR" smtClean="0"/>
              <a:t>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A97DC-155A-4400-ACD7-49D529B1B2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8453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860" y="1794831"/>
            <a:ext cx="9314796" cy="2994714"/>
          </a:xfrm>
        </p:spPr>
        <p:txBody>
          <a:bodyPr anchor="b"/>
          <a:lstStyle>
            <a:lvl1pPr>
              <a:defRPr sz="6299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860" y="4817877"/>
            <a:ext cx="9314796" cy="15748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79972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59943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39915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19887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399859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7983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59802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39774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45F6C-D590-4930-B45E-EA01F56AA7A7}" type="datetimeFigureOut">
              <a:rPr lang="tr-TR" smtClean="0"/>
              <a:t>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A97DC-155A-4400-ACD7-49D529B1B2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5017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484" y="1916484"/>
            <a:ext cx="4589900" cy="456789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67381" y="1916484"/>
            <a:ext cx="4589900" cy="456789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45F6C-D590-4930-B45E-EA01F56AA7A7}" type="datetimeFigureOut">
              <a:rPr lang="tr-TR" smtClean="0"/>
              <a:t>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A97DC-155A-4400-ACD7-49D529B1B2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752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1" y="383299"/>
            <a:ext cx="9314796" cy="1391534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892" y="1764832"/>
            <a:ext cx="4568805" cy="86491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79972" indent="0">
              <a:buNone/>
              <a:defRPr sz="2100" b="1"/>
            </a:lvl2pPr>
            <a:lvl3pPr marL="959943" indent="0">
              <a:buNone/>
              <a:defRPr sz="1890" b="1"/>
            </a:lvl3pPr>
            <a:lvl4pPr marL="1439915" indent="0">
              <a:buNone/>
              <a:defRPr sz="1680" b="1"/>
            </a:lvl4pPr>
            <a:lvl5pPr marL="1919887" indent="0">
              <a:buNone/>
              <a:defRPr sz="1680" b="1"/>
            </a:lvl5pPr>
            <a:lvl6pPr marL="2399859" indent="0">
              <a:buNone/>
              <a:defRPr sz="1680" b="1"/>
            </a:lvl6pPr>
            <a:lvl7pPr marL="2879830" indent="0">
              <a:buNone/>
              <a:defRPr sz="1680" b="1"/>
            </a:lvl7pPr>
            <a:lvl8pPr marL="3359802" indent="0">
              <a:buNone/>
              <a:defRPr sz="1680" b="1"/>
            </a:lvl8pPr>
            <a:lvl9pPr marL="3839774" indent="0">
              <a:buNone/>
              <a:defRPr sz="168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3892" y="2629749"/>
            <a:ext cx="4568805" cy="386796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67381" y="1764832"/>
            <a:ext cx="4591306" cy="86491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79972" indent="0">
              <a:buNone/>
              <a:defRPr sz="2100" b="1"/>
            </a:lvl2pPr>
            <a:lvl3pPr marL="959943" indent="0">
              <a:buNone/>
              <a:defRPr sz="1890" b="1"/>
            </a:lvl3pPr>
            <a:lvl4pPr marL="1439915" indent="0">
              <a:buNone/>
              <a:defRPr sz="1680" b="1"/>
            </a:lvl4pPr>
            <a:lvl5pPr marL="1919887" indent="0">
              <a:buNone/>
              <a:defRPr sz="1680" b="1"/>
            </a:lvl5pPr>
            <a:lvl6pPr marL="2399859" indent="0">
              <a:buNone/>
              <a:defRPr sz="1680" b="1"/>
            </a:lvl6pPr>
            <a:lvl7pPr marL="2879830" indent="0">
              <a:buNone/>
              <a:defRPr sz="1680" b="1"/>
            </a:lvl7pPr>
            <a:lvl8pPr marL="3359802" indent="0">
              <a:buNone/>
              <a:defRPr sz="1680" b="1"/>
            </a:lvl8pPr>
            <a:lvl9pPr marL="3839774" indent="0">
              <a:buNone/>
              <a:defRPr sz="168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67381" y="2629749"/>
            <a:ext cx="4591306" cy="386796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45F6C-D590-4930-B45E-EA01F56AA7A7}" type="datetimeFigureOut">
              <a:rPr lang="tr-TR" smtClean="0"/>
              <a:t>2.11.2017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A97DC-155A-4400-ACD7-49D529B1B2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4688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45F6C-D590-4930-B45E-EA01F56AA7A7}" type="datetimeFigureOut">
              <a:rPr lang="tr-TR" smtClean="0"/>
              <a:t>2.11.2017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A97DC-155A-4400-ACD7-49D529B1B2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3704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45F6C-D590-4930-B45E-EA01F56AA7A7}" type="datetimeFigureOut">
              <a:rPr lang="tr-TR" smtClean="0"/>
              <a:t>2.11.2017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A97DC-155A-4400-ACD7-49D529B1B2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1313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1" y="479954"/>
            <a:ext cx="3483204" cy="1679840"/>
          </a:xfrm>
        </p:spPr>
        <p:txBody>
          <a:bodyPr anchor="b"/>
          <a:lstStyle>
            <a:lvl1pPr>
              <a:defRPr sz="3359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1306" y="1036571"/>
            <a:ext cx="5467380" cy="5116178"/>
          </a:xfrm>
        </p:spPr>
        <p:txBody>
          <a:bodyPr/>
          <a:lstStyle>
            <a:lvl1pPr>
              <a:defRPr sz="3359"/>
            </a:lvl1pPr>
            <a:lvl2pPr>
              <a:defRPr sz="2939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1" y="2159794"/>
            <a:ext cx="3483204" cy="4001285"/>
          </a:xfrm>
        </p:spPr>
        <p:txBody>
          <a:bodyPr/>
          <a:lstStyle>
            <a:lvl1pPr marL="0" indent="0">
              <a:buNone/>
              <a:defRPr sz="1680"/>
            </a:lvl1pPr>
            <a:lvl2pPr marL="479972" indent="0">
              <a:buNone/>
              <a:defRPr sz="1470"/>
            </a:lvl2pPr>
            <a:lvl3pPr marL="959943" indent="0">
              <a:buNone/>
              <a:defRPr sz="1260"/>
            </a:lvl3pPr>
            <a:lvl4pPr marL="1439915" indent="0">
              <a:buNone/>
              <a:defRPr sz="1050"/>
            </a:lvl4pPr>
            <a:lvl5pPr marL="1919887" indent="0">
              <a:buNone/>
              <a:defRPr sz="1050"/>
            </a:lvl5pPr>
            <a:lvl6pPr marL="2399859" indent="0">
              <a:buNone/>
              <a:defRPr sz="1050"/>
            </a:lvl6pPr>
            <a:lvl7pPr marL="2879830" indent="0">
              <a:buNone/>
              <a:defRPr sz="1050"/>
            </a:lvl7pPr>
            <a:lvl8pPr marL="3359802" indent="0">
              <a:buNone/>
              <a:defRPr sz="1050"/>
            </a:lvl8pPr>
            <a:lvl9pPr marL="3839774" indent="0">
              <a:buNone/>
              <a:defRPr sz="105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45F6C-D590-4930-B45E-EA01F56AA7A7}" type="datetimeFigureOut">
              <a:rPr lang="tr-TR" smtClean="0"/>
              <a:t>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A97DC-155A-4400-ACD7-49D529B1B2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2313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1" y="479954"/>
            <a:ext cx="3483204" cy="1679840"/>
          </a:xfrm>
        </p:spPr>
        <p:txBody>
          <a:bodyPr anchor="b"/>
          <a:lstStyle>
            <a:lvl1pPr>
              <a:defRPr sz="3359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91306" y="1036571"/>
            <a:ext cx="5467380" cy="5116178"/>
          </a:xfrm>
        </p:spPr>
        <p:txBody>
          <a:bodyPr anchor="t"/>
          <a:lstStyle>
            <a:lvl1pPr marL="0" indent="0">
              <a:buNone/>
              <a:defRPr sz="3359"/>
            </a:lvl1pPr>
            <a:lvl2pPr marL="479972" indent="0">
              <a:buNone/>
              <a:defRPr sz="2939"/>
            </a:lvl2pPr>
            <a:lvl3pPr marL="959943" indent="0">
              <a:buNone/>
              <a:defRPr sz="2520"/>
            </a:lvl3pPr>
            <a:lvl4pPr marL="1439915" indent="0">
              <a:buNone/>
              <a:defRPr sz="2100"/>
            </a:lvl4pPr>
            <a:lvl5pPr marL="1919887" indent="0">
              <a:buNone/>
              <a:defRPr sz="2100"/>
            </a:lvl5pPr>
            <a:lvl6pPr marL="2399859" indent="0">
              <a:buNone/>
              <a:defRPr sz="2100"/>
            </a:lvl6pPr>
            <a:lvl7pPr marL="2879830" indent="0">
              <a:buNone/>
              <a:defRPr sz="2100"/>
            </a:lvl7pPr>
            <a:lvl8pPr marL="3359802" indent="0">
              <a:buNone/>
              <a:defRPr sz="2100"/>
            </a:lvl8pPr>
            <a:lvl9pPr marL="3839774" indent="0">
              <a:buNone/>
              <a:defRPr sz="21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1" y="2159794"/>
            <a:ext cx="3483204" cy="4001285"/>
          </a:xfrm>
        </p:spPr>
        <p:txBody>
          <a:bodyPr/>
          <a:lstStyle>
            <a:lvl1pPr marL="0" indent="0">
              <a:buNone/>
              <a:defRPr sz="1680"/>
            </a:lvl1pPr>
            <a:lvl2pPr marL="479972" indent="0">
              <a:buNone/>
              <a:defRPr sz="1470"/>
            </a:lvl2pPr>
            <a:lvl3pPr marL="959943" indent="0">
              <a:buNone/>
              <a:defRPr sz="1260"/>
            </a:lvl3pPr>
            <a:lvl4pPr marL="1439915" indent="0">
              <a:buNone/>
              <a:defRPr sz="1050"/>
            </a:lvl4pPr>
            <a:lvl5pPr marL="1919887" indent="0">
              <a:buNone/>
              <a:defRPr sz="1050"/>
            </a:lvl5pPr>
            <a:lvl6pPr marL="2399859" indent="0">
              <a:buNone/>
              <a:defRPr sz="1050"/>
            </a:lvl6pPr>
            <a:lvl7pPr marL="2879830" indent="0">
              <a:buNone/>
              <a:defRPr sz="1050"/>
            </a:lvl7pPr>
            <a:lvl8pPr marL="3359802" indent="0">
              <a:buNone/>
              <a:defRPr sz="1050"/>
            </a:lvl8pPr>
            <a:lvl9pPr marL="3839774" indent="0">
              <a:buNone/>
              <a:defRPr sz="105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45F6C-D590-4930-B45E-EA01F56AA7A7}" type="datetimeFigureOut">
              <a:rPr lang="tr-TR" smtClean="0"/>
              <a:t>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A97DC-155A-4400-ACD7-49D529B1B2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2827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2484" y="383299"/>
            <a:ext cx="9314796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484" y="1916484"/>
            <a:ext cx="9314796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484" y="6672699"/>
            <a:ext cx="2429947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45F6C-D590-4930-B45E-EA01F56AA7A7}" type="datetimeFigureOut">
              <a:rPr lang="tr-TR" smtClean="0"/>
              <a:t>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77422" y="6672699"/>
            <a:ext cx="3644920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7332" y="6672699"/>
            <a:ext cx="2429947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DA97DC-155A-4400-ACD7-49D529B1B2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0420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59943" rtl="0" eaLnBrk="1" latinLnBrk="0" hangingPunct="1">
        <a:lnSpc>
          <a:spcPct val="90000"/>
        </a:lnSpc>
        <a:spcBef>
          <a:spcPct val="0"/>
        </a:spcBef>
        <a:buNone/>
        <a:defRPr sz="461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9986" indent="-239986" algn="l" defTabSz="959943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39" kern="1200">
          <a:solidFill>
            <a:schemeClr val="tx1"/>
          </a:solidFill>
          <a:latin typeface="+mn-lt"/>
          <a:ea typeface="+mn-ea"/>
          <a:cs typeface="+mn-cs"/>
        </a:defRPr>
      </a:lvl1pPr>
      <a:lvl2pPr marL="719957" indent="-239986" algn="l" defTabSz="959943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199930" indent="-239986" algn="l" defTabSz="959943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79900" indent="-239986" algn="l" defTabSz="959943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59872" indent="-239986" algn="l" defTabSz="959943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39845" indent="-239986" algn="l" defTabSz="959943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19816" indent="-239986" algn="l" defTabSz="959943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599788" indent="-239986" algn="l" defTabSz="959943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79759" indent="-239986" algn="l" defTabSz="959943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9943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79972" algn="l" defTabSz="959943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59943" algn="l" defTabSz="959943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39915" algn="l" defTabSz="959943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19887" algn="l" defTabSz="959943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399859" algn="l" defTabSz="959943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79830" algn="l" defTabSz="959943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59802" algn="l" defTabSz="959943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39774" algn="l" defTabSz="959943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 (II) TAYİNİ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3359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PERMANGANİMETRİ</a:t>
            </a:r>
          </a:p>
        </p:txBody>
      </p:sp>
    </p:spTree>
    <p:extLst>
      <p:ext uri="{BB962C8B-B14F-4D97-AF65-F5344CB8AC3E}">
        <p14:creationId xmlns:p14="http://schemas.microsoft.com/office/powerpoint/2010/main" val="451040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485584" y="932507"/>
            <a:ext cx="3711921" cy="831363"/>
          </a:xfrm>
        </p:spPr>
        <p:txBody>
          <a:bodyPr>
            <a:normAutofit/>
          </a:bodyPr>
          <a:lstStyle/>
          <a:p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FeSO</a:t>
            </a:r>
            <a:r>
              <a:rPr lang="tr-TR" sz="3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TAYİNİ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572139"/>
            <a:ext cx="10799763" cy="607110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200000"/>
              </a:lnSpc>
              <a:buNone/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tr-TR" sz="1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+2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iyonu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sülfirik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asitli ortamda permanganat iyonu ile kantitatif olarak Fe</a:t>
            </a:r>
            <a:r>
              <a:rPr lang="tr-TR" sz="1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+3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iyonuna yükseltgenir. </a:t>
            </a:r>
          </a:p>
          <a:p>
            <a:pPr marL="0" indent="0" algn="just">
              <a:lnSpc>
                <a:spcPct val="200000"/>
              </a:lnSpc>
              <a:buNone/>
            </a:pP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pt-B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MnO</a:t>
            </a:r>
            <a:r>
              <a:rPr lang="pt-BR" sz="1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tr-TR" sz="1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pt-B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+ 5Fe</a:t>
            </a:r>
            <a:r>
              <a:rPr lang="pt-BR" sz="1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2+ </a:t>
            </a:r>
            <a:r>
              <a:rPr lang="pt-B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+ 8H</a:t>
            </a:r>
            <a:r>
              <a:rPr lang="pt-BR" sz="1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pt-B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 Mn</a:t>
            </a:r>
            <a:r>
              <a:rPr lang="pt-BR" sz="1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2+ </a:t>
            </a:r>
            <a:r>
              <a:rPr lang="pt-B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+ 5Fe</a:t>
            </a:r>
            <a:r>
              <a:rPr lang="pt-BR" sz="1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3+ </a:t>
            </a:r>
            <a:r>
              <a:rPr lang="pt-B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+ 4H</a:t>
            </a:r>
            <a:r>
              <a:rPr lang="pt-BR" sz="1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endParaRPr lang="tr-TR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200000"/>
              </a:lnSpc>
              <a:buNone/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Balon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jojede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verilen 20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mL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FeSO</a:t>
            </a:r>
            <a:r>
              <a:rPr lang="tr-TR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numunesi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distile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 ile 100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mL’ye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seyreltilir ve iyice karıştırılır.</a:t>
            </a:r>
          </a:p>
          <a:p>
            <a:pPr marL="0" indent="0" algn="just">
              <a:lnSpc>
                <a:spcPct val="200000"/>
              </a:lnSpc>
              <a:buNone/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Balonjojeden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alınan 25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mL’lik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seyreltik numune bir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erlene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alınır ve üzerine 10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mL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½ oranında seyreltilmiş H</a:t>
            </a:r>
            <a:r>
              <a:rPr lang="tr-TR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tr-TR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eklenir</a:t>
            </a:r>
          </a:p>
          <a:p>
            <a:pPr algn="just">
              <a:lnSpc>
                <a:spcPct val="200000"/>
              </a:lnSpc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50-100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mL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saf su eklendikten sonra standart KMnO</a:t>
            </a:r>
            <a:r>
              <a:rPr lang="tr-TR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çözeltisi ile kalıcı pembe renge kadar titre edilir.</a:t>
            </a:r>
          </a:p>
        </p:txBody>
      </p:sp>
      <p:sp>
        <p:nvSpPr>
          <p:cNvPr id="4" name="Dikdörtgen 3"/>
          <p:cNvSpPr/>
          <p:nvPr/>
        </p:nvSpPr>
        <p:spPr>
          <a:xfrm>
            <a:off x="239406" y="6680003"/>
            <a:ext cx="516047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KAYNAKÇA</a:t>
            </a:r>
          </a:p>
          <a:p>
            <a:r>
              <a:rPr lang="tr-TR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Analitik Kimya Pratikleri – Kantitatif Analiz (Ed. Feyyaz ONUR), A.Ü. Eczacılık Fakültesi Yayınları No. 111, 2014.</a:t>
            </a:r>
          </a:p>
        </p:txBody>
      </p:sp>
    </p:spTree>
    <p:extLst>
      <p:ext uri="{BB962C8B-B14F-4D97-AF65-F5344CB8AC3E}">
        <p14:creationId xmlns:p14="http://schemas.microsoft.com/office/powerpoint/2010/main" val="3147594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4B4583A-C1C4-4818-9CB3-FC54A12D9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484" y="1140737"/>
            <a:ext cx="9314796" cy="634096"/>
          </a:xfrm>
        </p:spPr>
        <p:txBody>
          <a:bodyPr>
            <a:normAutofit/>
          </a:bodyPr>
          <a:lstStyle/>
          <a:p>
            <a:pPr algn="ctr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FeSO</a:t>
            </a:r>
            <a:r>
              <a:rPr lang="tr-TR" sz="3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TAYİNİ</a:t>
            </a:r>
            <a:endParaRPr lang="en-US" sz="3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3263BA10-D9CB-4EFE-8E92-D4C7E33A5EF0}"/>
                  </a:ext>
                </a:extLst>
              </p:cNvPr>
              <p:cNvSpPr/>
              <p:nvPr/>
            </p:nvSpPr>
            <p:spPr>
              <a:xfrm>
                <a:off x="0" y="1701905"/>
                <a:ext cx="10674036" cy="55077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tr-TR" sz="1400" u="sng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Hesaplamalar:</a:t>
                </a:r>
                <a:endParaRPr lang="tr-TR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tr-TR" sz="14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Orjinal</a:t>
                </a:r>
                <a:r>
                  <a:rPr lang="tr-TR" sz="1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numunedeki demir sülfat konsantrasyonu g/L cinsinden hesaplanacaktır.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1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 sz="14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MA</m:t>
                        </m:r>
                      </m:e>
                      <m:sub>
                        <m:sSub>
                          <m:sSubPr>
                            <m:ctrlPr>
                              <a:rPr lang="tr-TR" sz="1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14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FeSO</m:t>
                            </m:r>
                          </m:e>
                          <m:sub>
                            <m:r>
                              <a:rPr lang="tr-TR" sz="14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b>
                        </m:sSub>
                      </m:sub>
                    </m:sSub>
                    <m:r>
                      <a:rPr lang="tr-TR" sz="14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=152 </m:t>
                    </m:r>
                    <m:r>
                      <m:rPr>
                        <m:sty m:val="p"/>
                      </m:rPr>
                      <a:rPr lang="tr-TR" sz="14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g</m:t>
                    </m:r>
                    <m:r>
                      <a:rPr lang="tr-TR" sz="14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/</m:t>
                    </m:r>
                    <m:r>
                      <m:rPr>
                        <m:sty m:val="p"/>
                      </m:rPr>
                      <a:rPr lang="tr-TR" sz="14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mol</m:t>
                    </m:r>
                  </m:oMath>
                </a14:m>
                <a:r>
                  <a:rPr lang="tr-TR" sz="1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endParaRPr lang="tr-TR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tr-TR" sz="1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Öncelikle </a:t>
                </a:r>
                <a:r>
                  <a:rPr lang="tr-TR" sz="14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titrasyon</a:t>
                </a:r>
                <a:r>
                  <a:rPr lang="tr-TR" sz="1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sırasında harcanan </a:t>
                </a:r>
                <a:r>
                  <a:rPr lang="tr-TR" sz="1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</a:t>
                </a:r>
                <a:r>
                  <a:rPr lang="pt-BR" sz="1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MnO</a:t>
                </a:r>
                <a:r>
                  <a:rPr lang="pt-BR" sz="1400" baseline="-25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4</a:t>
                </a:r>
                <a:r>
                  <a:rPr lang="pt-BR" sz="1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’ün mol sayısı </a:t>
                </a:r>
                <a:r>
                  <a:rPr lang="tr-TR" sz="14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titrasyonda</a:t>
                </a:r>
                <a:r>
                  <a:rPr lang="tr-TR" sz="1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harcanan </a:t>
                </a:r>
                <a:r>
                  <a:rPr lang="tr-TR" sz="1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</a:t>
                </a:r>
                <a:r>
                  <a:rPr lang="pt-BR" sz="1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MnO</a:t>
                </a:r>
                <a:r>
                  <a:rPr lang="pt-BR" sz="1400" baseline="-25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4</a:t>
                </a:r>
                <a:r>
                  <a:rPr lang="pt-BR" sz="1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tr-TR" sz="1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ün miktarı (</a:t>
                </a:r>
                <a:r>
                  <a:rPr lang="tr-TR" sz="14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mL</a:t>
                </a:r>
                <a:r>
                  <a:rPr lang="tr-TR" sz="1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 ve</a:t>
                </a:r>
                <a:r>
                  <a:rPr lang="tr-TR" sz="1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K</a:t>
                </a:r>
                <a:r>
                  <a:rPr lang="pt-BR" sz="1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MnO4’</a:t>
                </a:r>
                <a:r>
                  <a:rPr lang="tr-TR" sz="1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ün </a:t>
                </a:r>
                <a:r>
                  <a:rPr lang="tr-TR" sz="14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molaritesi</a:t>
                </a:r>
                <a:r>
                  <a:rPr lang="tr-TR" sz="1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kullanılarak </a:t>
                </a:r>
                <a:r>
                  <a:rPr lang="pt-BR" sz="1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aşağıdaki </a:t>
                </a:r>
                <a:r>
                  <a:rPr lang="tr-TR" sz="1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eşitlikten hesaplanabilir.</a:t>
                </a:r>
                <a:endParaRPr lang="tr-TR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14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 sz="14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n</m:t>
                          </m:r>
                        </m:e>
                        <m:sub>
                          <m:sSub>
                            <m:sSubPr>
                              <m:ctrlPr>
                                <a:rPr lang="tr-TR" sz="14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14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KMnO</m:t>
                              </m:r>
                            </m:e>
                            <m:sub>
                              <m:r>
                                <a:rPr lang="tr-TR" sz="14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sub>
                          </m:sSub>
                          <m:r>
                            <a:rPr lang="tr-TR" sz="14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= </m:t>
                          </m:r>
                        </m:sub>
                      </m:sSub>
                      <m:sSub>
                        <m:sSubPr>
                          <m:ctrlPr>
                            <a:rPr lang="tr-TR" sz="14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 sz="14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M</m:t>
                          </m:r>
                        </m:e>
                        <m:sub>
                          <m:sSub>
                            <m:sSubPr>
                              <m:ctrlPr>
                                <a:rPr lang="tr-TR" sz="14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14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KMnO</m:t>
                              </m:r>
                            </m:e>
                            <m:sub>
                              <m:r>
                                <a:rPr lang="tr-TR" sz="14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sub>
                          </m:sSub>
                        </m:sub>
                      </m:sSub>
                      <m:r>
                        <a:rPr lang="tr-TR" sz="140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×</m:t>
                      </m:r>
                      <m:sSub>
                        <m:sSubPr>
                          <m:ctrlPr>
                            <a:rPr lang="tr-TR" sz="14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 sz="14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V</m:t>
                          </m:r>
                        </m:e>
                        <m:sub>
                          <m:sSub>
                            <m:sSubPr>
                              <m:ctrlPr>
                                <a:rPr lang="tr-TR" sz="14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14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KMnO</m:t>
                              </m:r>
                            </m:e>
                            <m:sub>
                              <m:r>
                                <a:rPr lang="tr-TR" sz="14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tr-TR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tr-TR" sz="1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Reaksiyon denklemine göre:</a:t>
                </a:r>
                <a:endParaRPr lang="tr-TR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tr-TR" sz="1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1 </a:t>
                </a:r>
                <a:r>
                  <a:rPr lang="tr-TR" sz="14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mol</a:t>
                </a:r>
                <a:r>
                  <a:rPr lang="tr-TR" sz="1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K</a:t>
                </a:r>
                <a:r>
                  <a:rPr lang="pt-BR" sz="1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MnO</a:t>
                </a:r>
                <a:r>
                  <a:rPr lang="pt-BR" sz="1400" baseline="-25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4</a:t>
                </a:r>
                <a:r>
                  <a:rPr lang="pt-BR" sz="1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		</a:t>
                </a:r>
                <a:r>
                  <a:rPr lang="tr-TR" sz="1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5 </a:t>
                </a:r>
                <a:r>
                  <a:rPr lang="tr-TR" sz="14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mol</a:t>
                </a:r>
                <a:r>
                  <a:rPr lang="tr-TR" sz="1400" b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tr-TR" sz="1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FeSO</a:t>
                </a:r>
                <a:r>
                  <a:rPr lang="tr-TR" sz="1400" baseline="-25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4</a:t>
                </a:r>
                <a:r>
                  <a:rPr lang="tr-TR" sz="1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ile reaksiyona girerse</a:t>
                </a:r>
                <a:endParaRPr lang="tr-TR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sz="1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 sz="14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n</m:t>
                        </m:r>
                      </m:e>
                      <m:sub>
                        <m:sSub>
                          <m:sSubPr>
                            <m:ctrlPr>
                              <a:rPr lang="tr-TR" sz="1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14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KMnO</m:t>
                            </m:r>
                          </m:e>
                          <m:sub>
                            <m:r>
                              <a:rPr lang="tr-TR" sz="14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b>
                        </m:sSub>
                        <m:r>
                          <a:rPr lang="tr-TR" sz="1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 </m:t>
                        </m:r>
                      </m:sub>
                    </m:sSub>
                  </m:oMath>
                </a14:m>
                <a:r>
                  <a:rPr lang="tr-TR" sz="1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		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tr-TR" sz="14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</m:oMath>
                </a14:m>
                <a:r>
                  <a:rPr lang="tr-TR" sz="1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sz="14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mol</a:t>
                </a:r>
                <a:r>
                  <a:rPr lang="tr-TR" sz="1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sz="1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FeSO</a:t>
                </a:r>
                <a:r>
                  <a:rPr lang="tr-TR" sz="1400" baseline="-25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4</a:t>
                </a:r>
                <a:r>
                  <a:rPr lang="tr-TR" sz="1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ile reaksiyona girer.</a:t>
                </a:r>
                <a:endParaRPr lang="tr-TR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tr-TR" sz="1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Bu orantıdan seyreltilmiş numunedeki FeSO</a:t>
                </a:r>
                <a:r>
                  <a:rPr lang="tr-TR" sz="1400" baseline="-25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4</a:t>
                </a:r>
                <a:r>
                  <a:rPr lang="tr-TR" sz="1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’ın </a:t>
                </a:r>
                <a:r>
                  <a:rPr lang="tr-TR" sz="14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mol</a:t>
                </a:r>
                <a:r>
                  <a:rPr lang="tr-TR" sz="1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sayısı (</a:t>
                </a:r>
                <a14:m>
                  <m:oMath xmlns:m="http://schemas.openxmlformats.org/officeDocument/2006/math">
                    <m:r>
                      <a:rPr lang="tr-TR" sz="1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tr-TR" sz="1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tr-TR" sz="1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 sz="14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n</m:t>
                        </m:r>
                      </m:e>
                      <m:sub>
                        <m:sSub>
                          <m:sSubPr>
                            <m:ctrlPr>
                              <a:rPr lang="tr-TR" sz="14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14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FeSO</m:t>
                            </m:r>
                          </m:e>
                          <m:sub>
                            <m:r>
                              <a:rPr lang="tr-TR" sz="14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b>
                        </m:sSub>
                        <m:r>
                          <a:rPr lang="tr-TR" sz="1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tr-TR" sz="1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 hesaplanır 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1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tr-TR" sz="1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1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 </m:t>
                        </m:r>
                      </m:sub>
                    </m:sSub>
                  </m:oMath>
                </a14:m>
                <a:r>
                  <a:rPr lang="tr-TR" sz="1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’ten hareketle seyreltilmiş numunenin </a:t>
                </a:r>
                <a:r>
                  <a:rPr lang="tr-TR" sz="14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molaritesi</a:t>
                </a:r>
                <a:r>
                  <a:rPr lang="tr-TR" sz="1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hesaplanır:</a:t>
                </a:r>
                <a:endParaRPr lang="tr-TR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14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 sz="14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M</m:t>
                          </m:r>
                        </m:e>
                        <m:sub>
                          <m:sSub>
                            <m:sSubPr>
                              <m:ctrlPr>
                                <a:rPr lang="tr-TR" sz="14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14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FeSO</m:t>
                              </m:r>
                            </m:e>
                            <m:sub>
                              <m:r>
                                <a:rPr lang="tr-TR" sz="14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sub>
                          </m:sSub>
                        </m:sub>
                      </m:sSub>
                      <m:sSub>
                        <m:sSubPr>
                          <m:ctrlPr>
                            <a:rPr lang="tr-TR" sz="14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tr-TR" sz="14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=</m:t>
                          </m:r>
                          <m:f>
                            <m:fPr>
                              <m:ctrlPr>
                                <a:rPr lang="tr-TR" sz="14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tr-TR" sz="14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tr-TR" sz="1400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x</m:t>
                                  </m:r>
                                </m:e>
                                <m:sub>
                                  <m:r>
                                    <a:rPr lang="tr-TR" sz="14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  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tr-TR" sz="14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14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tr-TR" sz="1400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1400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𝐹𝑒𝑆𝑂</m:t>
                                      </m:r>
                                    </m:e>
                                    <m:sub>
                                      <m:r>
                                        <a:rPr lang="tr-TR" sz="1400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4</m:t>
                                      </m:r>
                                    </m:sub>
                                  </m:sSub>
                                </m:sub>
                              </m:sSub>
                            </m:den>
                          </m:f>
                          <m:r>
                            <a:rPr lang="tr-TR" sz="14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e>
                        <m:sub>
                          <m:r>
                            <a:rPr lang="tr-TR" sz="14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sub>
                      </m:sSub>
                    </m:oMath>
                  </m:oMathPara>
                </a14:m>
                <a:endParaRPr lang="tr-TR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tr-TR" sz="1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Ardından seyreltilmiş numunenin </a:t>
                </a:r>
                <a:r>
                  <a:rPr lang="tr-TR" sz="14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molaritesi</a:t>
                </a:r>
                <a:r>
                  <a:rPr lang="tr-TR" sz="1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seyreltme faktörü ile çarpılarak asıl numunenin </a:t>
                </a:r>
                <a:r>
                  <a:rPr lang="tr-TR" sz="14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molaritesi</a:t>
                </a:r>
                <a:r>
                  <a:rPr lang="tr-TR" sz="1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 sz="140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b>
                        <m:r>
                          <a:rPr lang="tr-TR" sz="1400" i="1">
                            <a:latin typeface="Cambria Math" panose="02040503050406030204" pitchFamily="18" charset="0"/>
                          </a:rPr>
                          <m:t>𝑛𝑢𝑚𝑢𝑛𝑒</m:t>
                        </m:r>
                      </m:sub>
                    </m:sSub>
                    <m:r>
                      <a:rPr lang="tr-TR" sz="1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sz="140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 hesaplanabilir</a:t>
                </a:r>
                <a:r>
                  <a:rPr lang="tr-TR" sz="1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tr-TR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1400" i="1" baseline="-250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 sz="1400" baseline="-250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M</m:t>
                          </m:r>
                        </m:e>
                        <m:sub>
                          <m:r>
                            <a:rPr lang="tr-TR" sz="1400" i="1" baseline="-250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𝑛𝑢𝑚𝑢𝑛𝑒</m:t>
                          </m:r>
                        </m:sub>
                      </m:sSub>
                      <m:r>
                        <a:rPr lang="tr-TR" sz="1400" i="1" baseline="-2500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tr-TR" sz="1400" i="1" baseline="-250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 sz="1400" baseline="-250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M</m:t>
                          </m:r>
                        </m:e>
                        <m:sub>
                          <m:sSub>
                            <m:sSubPr>
                              <m:ctrlPr>
                                <a:rPr lang="tr-TR" sz="1400" i="1" baseline="-250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1400" baseline="-250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FeSO</m:t>
                              </m:r>
                            </m:e>
                            <m:sub>
                              <m:r>
                                <a:rPr lang="tr-TR" sz="1400" baseline="-250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sub>
                          </m:sSub>
                        </m:sub>
                      </m:sSub>
                      <m:r>
                        <a:rPr lang="tr-TR" sz="1400" baseline="-2500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tr-TR" sz="1400" baseline="-2500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SF</m:t>
                      </m:r>
                    </m:oMath>
                  </m:oMathPara>
                </a14:m>
                <a:endParaRPr lang="tr-TR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tr-TR" sz="1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Son olarak asıl numunenin konsantrasyonunu g/L cinsine çevirebilmek için </a:t>
                </a:r>
                <a:r>
                  <a:rPr lang="tr-TR" sz="14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molaritesi</a:t>
                </a:r>
                <a:r>
                  <a:rPr lang="tr-TR" sz="1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molekül ağırlığıyla çarpılır:</a:t>
                </a: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tr-TR" sz="1400"/>
                        <m:t>C</m:t>
                      </m:r>
                      <m:d>
                        <m:dPr>
                          <m:ctrlPr>
                            <a:rPr lang="tr-TR" sz="1400" i="1"/>
                          </m:ctrlPr>
                        </m:dPr>
                        <m:e>
                          <m:f>
                            <m:fPr>
                              <m:type m:val="lin"/>
                              <m:ctrlPr>
                                <a:rPr lang="tr-TR" sz="1400" i="1"/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tr-TR" sz="1400"/>
                                <m:t>g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tr-TR" sz="1400"/>
                                <m:t>L</m:t>
                              </m:r>
                            </m:den>
                          </m:f>
                        </m:e>
                      </m:d>
                      <m:r>
                        <a:rPr lang="tr-TR" sz="1400" i="1"/>
                        <m:t>=</m:t>
                      </m:r>
                      <m:sSub>
                        <m:sSubPr>
                          <m:ctrlPr>
                            <a:rPr lang="tr-TR" sz="1400" i="1"/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 sz="1400"/>
                            <m:t>M</m:t>
                          </m:r>
                        </m:e>
                        <m:sub>
                          <m:r>
                            <a:rPr lang="tr-TR" sz="1400" i="1"/>
                            <m:t>𝑛𝑢𝑚𝑢𝑛𝑒</m:t>
                          </m:r>
                        </m:sub>
                      </m:sSub>
                      <m:r>
                        <a:rPr lang="tr-TR" sz="1400" i="1"/>
                        <m:t>×152</m:t>
                      </m:r>
                    </m:oMath>
                  </m:oMathPara>
                </a14:m>
                <a:endParaRPr lang="tr-TR" sz="1400" dirty="0"/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endParaRPr lang="tr-TR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3263BA10-D9CB-4EFE-8E92-D4C7E33A5E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701905"/>
                <a:ext cx="10674036" cy="5507726"/>
              </a:xfrm>
              <a:prstGeom prst="rect">
                <a:avLst/>
              </a:prstGeom>
              <a:blipFill>
                <a:blip r:embed="rId2"/>
                <a:stretch>
                  <a:fillRect l="-171" t="-221" r="-171" b="-3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9170907"/>
      </p:ext>
    </p:extLst>
  </p:cSld>
  <p:clrMapOvr>
    <a:masterClrMapping/>
  </p:clrMapOvr>
</p:sld>
</file>

<file path=ppt/theme/theme1.xml><?xml version="1.0" encoding="utf-8"?>
<a:theme xmlns:a="http://schemas.openxmlformats.org/drawingml/2006/main" name="analitik kimya sunum şablonu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unu4" id="{64DBD848-1D7F-4F91-9E18-118574148C75}" vid="{B6435B35-8D22-4FFA-8ABF-A25BBC5C72A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Çerçeve</Template>
  <TotalTime>300</TotalTime>
  <Words>114</Words>
  <Application>Microsoft Office PowerPoint</Application>
  <PresentationFormat>Özel</PresentationFormat>
  <Paragraphs>24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Cambria Math</vt:lpstr>
      <vt:lpstr>Times New Roman</vt:lpstr>
      <vt:lpstr>analitik kimya sunum şablonu</vt:lpstr>
      <vt:lpstr>Fe (II) TAYİNİ</vt:lpstr>
      <vt:lpstr>FeSO4 TAYİNİ</vt:lpstr>
      <vt:lpstr>FeSO4 TAYİNİ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 (II) Tayini</dc:title>
  <dc:creator>gokhan</dc:creator>
  <cp:lastModifiedBy>Mehmet Gokhan Caglayan</cp:lastModifiedBy>
  <cp:revision>18</cp:revision>
  <dcterms:created xsi:type="dcterms:W3CDTF">2017-02-24T06:43:05Z</dcterms:created>
  <dcterms:modified xsi:type="dcterms:W3CDTF">2017-11-02T09:15:12Z</dcterms:modified>
</cp:coreProperties>
</file>