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59" r:id="rId4"/>
    <p:sldId id="260" r:id="rId5"/>
    <p:sldId id="268" r:id="rId6"/>
    <p:sldId id="264" r:id="rId7"/>
    <p:sldId id="269" r:id="rId8"/>
    <p:sldId id="270" r:id="rId9"/>
    <p:sldId id="272" r:id="rId10"/>
    <p:sldId id="271" r:id="rId11"/>
    <p:sldId id="273" r:id="rId12"/>
    <p:sldId id="274" r:id="rId13"/>
    <p:sldId id="275" r:id="rId14"/>
    <p:sldId id="276" r:id="rId15"/>
    <p:sldId id="277" r:id="rId16"/>
    <p:sldId id="278" r:id="rId17"/>
    <p:sldId id="279" r:id="rId18"/>
    <p:sldId id="280" r:id="rId19"/>
    <p:sldId id="281"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A36EFBE-EC8C-4EBC-8E27-E59669F12551}">
          <p14:sldIdLst>
            <p14:sldId id="256"/>
            <p14:sldId id="258"/>
          </p14:sldIdLst>
        </p14:section>
        <p14:section name="Başlıksız Bölüm" id="{5FB87788-2515-4106-859F-6E0D68870CBB}">
          <p14:sldIdLst>
            <p14:sldId id="259"/>
            <p14:sldId id="260"/>
            <p14:sldId id="268"/>
            <p14:sldId id="264"/>
            <p14:sldId id="269"/>
            <p14:sldId id="270"/>
            <p14:sldId id="272"/>
            <p14:sldId id="271"/>
            <p14:sldId id="273"/>
            <p14:sldId id="274"/>
            <p14:sldId id="275"/>
            <p14:sldId id="276"/>
            <p14:sldId id="277"/>
            <p14:sldId id="278"/>
            <p14:sldId id="279"/>
            <p14:sldId id="280"/>
            <p14:sldId id="281"/>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64" autoAdjust="0"/>
  </p:normalViewPr>
  <p:slideViewPr>
    <p:cSldViewPr snapToGrid="0">
      <p:cViewPr>
        <p:scale>
          <a:sx n="43" d="100"/>
          <a:sy n="43" d="100"/>
        </p:scale>
        <p:origin x="-1968" y="-103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B79A12-FD38-4D1E-AA56-7A11CF5BF213}" type="datetimeFigureOut">
              <a:rPr lang="tr-TR" smtClean="0"/>
              <a:t>12.10.2019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EA9C8C-2EEC-4C63-971B-A094D5881E57}" type="slidenum">
              <a:rPr lang="tr-TR" smtClean="0"/>
              <a:t>‹#›</a:t>
            </a:fld>
            <a:endParaRPr lang="tr-TR"/>
          </a:p>
        </p:txBody>
      </p:sp>
    </p:spTree>
    <p:extLst>
      <p:ext uri="{BB962C8B-B14F-4D97-AF65-F5344CB8AC3E}">
        <p14:creationId xmlns:p14="http://schemas.microsoft.com/office/powerpoint/2010/main" val="523777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2469905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716542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177082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2858450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3066807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2802630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2039099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83101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595069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305312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D380ABB-4F9D-4786-BF35-88FDBCD45825}" type="datetimeFigureOut">
              <a:rPr lang="tr-TR" smtClean="0"/>
              <a:t>12.10.2019</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382508D0-1D82-4983-B9FB-43BE0A5C8580}" type="slidenum">
              <a:rPr lang="tr-TR" smtClean="0"/>
              <a:t>‹#›</a:t>
            </a:fld>
            <a:endParaRPr lang="tr-TR" dirty="0"/>
          </a:p>
        </p:txBody>
      </p:sp>
    </p:spTree>
    <p:extLst>
      <p:ext uri="{BB962C8B-B14F-4D97-AF65-F5344CB8AC3E}">
        <p14:creationId xmlns:p14="http://schemas.microsoft.com/office/powerpoint/2010/main" val="1654406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0ABB-4F9D-4786-BF35-88FDBCD45825}" type="datetimeFigureOut">
              <a:rPr lang="tr-TR" smtClean="0"/>
              <a:t>12.10.2019</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2508D0-1D82-4983-B9FB-43BE0A5C8580}" type="slidenum">
              <a:rPr lang="tr-TR" smtClean="0"/>
              <a:t>‹#›</a:t>
            </a:fld>
            <a:endParaRPr lang="tr-TR" dirty="0"/>
          </a:p>
        </p:txBody>
      </p:sp>
    </p:spTree>
    <p:extLst>
      <p:ext uri="{BB962C8B-B14F-4D97-AF65-F5344CB8AC3E}">
        <p14:creationId xmlns:p14="http://schemas.microsoft.com/office/powerpoint/2010/main" val="2809041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stretch>
            <a:fillRect/>
          </a:stretch>
        </p:blipFill>
        <p:spPr>
          <a:xfrm>
            <a:off x="-1" y="17145"/>
            <a:ext cx="2857500" cy="1428750"/>
          </a:xfrm>
          <a:prstGeom prst="rect">
            <a:avLst/>
          </a:prstGeom>
        </p:spPr>
      </p:pic>
      <p:sp>
        <p:nvSpPr>
          <p:cNvPr id="2" name="Unvan 1"/>
          <p:cNvSpPr>
            <a:spLocks noGrp="1"/>
          </p:cNvSpPr>
          <p:nvPr>
            <p:ph type="ctrTitle"/>
          </p:nvPr>
        </p:nvSpPr>
        <p:spPr>
          <a:xfrm>
            <a:off x="535577" y="1670934"/>
            <a:ext cx="11482251" cy="2387600"/>
          </a:xfrm>
        </p:spPr>
        <p:txBody>
          <a:bodyPr>
            <a:normAutofit/>
          </a:bodyPr>
          <a:lstStyle/>
          <a:p>
            <a:r>
              <a:rPr lang="tr-TR" sz="7200" b="1" dirty="0" smtClean="0">
                <a:solidFill>
                  <a:srgbClr val="002060"/>
                </a:solidFill>
                <a:effectLst>
                  <a:outerShdw blurRad="38100" dist="38100" dir="2700000" algn="tl">
                    <a:srgbClr val="000000">
                      <a:alpha val="43137"/>
                    </a:srgbClr>
                  </a:outerShdw>
                </a:effectLst>
              </a:rPr>
              <a:t>TOPLUMSAL FARKLILAŞMA ve İSLAM</a:t>
            </a:r>
            <a:endParaRPr lang="tr-TR" sz="7200" b="1" dirty="0">
              <a:solidFill>
                <a:srgbClr val="002060"/>
              </a:solidFill>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524000" y="4357869"/>
            <a:ext cx="9144000" cy="839333"/>
          </a:xfrm>
        </p:spPr>
        <p:txBody>
          <a:bodyPr>
            <a:normAutofit/>
          </a:bodyPr>
          <a:lstStyle/>
          <a:p>
            <a:endParaRPr lang="tr-TR" dirty="0">
              <a:solidFill>
                <a:schemeClr val="tx1">
                  <a:lumMod val="95000"/>
                  <a:lumOff val="5000"/>
                </a:schemeClr>
              </a:solidFill>
            </a:endParaRPr>
          </a:p>
        </p:txBody>
      </p:sp>
      <p:pic>
        <p:nvPicPr>
          <p:cNvPr id="6" name="Resim 5"/>
          <p:cNvPicPr>
            <a:picLocks noChangeAspect="1"/>
          </p:cNvPicPr>
          <p:nvPr/>
        </p:nvPicPr>
        <p:blipFill>
          <a:blip r:embed="rId3"/>
          <a:stretch>
            <a:fillRect/>
          </a:stretch>
        </p:blipFill>
        <p:spPr>
          <a:xfrm>
            <a:off x="9334501" y="91440"/>
            <a:ext cx="2857500" cy="1428750"/>
          </a:xfrm>
          <a:prstGeom prst="rect">
            <a:avLst/>
          </a:prstGeom>
        </p:spPr>
      </p:pic>
      <p:sp>
        <p:nvSpPr>
          <p:cNvPr id="7" name="Alt Başlık 2"/>
          <p:cNvSpPr txBox="1">
            <a:spLocks/>
          </p:cNvSpPr>
          <p:nvPr/>
        </p:nvSpPr>
        <p:spPr>
          <a:xfrm>
            <a:off x="1" y="6361611"/>
            <a:ext cx="12192000" cy="496389"/>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3200" b="1" dirty="0" smtClean="0">
                <a:solidFill>
                  <a:schemeClr val="accent6">
                    <a:lumMod val="50000"/>
                  </a:schemeClr>
                </a:solidFill>
              </a:rPr>
              <a:t>Toplumsal Süreçler ve </a:t>
            </a:r>
            <a:r>
              <a:rPr lang="tr-TR" sz="3200" b="1" dirty="0" smtClean="0">
                <a:solidFill>
                  <a:schemeClr val="accent6">
                    <a:lumMod val="50000"/>
                  </a:schemeClr>
                </a:solidFill>
              </a:rPr>
              <a:t>Din</a:t>
            </a:r>
            <a:endParaRPr lang="tr-TR" sz="3200" b="1" dirty="0">
              <a:solidFill>
                <a:schemeClr val="accent6">
                  <a:lumMod val="50000"/>
                </a:schemeClr>
              </a:solidFill>
            </a:endParaRPr>
          </a:p>
        </p:txBody>
      </p:sp>
    </p:spTree>
    <p:extLst>
      <p:ext uri="{BB962C8B-B14F-4D97-AF65-F5344CB8AC3E}">
        <p14:creationId xmlns:p14="http://schemas.microsoft.com/office/powerpoint/2010/main" val="1285724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0111" y="1681133"/>
            <a:ext cx="12011890" cy="4016484"/>
          </a:xfrm>
          <a:prstGeom prst="rect">
            <a:avLst/>
          </a:prstGeom>
        </p:spPr>
        <p:txBody>
          <a:bodyPr wrap="square">
            <a:spAutoFit/>
          </a:bodyPr>
          <a:lstStyle/>
          <a:p>
            <a:pPr lvl="0" algn="just">
              <a:lnSpc>
                <a:spcPct val="150000"/>
              </a:lnSpc>
            </a:pPr>
            <a:r>
              <a:rPr lang="tr-TR" sz="3400" dirty="0" err="1">
                <a:solidFill>
                  <a:srgbClr val="FF0000"/>
                </a:solidFill>
              </a:rPr>
              <a:t>Biruni</a:t>
            </a:r>
            <a:r>
              <a:rPr lang="tr-TR" sz="3400" dirty="0">
                <a:solidFill>
                  <a:prstClr val="black"/>
                </a:solidFill>
              </a:rPr>
              <a:t>  11. yüzyılda kaleme </a:t>
            </a:r>
            <a:r>
              <a:rPr lang="tr-TR" sz="3400" dirty="0" smtClean="0">
                <a:solidFill>
                  <a:prstClr val="black"/>
                </a:solidFill>
              </a:rPr>
              <a:t>aldığı </a:t>
            </a:r>
            <a:r>
              <a:rPr lang="tr-TR" sz="3400" dirty="0" err="1" smtClean="0">
                <a:solidFill>
                  <a:prstClr val="black"/>
                </a:solidFill>
              </a:rPr>
              <a:t>Tahkiku</a:t>
            </a:r>
            <a:r>
              <a:rPr lang="tr-TR" sz="3400" dirty="0" smtClean="0">
                <a:solidFill>
                  <a:prstClr val="black"/>
                </a:solidFill>
              </a:rPr>
              <a:t> </a:t>
            </a:r>
            <a:r>
              <a:rPr lang="tr-TR" sz="3400" dirty="0" err="1">
                <a:solidFill>
                  <a:prstClr val="black"/>
                </a:solidFill>
              </a:rPr>
              <a:t>ma</a:t>
            </a:r>
            <a:r>
              <a:rPr lang="tr-TR" sz="3400" dirty="0">
                <a:solidFill>
                  <a:prstClr val="black"/>
                </a:solidFill>
              </a:rPr>
              <a:t> </a:t>
            </a:r>
            <a:r>
              <a:rPr lang="tr-TR" sz="3400" dirty="0" err="1" smtClean="0">
                <a:solidFill>
                  <a:prstClr val="black"/>
                </a:solidFill>
              </a:rPr>
              <a:t>li’l</a:t>
            </a:r>
            <a:r>
              <a:rPr lang="tr-TR" sz="3400" dirty="0" smtClean="0">
                <a:solidFill>
                  <a:prstClr val="black"/>
                </a:solidFill>
              </a:rPr>
              <a:t> </a:t>
            </a:r>
            <a:r>
              <a:rPr lang="tr-TR" sz="3400" dirty="0" err="1" smtClean="0">
                <a:solidFill>
                  <a:prstClr val="black"/>
                </a:solidFill>
              </a:rPr>
              <a:t>Hind</a:t>
            </a:r>
            <a:r>
              <a:rPr lang="tr-TR" sz="3400" dirty="0" smtClean="0">
                <a:solidFill>
                  <a:prstClr val="black"/>
                </a:solidFill>
              </a:rPr>
              <a:t> </a:t>
            </a:r>
            <a:r>
              <a:rPr lang="tr-TR" sz="3400" dirty="0">
                <a:solidFill>
                  <a:prstClr val="black"/>
                </a:solidFill>
              </a:rPr>
              <a:t>adlı eserinde ise yerleşik toplumlarda sınıflar arası çatışmaların elit yani yüksek tabaka ve avam yani sıradan halklar arasında gerçekleştiğini bu iki topluluğun aynı dine inansalar bile inanma biçimlerinin farklı olduğunu vurgular.</a:t>
            </a:r>
          </a:p>
        </p:txBody>
      </p:sp>
      <p:sp>
        <p:nvSpPr>
          <p:cNvPr id="3" name="Dikdörtgen 2"/>
          <p:cNvSpPr/>
          <p:nvPr/>
        </p:nvSpPr>
        <p:spPr>
          <a:xfrm>
            <a:off x="180110" y="0"/>
            <a:ext cx="8160326" cy="769441"/>
          </a:xfrm>
          <a:prstGeom prst="rect">
            <a:avLst/>
          </a:prstGeom>
        </p:spPr>
        <p:txBody>
          <a:bodyPr wrap="squar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3.Toplumsal Farklılaşma ve İslam</a:t>
            </a:r>
          </a:p>
        </p:txBody>
      </p:sp>
    </p:spTree>
    <p:extLst>
      <p:ext uri="{BB962C8B-B14F-4D97-AF65-F5344CB8AC3E}">
        <p14:creationId xmlns:p14="http://schemas.microsoft.com/office/powerpoint/2010/main" val="3144354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0110" y="1052946"/>
            <a:ext cx="11679381" cy="4801314"/>
          </a:xfrm>
          <a:prstGeom prst="rect">
            <a:avLst/>
          </a:prstGeom>
          <a:noFill/>
        </p:spPr>
        <p:txBody>
          <a:bodyPr wrap="square" rtlCol="0">
            <a:spAutoFit/>
          </a:bodyPr>
          <a:lstStyle/>
          <a:p>
            <a:pPr algn="just"/>
            <a:r>
              <a:rPr lang="tr-TR" sz="3400" dirty="0" err="1">
                <a:solidFill>
                  <a:srgbClr val="FF0000"/>
                </a:solidFill>
              </a:rPr>
              <a:t>Muhyiddin</a:t>
            </a:r>
            <a:r>
              <a:rPr lang="tr-TR" sz="3400" dirty="0">
                <a:solidFill>
                  <a:srgbClr val="FF0000"/>
                </a:solidFill>
              </a:rPr>
              <a:t> </a:t>
            </a:r>
            <a:r>
              <a:rPr lang="tr-TR" sz="3400" dirty="0" err="1">
                <a:solidFill>
                  <a:srgbClr val="FF0000"/>
                </a:solidFill>
              </a:rPr>
              <a:t>İbn</a:t>
            </a:r>
            <a:r>
              <a:rPr lang="tr-TR" sz="3400" dirty="0">
                <a:solidFill>
                  <a:srgbClr val="FF0000"/>
                </a:solidFill>
              </a:rPr>
              <a:t> </a:t>
            </a:r>
            <a:r>
              <a:rPr lang="tr-TR" sz="3400" dirty="0" smtClean="0">
                <a:solidFill>
                  <a:srgbClr val="FF0000"/>
                </a:solidFill>
              </a:rPr>
              <a:t>Arabi, </a:t>
            </a:r>
            <a:r>
              <a:rPr lang="tr-TR" sz="3400" dirty="0" smtClean="0"/>
              <a:t>ünlü eseri Fususû’l Hikem adlı eserinde, toplum içindeki farklılıklar sebebi ile bir dinin içerisinde farklı dinsellikler olabileceğini fakat bilginin kaynağına gidildikçe farklılıkların ortadan kalkıp mutlak birliğin ortaya çıkacağına işaret eder.</a:t>
            </a:r>
          </a:p>
          <a:p>
            <a:pPr algn="just"/>
            <a:endParaRPr lang="tr-TR" sz="3400" dirty="0" smtClean="0"/>
          </a:p>
          <a:p>
            <a:pPr algn="just"/>
            <a:r>
              <a:rPr lang="tr-TR" sz="3400" dirty="0" smtClean="0"/>
              <a:t>Görüldüğü üzere dinin toplumu farklılaştıran ya da birleştiren yönleri batılı bilim adamlarından yüzyıllar önce Müslüman alimler tarafından incelenmiş ve literatüre geçmiştir.</a:t>
            </a:r>
            <a:endParaRPr lang="tr-TR" sz="3400" dirty="0"/>
          </a:p>
        </p:txBody>
      </p:sp>
      <p:sp>
        <p:nvSpPr>
          <p:cNvPr id="3" name="Dikdörtgen 2"/>
          <p:cNvSpPr/>
          <p:nvPr/>
        </p:nvSpPr>
        <p:spPr>
          <a:xfrm>
            <a:off x="180110" y="0"/>
            <a:ext cx="8160326" cy="769441"/>
          </a:xfrm>
          <a:prstGeom prst="rect">
            <a:avLst/>
          </a:prstGeom>
        </p:spPr>
        <p:txBody>
          <a:bodyPr wrap="squar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3.Toplumsal Farklılaşma ve İslam</a:t>
            </a:r>
          </a:p>
        </p:txBody>
      </p:sp>
    </p:spTree>
    <p:extLst>
      <p:ext uri="{BB962C8B-B14F-4D97-AF65-F5344CB8AC3E}">
        <p14:creationId xmlns:p14="http://schemas.microsoft.com/office/powerpoint/2010/main" val="1977600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826327" y="2136017"/>
            <a:ext cx="9130146" cy="646331"/>
          </a:xfrm>
          <a:prstGeom prst="rect">
            <a:avLst/>
          </a:prstGeom>
        </p:spPr>
        <p:txBody>
          <a:bodyPr wrap="square">
            <a:spAutoFit/>
          </a:bodyPr>
          <a:lstStyle/>
          <a:p>
            <a:endParaRPr lang="tr-TR" dirty="0" smtClean="0"/>
          </a:p>
          <a:p>
            <a:endParaRPr lang="tr-TR" dirty="0"/>
          </a:p>
        </p:txBody>
      </p:sp>
      <p:sp>
        <p:nvSpPr>
          <p:cNvPr id="5" name="Dikdörtgen 4"/>
          <p:cNvSpPr/>
          <p:nvPr/>
        </p:nvSpPr>
        <p:spPr>
          <a:xfrm>
            <a:off x="374073" y="1709787"/>
            <a:ext cx="11139054" cy="4524315"/>
          </a:xfrm>
          <a:prstGeom prst="rect">
            <a:avLst/>
          </a:prstGeom>
        </p:spPr>
        <p:txBody>
          <a:bodyPr wrap="square">
            <a:spAutoFit/>
          </a:bodyPr>
          <a:lstStyle/>
          <a:p>
            <a:r>
              <a:rPr lang="tr-TR" sz="3600" dirty="0" smtClean="0"/>
              <a:t>Toplumsal farklılaşma ve İslam üzerine batılı bilim adamları tarafından yapılan araştırmalar genellikle 18. yüzyıl ve sonrasında gerçekleştirilmiştir. </a:t>
            </a:r>
          </a:p>
          <a:p>
            <a:endParaRPr lang="tr-TR" sz="3600" dirty="0"/>
          </a:p>
          <a:p>
            <a:r>
              <a:rPr lang="tr-TR" sz="3600" dirty="0" smtClean="0"/>
              <a:t>Bu çalışmaların amacı, Batı tarafından İslam coğrafyasında yürütülecek sömürü faaliyetlerine zemin hazırlamak, bu faaliyetleri haklı göstermek ve sömürgeci ülkelerin işini kolaylaştırmaktı.</a:t>
            </a:r>
          </a:p>
        </p:txBody>
      </p:sp>
      <p:sp>
        <p:nvSpPr>
          <p:cNvPr id="6" name="Dikdörtgen 5"/>
          <p:cNvSpPr/>
          <p:nvPr/>
        </p:nvSpPr>
        <p:spPr>
          <a:xfrm>
            <a:off x="180110" y="0"/>
            <a:ext cx="12011890" cy="1446550"/>
          </a:xfrm>
          <a:prstGeom prst="rect">
            <a:avLst/>
          </a:prstGeom>
        </p:spPr>
        <p:txBody>
          <a:bodyPr wrap="square">
            <a:spAutoFit/>
          </a:bodyPr>
          <a:lstStyle/>
          <a:p>
            <a:pPr lvl="0"/>
            <a:r>
              <a:rPr lang="tr-TR" sz="4400" b="1" dirty="0" smtClean="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4.Toplumsal </a:t>
            </a:r>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Farklılaşma ve </a:t>
            </a:r>
            <a:r>
              <a:rPr lang="tr-TR" sz="4400" b="1" dirty="0" smtClean="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İslam Üzerine Batılı Söylem</a:t>
            </a:r>
            <a:endPar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endParaRPr>
          </a:p>
        </p:txBody>
      </p:sp>
    </p:spTree>
    <p:extLst>
      <p:ext uri="{BB962C8B-B14F-4D97-AF65-F5344CB8AC3E}">
        <p14:creationId xmlns:p14="http://schemas.microsoft.com/office/powerpoint/2010/main" val="4545420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0110" y="1446550"/>
            <a:ext cx="11748654" cy="5078313"/>
          </a:xfrm>
          <a:prstGeom prst="rect">
            <a:avLst/>
          </a:prstGeom>
        </p:spPr>
        <p:txBody>
          <a:bodyPr wrap="square">
            <a:spAutoFit/>
          </a:bodyPr>
          <a:lstStyle/>
          <a:p>
            <a:r>
              <a:rPr lang="tr-TR" sz="3600" dirty="0"/>
              <a:t>Bu alanda çalışma yapan bilim adamları, dolaylı ya da dolaysız olarak </a:t>
            </a:r>
            <a:r>
              <a:rPr lang="tr-TR" sz="3600" dirty="0" smtClean="0"/>
              <a:t>hükümetlerinin </a:t>
            </a:r>
            <a:r>
              <a:rPr lang="tr-TR" sz="3600" dirty="0"/>
              <a:t>emrinde, sömürgeci idarecilerle iç içeydiler. </a:t>
            </a:r>
            <a:r>
              <a:rPr lang="tr-TR" sz="3600" dirty="0" smtClean="0"/>
              <a:t>Kendi </a:t>
            </a:r>
            <a:r>
              <a:rPr lang="tr-TR" sz="3600" dirty="0"/>
              <a:t>ülkelerinin maddi menfaatlerine Müslümanları tehdit olarak görüyorlar, </a:t>
            </a:r>
            <a:r>
              <a:rPr lang="tr-TR" sz="3600" dirty="0" smtClean="0"/>
              <a:t>İslam'ın </a:t>
            </a:r>
            <a:r>
              <a:rPr lang="tr-TR" sz="3600" dirty="0"/>
              <a:t>normatif yönünü örtbas ediyorlar, mistik çileci bir </a:t>
            </a:r>
            <a:r>
              <a:rPr lang="tr-TR" sz="3600" dirty="0" smtClean="0"/>
              <a:t>İslam </a:t>
            </a:r>
            <a:r>
              <a:rPr lang="tr-TR" sz="3600" dirty="0"/>
              <a:t>algısı oluşturmaya çalışıyorlardı.</a:t>
            </a:r>
          </a:p>
          <a:p>
            <a:pPr algn="just"/>
            <a:r>
              <a:rPr lang="tr-TR" sz="3600" dirty="0" smtClean="0"/>
              <a:t>Asıl </a:t>
            </a:r>
            <a:r>
              <a:rPr lang="tr-TR" sz="3600" dirty="0"/>
              <a:t>amaçları statükoya hizmet etmek olan bu bilim adamlarının çok azı İslam ülkelerini görmüş, pek çoğu masa başında çeviri yapmakla yetinmiştir.</a:t>
            </a:r>
          </a:p>
        </p:txBody>
      </p:sp>
      <p:sp>
        <p:nvSpPr>
          <p:cNvPr id="3" name="Dikdörtgen 2"/>
          <p:cNvSpPr/>
          <p:nvPr/>
        </p:nvSpPr>
        <p:spPr>
          <a:xfrm>
            <a:off x="180110" y="0"/>
            <a:ext cx="12011890" cy="1446550"/>
          </a:xfrm>
          <a:prstGeom prst="rect">
            <a:avLst/>
          </a:prstGeom>
        </p:spPr>
        <p:txBody>
          <a:bodyPr wrap="square">
            <a:spAutoFit/>
          </a:bodyPr>
          <a:lstStyle/>
          <a:p>
            <a:pPr lvl="0"/>
            <a:r>
              <a:rPr lang="tr-TR" sz="4400" b="1" dirty="0" smtClean="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4.Toplumsal </a:t>
            </a:r>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Farklılaşma ve </a:t>
            </a:r>
            <a:r>
              <a:rPr lang="tr-TR" sz="4400" b="1" dirty="0" smtClean="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İslam Üzerine Batılı Söylem</a:t>
            </a:r>
            <a:endPar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endParaRPr>
          </a:p>
        </p:txBody>
      </p:sp>
    </p:spTree>
    <p:extLst>
      <p:ext uri="{BB962C8B-B14F-4D97-AF65-F5344CB8AC3E}">
        <p14:creationId xmlns:p14="http://schemas.microsoft.com/office/powerpoint/2010/main" val="36223337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43345" y="2175164"/>
            <a:ext cx="10584873" cy="3150542"/>
          </a:xfrm>
          <a:prstGeom prst="rect">
            <a:avLst/>
          </a:prstGeom>
          <a:noFill/>
        </p:spPr>
        <p:txBody>
          <a:bodyPr wrap="square" rtlCol="0">
            <a:spAutoFit/>
          </a:bodyPr>
          <a:lstStyle/>
          <a:p>
            <a:pPr algn="just">
              <a:lnSpc>
                <a:spcPct val="150000"/>
              </a:lnSpc>
            </a:pPr>
            <a:r>
              <a:rPr lang="tr-TR" sz="3400" dirty="0" smtClean="0"/>
              <a:t>Bu çalışmalar sırasında İslam dini toplumsal zıtlıklar üzerinden dikatomik olarak incelenmeye çalışılmış en yaygın kullanılan ayrım ise  Robert </a:t>
            </a:r>
            <a:r>
              <a:rPr lang="tr-TR" sz="3400" dirty="0" err="1" smtClean="0"/>
              <a:t>Redfield’in</a:t>
            </a:r>
            <a:r>
              <a:rPr lang="tr-TR" sz="3400" dirty="0" smtClean="0"/>
              <a:t> geliştirdiği Büyük gelenek/ Küçük gelenek ayrımı olmuştur.</a:t>
            </a:r>
          </a:p>
        </p:txBody>
      </p:sp>
      <p:sp>
        <p:nvSpPr>
          <p:cNvPr id="5" name="Dikdörtgen 4"/>
          <p:cNvSpPr/>
          <p:nvPr/>
        </p:nvSpPr>
        <p:spPr>
          <a:xfrm>
            <a:off x="0" y="0"/>
            <a:ext cx="12192000" cy="1446550"/>
          </a:xfrm>
          <a:prstGeom prst="rect">
            <a:avLst/>
          </a:prstGeom>
        </p:spPr>
        <p:txBody>
          <a:bodyPr wrap="squar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4.Toplumsal Farklılaşma ve İslam Üzerine Batılı Söylem</a:t>
            </a:r>
          </a:p>
        </p:txBody>
      </p:sp>
    </p:spTree>
    <p:extLst>
      <p:ext uri="{BB962C8B-B14F-4D97-AF65-F5344CB8AC3E}">
        <p14:creationId xmlns:p14="http://schemas.microsoft.com/office/powerpoint/2010/main" val="81294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84909" y="803564"/>
            <a:ext cx="184731" cy="369332"/>
          </a:xfrm>
          <a:prstGeom prst="rect">
            <a:avLst/>
          </a:prstGeom>
          <a:noFill/>
        </p:spPr>
        <p:txBody>
          <a:bodyPr wrap="square" rtlCol="0">
            <a:spAutoFit/>
          </a:bodyPr>
          <a:lstStyle/>
          <a:p>
            <a:endParaRPr lang="tr-TR" dirty="0"/>
          </a:p>
        </p:txBody>
      </p:sp>
      <p:sp>
        <p:nvSpPr>
          <p:cNvPr id="3" name="Dikdörtgen 2"/>
          <p:cNvSpPr/>
          <p:nvPr/>
        </p:nvSpPr>
        <p:spPr>
          <a:xfrm>
            <a:off x="387927" y="1533465"/>
            <a:ext cx="11416146" cy="5324535"/>
          </a:xfrm>
          <a:prstGeom prst="rect">
            <a:avLst/>
          </a:prstGeom>
        </p:spPr>
        <p:txBody>
          <a:bodyPr wrap="square">
            <a:spAutoFit/>
          </a:bodyPr>
          <a:lstStyle/>
          <a:p>
            <a:pPr lvl="0" algn="just"/>
            <a:r>
              <a:rPr lang="tr-TR" sz="3400" dirty="0">
                <a:solidFill>
                  <a:prstClr val="black"/>
                </a:solidFill>
              </a:rPr>
              <a:t>Büyük gelenek elit ve dar bir çevre tarafından yaşanan normatif gerçek İslam’ı temsil eder</a:t>
            </a:r>
            <a:r>
              <a:rPr lang="tr-TR" sz="3400" dirty="0" smtClean="0">
                <a:solidFill>
                  <a:prstClr val="black"/>
                </a:solidFill>
              </a:rPr>
              <a:t>.</a:t>
            </a:r>
          </a:p>
          <a:p>
            <a:pPr lvl="0" algn="just"/>
            <a:endParaRPr lang="tr-TR" sz="3400" dirty="0">
              <a:solidFill>
                <a:prstClr val="black"/>
              </a:solidFill>
            </a:endParaRPr>
          </a:p>
          <a:p>
            <a:pPr lvl="0" algn="just"/>
            <a:r>
              <a:rPr lang="tr-TR" sz="3400" dirty="0">
                <a:solidFill>
                  <a:prstClr val="black"/>
                </a:solidFill>
              </a:rPr>
              <a:t>Küçük gelenek ise halk dindarlığıdır. Asıl kalabalığı ve ezici çoğunluğu temsil eder. Evliyalara (mezarlarına bile )aşırı saygı duyan, bağlılarına kanaat ve çileciliği tavsiye eden dini tecrübeye dayalı </a:t>
            </a:r>
            <a:r>
              <a:rPr lang="tr-TR" sz="3400" dirty="0" err="1">
                <a:solidFill>
                  <a:prstClr val="black"/>
                </a:solidFill>
              </a:rPr>
              <a:t>sufi</a:t>
            </a:r>
            <a:r>
              <a:rPr lang="tr-TR" sz="3400" dirty="0">
                <a:solidFill>
                  <a:prstClr val="black"/>
                </a:solidFill>
              </a:rPr>
              <a:t> dindarlık, Masum imamları hayatın merkezine koyan onların bilgi ve sezgi sahibi olduğunu savunan Şiilik ve mevcut coğrafyada İslam’dan önceki inancın izlerini taşıyan geleneksel dindarlık bu türün kapsamındadır. </a:t>
            </a:r>
          </a:p>
        </p:txBody>
      </p:sp>
      <p:sp>
        <p:nvSpPr>
          <p:cNvPr id="4" name="Dikdörtgen 3"/>
          <p:cNvSpPr/>
          <p:nvPr/>
        </p:nvSpPr>
        <p:spPr>
          <a:xfrm>
            <a:off x="0" y="0"/>
            <a:ext cx="12192000" cy="1446550"/>
          </a:xfrm>
          <a:prstGeom prst="rect">
            <a:avLst/>
          </a:prstGeom>
        </p:spPr>
        <p:txBody>
          <a:bodyPr wrap="squar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4.Toplumsal Farklılaşma ve İslam Üzerine Batılı Söylem</a:t>
            </a:r>
          </a:p>
        </p:txBody>
      </p:sp>
    </p:spTree>
    <p:extLst>
      <p:ext uri="{BB962C8B-B14F-4D97-AF65-F5344CB8AC3E}">
        <p14:creationId xmlns:p14="http://schemas.microsoft.com/office/powerpoint/2010/main" val="25406718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57200" y="1620981"/>
            <a:ext cx="11291455" cy="4278094"/>
          </a:xfrm>
          <a:prstGeom prst="rect">
            <a:avLst/>
          </a:prstGeom>
          <a:noFill/>
        </p:spPr>
        <p:txBody>
          <a:bodyPr wrap="square" rtlCol="0">
            <a:spAutoFit/>
          </a:bodyPr>
          <a:lstStyle/>
          <a:p>
            <a:pPr algn="just"/>
            <a:r>
              <a:rPr lang="tr-TR" sz="3400" dirty="0" smtClean="0"/>
              <a:t>Batılı araştırmacılar Müslüman toplumu tamamen  popüler inançlara sahip cahil bir topluluk olarak lanse etmeye çalışır. Kitabi dindarlığı temsil eden bütün dünyaya hitap eden normatif kitleyi yok sayar, İslam'ın normatif yönünü savunan ve yaymaya çalışan kesimi fundamentalist olmakla suçlar. Zaten günümüzde bu söylemi en çok dillendiren sözde İslami terör örgütleridir. Bu örgütlerin kim tarafından kurulduğu ve neye hizmet ettiği ise düşündürücüdür.</a:t>
            </a:r>
            <a:endParaRPr lang="tr-TR" sz="3400" dirty="0"/>
          </a:p>
        </p:txBody>
      </p:sp>
      <p:sp>
        <p:nvSpPr>
          <p:cNvPr id="4" name="Dikdörtgen 3"/>
          <p:cNvSpPr/>
          <p:nvPr/>
        </p:nvSpPr>
        <p:spPr>
          <a:xfrm>
            <a:off x="0" y="0"/>
            <a:ext cx="12192000" cy="1446550"/>
          </a:xfrm>
          <a:prstGeom prst="rect">
            <a:avLst/>
          </a:prstGeom>
        </p:spPr>
        <p:txBody>
          <a:bodyPr wrap="squar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4.Toplumsal Farklılaşma ve İslam Üzerine Batılı Söylem</a:t>
            </a:r>
          </a:p>
        </p:txBody>
      </p:sp>
    </p:spTree>
    <p:extLst>
      <p:ext uri="{BB962C8B-B14F-4D97-AF65-F5344CB8AC3E}">
        <p14:creationId xmlns:p14="http://schemas.microsoft.com/office/powerpoint/2010/main" val="12671488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0" y="0"/>
            <a:ext cx="11433836" cy="1003031"/>
          </a:xfrm>
          <a:prstGeom prst="rect">
            <a:avLst/>
          </a:prstGeom>
          <a:noFill/>
        </p:spPr>
        <p:txBody>
          <a:bodyPr wrap="none" rtlCol="0">
            <a:spAutoFit/>
          </a:bodyPr>
          <a:lstStyle/>
          <a:p>
            <a:pPr lvl="0">
              <a:lnSpc>
                <a:spcPct val="150000"/>
              </a:lnSpc>
            </a:pPr>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5.Toplumsal Farklılaşma, Meslek Ahlakı ve Ahilik</a:t>
            </a:r>
          </a:p>
        </p:txBody>
      </p:sp>
      <p:sp>
        <p:nvSpPr>
          <p:cNvPr id="4" name="Metin kutusu 3"/>
          <p:cNvSpPr txBox="1"/>
          <p:nvPr/>
        </p:nvSpPr>
        <p:spPr>
          <a:xfrm>
            <a:off x="313645" y="1122218"/>
            <a:ext cx="10806546" cy="5324535"/>
          </a:xfrm>
          <a:prstGeom prst="rect">
            <a:avLst/>
          </a:prstGeom>
          <a:noFill/>
        </p:spPr>
        <p:txBody>
          <a:bodyPr wrap="square" rtlCol="0">
            <a:spAutoFit/>
          </a:bodyPr>
          <a:lstStyle/>
          <a:p>
            <a:r>
              <a:rPr lang="tr-TR" sz="3400" dirty="0" smtClean="0"/>
              <a:t>Türk İktisat Profesörü ve toplum bilimci Sabri Ülgener, İslam toplumunda taban ve tavan iktisat ahlakını dikatomik olarak incelemiş, bu inceleme sırasında tasavvuf tarikatları, Ahi teşkilatları, toplumun din anlayışı ile iktisat ilişkisini ortaya koymuştur.</a:t>
            </a:r>
          </a:p>
          <a:p>
            <a:endParaRPr lang="tr-TR" sz="3400" dirty="0" smtClean="0"/>
          </a:p>
          <a:p>
            <a:r>
              <a:rPr lang="tr-TR" sz="3400" dirty="0" err="1" smtClean="0"/>
              <a:t>Ülgener’e</a:t>
            </a:r>
            <a:r>
              <a:rPr lang="tr-TR" sz="3400" dirty="0" smtClean="0"/>
              <a:t> göre topluma kanaat önderliği yapan tasavvuf tarikatları ve Ahi teşkilatları, tabana kanaat tevazu </a:t>
            </a:r>
            <a:r>
              <a:rPr lang="tr-TR" sz="3400" dirty="0" err="1" smtClean="0"/>
              <a:t>yu</a:t>
            </a:r>
            <a:r>
              <a:rPr lang="tr-TR" sz="3400" dirty="0" smtClean="0"/>
              <a:t> dini bir vecibe olarak lanse ederken tavanın lüks hayatına imtiyazlı ve müsamahalı yaklaşır. </a:t>
            </a:r>
            <a:endParaRPr lang="tr-TR" sz="3400" dirty="0"/>
          </a:p>
        </p:txBody>
      </p:sp>
    </p:spTree>
    <p:extLst>
      <p:ext uri="{BB962C8B-B14F-4D97-AF65-F5344CB8AC3E}">
        <p14:creationId xmlns:p14="http://schemas.microsoft.com/office/powerpoint/2010/main" val="8244355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6663" y="1327420"/>
            <a:ext cx="11753664" cy="4801314"/>
          </a:xfrm>
          <a:prstGeom prst="rect">
            <a:avLst/>
          </a:prstGeom>
        </p:spPr>
        <p:txBody>
          <a:bodyPr wrap="square">
            <a:spAutoFit/>
          </a:bodyPr>
          <a:lstStyle/>
          <a:p>
            <a:pPr lvl="0"/>
            <a:r>
              <a:rPr lang="tr-TR" sz="3400" dirty="0">
                <a:solidFill>
                  <a:prstClr val="black"/>
                </a:solidFill>
              </a:rPr>
              <a:t>Dini </a:t>
            </a:r>
            <a:r>
              <a:rPr lang="tr-TR" sz="3400" dirty="0" smtClean="0">
                <a:solidFill>
                  <a:prstClr val="black"/>
                </a:solidFill>
              </a:rPr>
              <a:t>doktrinler </a:t>
            </a:r>
            <a:r>
              <a:rPr lang="tr-TR" sz="3400" dirty="0">
                <a:solidFill>
                  <a:prstClr val="black"/>
                </a:solidFill>
              </a:rPr>
              <a:t>üst tabakanın maddi menfaatlerine göre şekil alır. Tabakalaşma dine göre değil Din tabakalaşmaya göre şekillenir.</a:t>
            </a:r>
          </a:p>
          <a:p>
            <a:pPr lvl="0"/>
            <a:endParaRPr lang="tr-TR" sz="3400" dirty="0" smtClean="0">
              <a:solidFill>
                <a:prstClr val="black"/>
              </a:solidFill>
            </a:endParaRPr>
          </a:p>
          <a:p>
            <a:pPr lvl="0"/>
            <a:r>
              <a:rPr lang="tr-TR" sz="3400" dirty="0" smtClean="0">
                <a:solidFill>
                  <a:prstClr val="black"/>
                </a:solidFill>
              </a:rPr>
              <a:t>Toprak </a:t>
            </a:r>
            <a:r>
              <a:rPr lang="tr-TR" sz="3400" dirty="0">
                <a:solidFill>
                  <a:prstClr val="black"/>
                </a:solidFill>
              </a:rPr>
              <a:t>sahipleri, </a:t>
            </a:r>
            <a:r>
              <a:rPr lang="tr-TR" sz="3400" dirty="0" smtClean="0">
                <a:solidFill>
                  <a:prstClr val="black"/>
                </a:solidFill>
              </a:rPr>
              <a:t>bürokrat </a:t>
            </a:r>
            <a:r>
              <a:rPr lang="tr-TR" sz="3400" dirty="0">
                <a:solidFill>
                  <a:prstClr val="black"/>
                </a:solidFill>
              </a:rPr>
              <a:t>kesim ve din adamlarının oluşturduğu üst tabaka maddi sivrilme için yalnız dünyevi olarak değil ahiretle ilgili </a:t>
            </a:r>
            <a:r>
              <a:rPr lang="tr-TR" sz="3400" dirty="0" smtClean="0">
                <a:solidFill>
                  <a:prstClr val="black"/>
                </a:solidFill>
              </a:rPr>
              <a:t>olarak ta </a:t>
            </a:r>
            <a:r>
              <a:rPr lang="tr-TR" sz="3400" dirty="0">
                <a:solidFill>
                  <a:prstClr val="black"/>
                </a:solidFill>
              </a:rPr>
              <a:t>imtiyaz sahibidir. </a:t>
            </a:r>
            <a:endParaRPr lang="tr-TR" sz="3400" dirty="0" smtClean="0">
              <a:solidFill>
                <a:prstClr val="black"/>
              </a:solidFill>
            </a:endParaRPr>
          </a:p>
          <a:p>
            <a:pPr lvl="0"/>
            <a:endParaRPr lang="tr-TR" sz="3400" dirty="0">
              <a:solidFill>
                <a:prstClr val="black"/>
              </a:solidFill>
            </a:endParaRPr>
          </a:p>
          <a:p>
            <a:pPr lvl="0"/>
            <a:r>
              <a:rPr lang="tr-TR" sz="3400" dirty="0" smtClean="0">
                <a:solidFill>
                  <a:prstClr val="black"/>
                </a:solidFill>
              </a:rPr>
              <a:t>Yani </a:t>
            </a:r>
            <a:r>
              <a:rPr lang="tr-TR" sz="3400" dirty="0">
                <a:solidFill>
                  <a:prstClr val="black"/>
                </a:solidFill>
              </a:rPr>
              <a:t>alt tabaka için cenneti kazanmanın yolu olan kanaatkar ve mütevazi yaşam üst tabaka için yerini ihtişam ve gösterişe bırakır. </a:t>
            </a:r>
            <a:endParaRPr lang="tr-TR" dirty="0"/>
          </a:p>
        </p:txBody>
      </p:sp>
      <p:sp>
        <p:nvSpPr>
          <p:cNvPr id="3" name="Metin kutusu 2"/>
          <p:cNvSpPr txBox="1"/>
          <p:nvPr/>
        </p:nvSpPr>
        <p:spPr>
          <a:xfrm>
            <a:off x="0" y="0"/>
            <a:ext cx="11433836" cy="1003031"/>
          </a:xfrm>
          <a:prstGeom prst="rect">
            <a:avLst/>
          </a:prstGeom>
          <a:noFill/>
        </p:spPr>
        <p:txBody>
          <a:bodyPr wrap="none" rtlCol="0">
            <a:spAutoFit/>
          </a:bodyPr>
          <a:lstStyle/>
          <a:p>
            <a:pPr lvl="0">
              <a:lnSpc>
                <a:spcPct val="150000"/>
              </a:lnSpc>
            </a:pPr>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5.Toplumsal Farklılaşma, Meslek Ahlakı ve Ahilik</a:t>
            </a:r>
          </a:p>
        </p:txBody>
      </p:sp>
    </p:spTree>
    <p:extLst>
      <p:ext uri="{BB962C8B-B14F-4D97-AF65-F5344CB8AC3E}">
        <p14:creationId xmlns:p14="http://schemas.microsoft.com/office/powerpoint/2010/main" val="6123599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0" y="0"/>
            <a:ext cx="11928764" cy="1003031"/>
          </a:xfrm>
          <a:prstGeom prst="rect">
            <a:avLst/>
          </a:prstGeom>
          <a:noFill/>
        </p:spPr>
        <p:txBody>
          <a:bodyPr wrap="square" rtlCol="0">
            <a:spAutoFit/>
          </a:bodyPr>
          <a:lstStyle/>
          <a:p>
            <a:pPr lvl="0">
              <a:lnSpc>
                <a:spcPct val="150000"/>
              </a:lnSpc>
            </a:pPr>
            <a:r>
              <a:rPr lang="tr-TR" sz="4400" b="1" dirty="0" smtClean="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6.Sonuç</a:t>
            </a:r>
            <a:endPar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endParaRPr>
          </a:p>
        </p:txBody>
      </p:sp>
      <p:sp>
        <p:nvSpPr>
          <p:cNvPr id="3" name="Metin kutusu 2"/>
          <p:cNvSpPr txBox="1"/>
          <p:nvPr/>
        </p:nvSpPr>
        <p:spPr>
          <a:xfrm>
            <a:off x="360218" y="1233054"/>
            <a:ext cx="11568546" cy="4278094"/>
          </a:xfrm>
          <a:prstGeom prst="rect">
            <a:avLst/>
          </a:prstGeom>
          <a:noFill/>
        </p:spPr>
        <p:txBody>
          <a:bodyPr wrap="square" rtlCol="0">
            <a:spAutoFit/>
          </a:bodyPr>
          <a:lstStyle/>
          <a:p>
            <a:r>
              <a:rPr lang="tr-TR" sz="3400" dirty="0" smtClean="0"/>
              <a:t>Dinler, genelde kendi cemaatlerinin içindeki farklılıkları ortadan kaldırmayı ve bütünleşmeyi amaçlar. Fakat kendi cemaati içinde bütünleştirirken diğer cemaatleri de ayrıştırmış olur. Bazen dinler kendi cemaati içinde de ayrıştırıcı bir rol oynar.</a:t>
            </a:r>
          </a:p>
          <a:p>
            <a:endParaRPr lang="tr-TR" sz="3400" dirty="0"/>
          </a:p>
          <a:p>
            <a:r>
              <a:rPr lang="tr-TR" sz="3400" dirty="0" smtClean="0"/>
              <a:t>İslam cemaati içinde popüler ve normatif dindarlık arasındaki makas daralır. Eğer fark artıyorsa toplum İslam'dan uzaklaşıyor, arızi bir durum ortaya çıkıyor demektir.</a:t>
            </a:r>
            <a:endParaRPr lang="tr-TR" sz="3400" dirty="0"/>
          </a:p>
        </p:txBody>
      </p:sp>
    </p:spTree>
    <p:extLst>
      <p:ext uri="{BB962C8B-B14F-4D97-AF65-F5344CB8AC3E}">
        <p14:creationId xmlns:p14="http://schemas.microsoft.com/office/powerpoint/2010/main" val="3669403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0"/>
            <a:ext cx="11468935" cy="769441"/>
          </a:xfrm>
          <a:prstGeom prst="rect">
            <a:avLst/>
          </a:prstGeom>
        </p:spPr>
        <p:txBody>
          <a:bodyPr wrap="square">
            <a:spAutoFit/>
          </a:bodyPr>
          <a:lstStyle/>
          <a:p>
            <a:r>
              <a:rPr lang="tr-TR" sz="4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1.Toplumsal Farklılaşma </a:t>
            </a:r>
            <a:r>
              <a:rPr lang="tr-TR" sz="4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Nedir ?</a:t>
            </a:r>
          </a:p>
        </p:txBody>
      </p:sp>
      <p:sp>
        <p:nvSpPr>
          <p:cNvPr id="2" name="Metin kutusu 1"/>
          <p:cNvSpPr txBox="1"/>
          <p:nvPr/>
        </p:nvSpPr>
        <p:spPr>
          <a:xfrm>
            <a:off x="0" y="714023"/>
            <a:ext cx="11236036" cy="5632311"/>
          </a:xfrm>
          <a:prstGeom prst="rect">
            <a:avLst/>
          </a:prstGeom>
          <a:noFill/>
        </p:spPr>
        <p:txBody>
          <a:bodyPr wrap="square" rtlCol="0">
            <a:spAutoFit/>
          </a:bodyPr>
          <a:lstStyle/>
          <a:p>
            <a:pPr algn="just"/>
            <a:r>
              <a:rPr lang="tr-TR" sz="3600" dirty="0" smtClean="0">
                <a:solidFill>
                  <a:srgbClr val="FF0000"/>
                </a:solidFill>
              </a:rPr>
              <a:t>Toplumsal farklılaşma</a:t>
            </a:r>
            <a:r>
              <a:rPr lang="tr-TR" sz="3600" dirty="0" smtClean="0"/>
              <a:t>, toplumda kişiler ve grupların, birbirinden az çok farklı, değişik ve hatta gittikçe uzmanlaşmaya, ayrışmaya ve başkalaşmaya yön tutmuş roller aldıkları bir sosyal süreç ve bu sosyal sürecin doğurduğu sonuçları ifade eder.</a:t>
            </a:r>
            <a:r>
              <a:rPr lang="tr-TR" sz="2400" dirty="0" smtClean="0"/>
              <a:t> </a:t>
            </a:r>
            <a:endParaRPr lang="tr-TR" sz="3600" dirty="0" smtClean="0"/>
          </a:p>
          <a:p>
            <a:pPr algn="just"/>
            <a:endParaRPr lang="tr-TR" sz="3600" dirty="0"/>
          </a:p>
          <a:p>
            <a:pPr algn="just"/>
            <a:r>
              <a:rPr lang="tr-TR" sz="3600" dirty="0" smtClean="0"/>
              <a:t>Toplumsal Farklılaşma iki türlü toplum tipinde farklı şekillerde tezahür eder.</a:t>
            </a:r>
          </a:p>
          <a:p>
            <a:pPr marL="742950" indent="-742950" algn="just">
              <a:buAutoNum type="arabicPeriod"/>
            </a:pPr>
            <a:r>
              <a:rPr lang="tr-TR" sz="3600" dirty="0" smtClean="0">
                <a:solidFill>
                  <a:srgbClr val="FF0000"/>
                </a:solidFill>
              </a:rPr>
              <a:t>Basit toplum</a:t>
            </a:r>
          </a:p>
          <a:p>
            <a:pPr marL="742950" indent="-742950" algn="just">
              <a:buAutoNum type="arabicPeriod"/>
            </a:pPr>
            <a:r>
              <a:rPr lang="tr-TR" sz="3600" dirty="0" smtClean="0">
                <a:solidFill>
                  <a:srgbClr val="FF0000"/>
                </a:solidFill>
              </a:rPr>
              <a:t>Karmaşık toplum</a:t>
            </a:r>
            <a:endParaRPr lang="tr-TR" sz="3600" dirty="0">
              <a:solidFill>
                <a:srgbClr val="FF0000"/>
              </a:solidFill>
            </a:endParaRPr>
          </a:p>
        </p:txBody>
      </p:sp>
    </p:spTree>
    <p:extLst>
      <p:ext uri="{BB962C8B-B14F-4D97-AF65-F5344CB8AC3E}">
        <p14:creationId xmlns:p14="http://schemas.microsoft.com/office/powerpoint/2010/main" val="12804131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52400" y="914399"/>
            <a:ext cx="11928764" cy="5805055"/>
          </a:xfrm>
        </p:spPr>
        <p:txBody>
          <a:bodyPr>
            <a:normAutofit/>
          </a:bodyPr>
          <a:lstStyle/>
          <a:p>
            <a:r>
              <a:rPr lang="tr-TR" sz="3400" dirty="0" smtClean="0">
                <a:solidFill>
                  <a:srgbClr val="FF0000"/>
                </a:solidFill>
                <a:latin typeface="+mn-lt"/>
              </a:rPr>
              <a:t>Basit toplum</a:t>
            </a:r>
            <a:r>
              <a:rPr lang="tr-TR" sz="3400" dirty="0" smtClean="0">
                <a:latin typeface="+mn-lt"/>
              </a:rPr>
              <a:t>, orada henüz toplumsal farklılaşmanın yani meşguliyet, mevki, statü ve fonksiyon farklılıklarının ortaya çıkmadığı toplumdur.</a:t>
            </a:r>
            <a:br>
              <a:rPr lang="tr-TR" sz="3400" dirty="0" smtClean="0">
                <a:latin typeface="+mn-lt"/>
              </a:rPr>
            </a:br>
            <a:r>
              <a:rPr lang="tr-TR" sz="3400" dirty="0" smtClean="0">
                <a:latin typeface="+mn-lt"/>
              </a:rPr>
              <a:t/>
            </a:r>
            <a:br>
              <a:rPr lang="tr-TR" sz="3400" dirty="0" smtClean="0">
                <a:latin typeface="+mn-lt"/>
              </a:rPr>
            </a:br>
            <a:r>
              <a:rPr lang="tr-TR" sz="3400" dirty="0" smtClean="0">
                <a:solidFill>
                  <a:srgbClr val="FF0000"/>
                </a:solidFill>
                <a:latin typeface="+mn-lt"/>
              </a:rPr>
              <a:t>Karmaşık toplum </a:t>
            </a:r>
            <a:r>
              <a:rPr lang="tr-TR" sz="3400" dirty="0" smtClean="0">
                <a:latin typeface="+mn-lt"/>
              </a:rPr>
              <a:t>ise, sosyal farklılaşma dediğimiz vakıanın ortaya çıkarak toplumun iş- güç, toplumsal mevki, statü ve fonksiyonlar bakımından başkalaştığı iş bölümü ve uzmanlaşmanın gittikçe arttığı toplumdur ki, bunun en gelişmiş örneklerini günümüzün modern toplumlarında görmekteyiz.</a:t>
            </a:r>
            <a:endParaRPr lang="tr-TR" sz="3400" dirty="0">
              <a:latin typeface="+mn-lt"/>
            </a:endParaRPr>
          </a:p>
        </p:txBody>
      </p:sp>
      <p:sp>
        <p:nvSpPr>
          <p:cNvPr id="4" name="Dikdörtgen 3"/>
          <p:cNvSpPr/>
          <p:nvPr/>
        </p:nvSpPr>
        <p:spPr>
          <a:xfrm>
            <a:off x="0" y="0"/>
            <a:ext cx="11468935" cy="769441"/>
          </a:xfrm>
          <a:prstGeom prst="rect">
            <a:avLst/>
          </a:prstGeom>
        </p:spPr>
        <p:txBody>
          <a:bodyPr wrap="square">
            <a:spAutoFit/>
          </a:bodyPr>
          <a:lstStyle/>
          <a:p>
            <a:r>
              <a:rPr lang="tr-TR" sz="4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1.Toplumsal Farklılaşma </a:t>
            </a:r>
            <a:r>
              <a:rPr lang="tr-TR" sz="4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Nedir ?</a:t>
            </a:r>
          </a:p>
        </p:txBody>
      </p:sp>
    </p:spTree>
    <p:extLst>
      <p:ext uri="{BB962C8B-B14F-4D97-AF65-F5344CB8AC3E}">
        <p14:creationId xmlns:p14="http://schemas.microsoft.com/office/powerpoint/2010/main" val="217200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1841" y="965821"/>
            <a:ext cx="11693068" cy="5421123"/>
          </a:xfrm>
        </p:spPr>
        <p:txBody>
          <a:bodyPr>
            <a:noAutofit/>
          </a:bodyPr>
          <a:lstStyle/>
          <a:p>
            <a:r>
              <a:rPr lang="tr-TR" sz="3600" dirty="0" smtClean="0">
                <a:latin typeface="+mn-lt"/>
              </a:rPr>
              <a:t/>
            </a:r>
            <a:br>
              <a:rPr lang="tr-TR" sz="3600" dirty="0" smtClean="0">
                <a:latin typeface="+mn-lt"/>
              </a:rPr>
            </a:br>
            <a:r>
              <a:rPr lang="tr-TR" sz="3600" dirty="0" smtClean="0">
                <a:latin typeface="+mn-lt"/>
              </a:rPr>
              <a:t/>
            </a:r>
            <a:br>
              <a:rPr lang="tr-TR" sz="3600" dirty="0" smtClean="0">
                <a:latin typeface="+mn-lt"/>
              </a:rPr>
            </a:br>
            <a:r>
              <a:rPr lang="tr-TR" sz="3400" dirty="0" smtClean="0">
                <a:solidFill>
                  <a:srgbClr val="FF0000"/>
                </a:solidFill>
                <a:latin typeface="+mn-lt"/>
              </a:rPr>
              <a:t>Basit toplumlarda</a:t>
            </a:r>
            <a:r>
              <a:rPr lang="tr-TR" sz="3400" dirty="0" smtClean="0">
                <a:latin typeface="+mn-lt"/>
              </a:rPr>
              <a:t>, kişilere tanınan sosyal mevki hangi yolla kazanılmış olursa olsun, bu durumun kişilerin dini hayat ve faaliyetlere iştirakleri bakımından bir takım etkilerde bulunduğu </a:t>
            </a:r>
            <a:r>
              <a:rPr lang="tr-TR" sz="3600" dirty="0" smtClean="0">
                <a:latin typeface="+mn-lt"/>
              </a:rPr>
              <a:t>görülür. </a:t>
            </a:r>
            <a:br>
              <a:rPr lang="tr-TR" sz="3600" dirty="0" smtClean="0">
                <a:latin typeface="+mn-lt"/>
              </a:rPr>
            </a:br>
            <a:r>
              <a:rPr lang="tr-TR" sz="3600" dirty="0">
                <a:solidFill>
                  <a:srgbClr val="FF0000"/>
                </a:solidFill>
                <a:latin typeface="+mn-lt"/>
              </a:rPr>
              <a:t/>
            </a:r>
            <a:br>
              <a:rPr lang="tr-TR" sz="3600" dirty="0">
                <a:solidFill>
                  <a:srgbClr val="FF0000"/>
                </a:solidFill>
                <a:latin typeface="+mn-lt"/>
              </a:rPr>
            </a:br>
            <a:r>
              <a:rPr lang="tr-TR" sz="3400" dirty="0" smtClean="0">
                <a:latin typeface="+mn-lt"/>
              </a:rPr>
              <a:t>İlkel ve az farklılaşmış toplumlarda cinsiyet, yaş, sosyal mevki, sülale, zenginlik ve meşguliyet toplumsal farklılıkların belirlenmesinde temel faktörler olup, bu durum az çok dini faaliyetlere de yansımaktadır. </a:t>
            </a:r>
            <a:r>
              <a:rPr lang="tr-TR" sz="3400" dirty="0">
                <a:latin typeface="+mn-lt"/>
              </a:rPr>
              <a:t>Öte yandan organik cemaat bağları ile dini bağların çakıştığı bu tür toplumlarda din temel bir toplumsal bütünleşme faktörüdür</a:t>
            </a:r>
            <a:br>
              <a:rPr lang="tr-TR" sz="3400" dirty="0">
                <a:latin typeface="+mn-lt"/>
              </a:rPr>
            </a:br>
            <a:r>
              <a:rPr lang="tr-TR" sz="3600" dirty="0" smtClean="0">
                <a:latin typeface="+mn-lt"/>
              </a:rPr>
              <a:t/>
            </a:r>
            <a:br>
              <a:rPr lang="tr-TR" sz="3600" dirty="0" smtClean="0">
                <a:latin typeface="+mn-lt"/>
              </a:rPr>
            </a:br>
            <a:endParaRPr lang="tr-TR" sz="3600" dirty="0">
              <a:latin typeface="+mn-lt"/>
            </a:endParaRPr>
          </a:p>
        </p:txBody>
      </p:sp>
      <p:sp>
        <p:nvSpPr>
          <p:cNvPr id="4" name="Dikdörtgen 3"/>
          <p:cNvSpPr/>
          <p:nvPr/>
        </p:nvSpPr>
        <p:spPr>
          <a:xfrm>
            <a:off x="0" y="0"/>
            <a:ext cx="7334957" cy="769441"/>
          </a:xfrm>
          <a:prstGeom prst="rect">
            <a:avLst/>
          </a:prstGeom>
        </p:spPr>
        <p:txBody>
          <a:bodyPr wrap="non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2.Toplumsal Farklılaşma ve Din</a:t>
            </a:r>
          </a:p>
        </p:txBody>
      </p:sp>
    </p:spTree>
    <p:extLst>
      <p:ext uri="{BB962C8B-B14F-4D97-AF65-F5344CB8AC3E}">
        <p14:creationId xmlns:p14="http://schemas.microsoft.com/office/powerpoint/2010/main" val="2661333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 y="1290936"/>
            <a:ext cx="12095018" cy="4278094"/>
          </a:xfrm>
          <a:prstGeom prst="rect">
            <a:avLst/>
          </a:prstGeom>
        </p:spPr>
        <p:txBody>
          <a:bodyPr wrap="square">
            <a:spAutoFit/>
          </a:bodyPr>
          <a:lstStyle/>
          <a:p>
            <a:r>
              <a:rPr lang="tr-TR" sz="3400" dirty="0" smtClean="0">
                <a:solidFill>
                  <a:srgbClr val="FF0000"/>
                </a:solidFill>
              </a:rPr>
              <a:t>Karmaşık </a:t>
            </a:r>
            <a:r>
              <a:rPr lang="tr-TR" sz="3400" dirty="0">
                <a:solidFill>
                  <a:srgbClr val="FF0000"/>
                </a:solidFill>
              </a:rPr>
              <a:t>toplumlarda, </a:t>
            </a:r>
            <a:r>
              <a:rPr lang="tr-TR" sz="3400" dirty="0"/>
              <a:t>hızlı sosyal değişme süreçleri gözlemlenir ve toplum çok çeşitli kategorilere ayrılır. </a:t>
            </a:r>
            <a:endParaRPr lang="tr-TR" sz="3400" dirty="0" smtClean="0"/>
          </a:p>
          <a:p>
            <a:endParaRPr lang="tr-TR" sz="3400" dirty="0"/>
          </a:p>
          <a:p>
            <a:r>
              <a:rPr lang="tr-TR" sz="3400" dirty="0"/>
              <a:t>Bu tür toplumlarda toplumsal bütünleşme problemi daha da çetin bir durumda ortaya çıkarmakta olup, karmaşık toplumlarda dinin toplumsal bütünleşmeyi sağlayıcı rolünün önemi daha da artmaktadır. </a:t>
            </a:r>
          </a:p>
          <a:p>
            <a:endParaRPr lang="tr-TR" sz="3400" dirty="0"/>
          </a:p>
        </p:txBody>
      </p:sp>
      <p:sp>
        <p:nvSpPr>
          <p:cNvPr id="6" name="Dikdörtgen 5"/>
          <p:cNvSpPr/>
          <p:nvPr/>
        </p:nvSpPr>
        <p:spPr>
          <a:xfrm>
            <a:off x="0" y="0"/>
            <a:ext cx="7334957" cy="769441"/>
          </a:xfrm>
          <a:prstGeom prst="rect">
            <a:avLst/>
          </a:prstGeom>
        </p:spPr>
        <p:txBody>
          <a:bodyPr wrap="non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2.Toplumsal Farklılaşma ve Din</a:t>
            </a:r>
          </a:p>
        </p:txBody>
      </p:sp>
    </p:spTree>
    <p:extLst>
      <p:ext uri="{BB962C8B-B14F-4D97-AF65-F5344CB8AC3E}">
        <p14:creationId xmlns:p14="http://schemas.microsoft.com/office/powerpoint/2010/main" val="549377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93964" y="1973338"/>
            <a:ext cx="11651673" cy="3231654"/>
          </a:xfrm>
          <a:prstGeom prst="rect">
            <a:avLst/>
          </a:prstGeom>
        </p:spPr>
        <p:txBody>
          <a:bodyPr wrap="square">
            <a:spAutoFit/>
          </a:bodyPr>
          <a:lstStyle/>
          <a:p>
            <a:r>
              <a:rPr lang="tr-TR" sz="3400" dirty="0" smtClean="0"/>
              <a:t>Örneğin </a:t>
            </a:r>
            <a:r>
              <a:rPr lang="tr-TR" sz="3400" dirty="0"/>
              <a:t>son derece dinamik , gerçekçi ve yeniliklere açık bir din olan İslam dini, değişen sosyal ve kültürel şartlara ve farklara uymada harikulade bir intibak kabiliyetine sahip olup, bu dinin akidesinin temelini oluşturan ‘’</a:t>
            </a:r>
            <a:r>
              <a:rPr lang="tr-TR" sz="3400" dirty="0" err="1"/>
              <a:t>Tevhid</a:t>
            </a:r>
            <a:r>
              <a:rPr lang="tr-TR" sz="3400" dirty="0"/>
              <a:t>’’ yani ‘’Birlik’’ inancı en mükemmel ve ideal bir sosyal kaynaşma, kenetlenme, birleşme ve bütünleşme prensibidir. </a:t>
            </a:r>
          </a:p>
        </p:txBody>
      </p:sp>
      <p:sp>
        <p:nvSpPr>
          <p:cNvPr id="4" name="Dikdörtgen 3"/>
          <p:cNvSpPr/>
          <p:nvPr/>
        </p:nvSpPr>
        <p:spPr>
          <a:xfrm>
            <a:off x="0" y="0"/>
            <a:ext cx="7334957" cy="769441"/>
          </a:xfrm>
          <a:prstGeom prst="rect">
            <a:avLst/>
          </a:prstGeom>
        </p:spPr>
        <p:txBody>
          <a:bodyPr wrap="non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2.Toplumsal Farklılaşma ve Din</a:t>
            </a:r>
          </a:p>
        </p:txBody>
      </p:sp>
    </p:spTree>
    <p:extLst>
      <p:ext uri="{BB962C8B-B14F-4D97-AF65-F5344CB8AC3E}">
        <p14:creationId xmlns:p14="http://schemas.microsoft.com/office/powerpoint/2010/main" val="3702303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0"/>
            <a:ext cx="7334957" cy="769441"/>
          </a:xfrm>
          <a:prstGeom prst="rect">
            <a:avLst/>
          </a:prstGeom>
        </p:spPr>
        <p:txBody>
          <a:bodyPr wrap="non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2.Toplumsal Farklılaşma ve Din</a:t>
            </a:r>
          </a:p>
        </p:txBody>
      </p:sp>
      <p:sp>
        <p:nvSpPr>
          <p:cNvPr id="4" name="Metin kutusu 3"/>
          <p:cNvSpPr txBox="1"/>
          <p:nvPr/>
        </p:nvSpPr>
        <p:spPr>
          <a:xfrm>
            <a:off x="401782" y="1343891"/>
            <a:ext cx="11388436" cy="4801314"/>
          </a:xfrm>
          <a:prstGeom prst="rect">
            <a:avLst/>
          </a:prstGeom>
          <a:noFill/>
        </p:spPr>
        <p:txBody>
          <a:bodyPr wrap="square" rtlCol="0">
            <a:spAutoFit/>
          </a:bodyPr>
          <a:lstStyle/>
          <a:p>
            <a:pPr algn="just"/>
            <a:r>
              <a:rPr lang="tr-TR" sz="3400" dirty="0" smtClean="0"/>
              <a:t>Din bazı durumlarda toplumda farklılaşma temelinde bir esasa dayanmakta olup toplumu parçalayıcı fonksiyona da sahip olabilmektedir. Mesela, bir büyük toplumda veya ana dini bünyede ortaya çıkan çeşitli dini alt grupların, mezhepler ve tarikatların belli ölçüde dini birliği bölücü fonksiyonu bulunmaktadır. Hindin kast sistemi ise dini inançlar temeli üzerine oturmuş bulunan bir sosyal farklılaşma ve </a:t>
            </a:r>
            <a:r>
              <a:rPr lang="tr-TR" sz="3400" dirty="0" err="1" smtClean="0"/>
              <a:t>tabakalaşma</a:t>
            </a:r>
            <a:r>
              <a:rPr lang="tr-TR" sz="3400" dirty="0" smtClean="0"/>
              <a:t> örneği olup, bu örnekte din, toplumsal farklılıkları meşrulaştırıcı bir fonksiyon görmektedir.</a:t>
            </a:r>
            <a:endParaRPr lang="tr-TR" sz="3400" dirty="0"/>
          </a:p>
        </p:txBody>
      </p:sp>
    </p:spTree>
    <p:extLst>
      <p:ext uri="{BB962C8B-B14F-4D97-AF65-F5344CB8AC3E}">
        <p14:creationId xmlns:p14="http://schemas.microsoft.com/office/powerpoint/2010/main" val="536652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46365" y="1219201"/>
            <a:ext cx="11319163" cy="4801314"/>
          </a:xfrm>
          <a:prstGeom prst="rect">
            <a:avLst/>
          </a:prstGeom>
          <a:noFill/>
        </p:spPr>
        <p:txBody>
          <a:bodyPr wrap="square" rtlCol="0">
            <a:spAutoFit/>
          </a:bodyPr>
          <a:lstStyle/>
          <a:p>
            <a:pPr algn="just"/>
            <a:r>
              <a:rPr lang="tr-TR" sz="3400" dirty="0" smtClean="0"/>
              <a:t>İslam dini toplum içerisinde sosyal, kültürel ve ekonomik farklılıklardan kaynaklanan her tür </a:t>
            </a:r>
            <a:r>
              <a:rPr lang="tr-TR" sz="3400" dirty="0" err="1" smtClean="0"/>
              <a:t>tabakalaşmayı</a:t>
            </a:r>
            <a:r>
              <a:rPr lang="tr-TR" sz="3400" dirty="0" smtClean="0"/>
              <a:t> </a:t>
            </a:r>
            <a:r>
              <a:rPr lang="tr-TR" sz="3400" dirty="0" err="1" smtClean="0"/>
              <a:t>tevhid</a:t>
            </a:r>
            <a:r>
              <a:rPr lang="tr-TR" sz="3400" dirty="0" smtClean="0"/>
              <a:t> inancı etrafında eritip sosyal kaynaşma, kenetlenme, birleşme ve bütünleşmeyi hedefler. </a:t>
            </a:r>
          </a:p>
          <a:p>
            <a:pPr algn="just"/>
            <a:endParaRPr lang="tr-TR" sz="3400" dirty="0"/>
          </a:p>
          <a:p>
            <a:pPr algn="just"/>
            <a:r>
              <a:rPr lang="tr-TR" sz="3400" dirty="0" smtClean="0"/>
              <a:t>Toplumsal farklılaşma üzerine yapılmış son dönem çalışmaları batı kaynaklı ise de toplumda çeşitli sebeplerden oluşan </a:t>
            </a:r>
            <a:r>
              <a:rPr lang="tr-TR" sz="3400" dirty="0" err="1" smtClean="0"/>
              <a:t>tabakalaşma</a:t>
            </a:r>
            <a:r>
              <a:rPr lang="tr-TR" sz="3400" dirty="0"/>
              <a:t> </a:t>
            </a:r>
            <a:r>
              <a:rPr lang="tr-TR" sz="3400" dirty="0" smtClean="0"/>
              <a:t>konusuna dair yapılan ilk çalışmalar Müslüman alimlere aittir. </a:t>
            </a:r>
            <a:endParaRPr lang="tr-TR" dirty="0"/>
          </a:p>
        </p:txBody>
      </p:sp>
      <p:sp>
        <p:nvSpPr>
          <p:cNvPr id="6" name="Dikdörtgen 5"/>
          <p:cNvSpPr/>
          <p:nvPr/>
        </p:nvSpPr>
        <p:spPr>
          <a:xfrm>
            <a:off x="180110" y="0"/>
            <a:ext cx="8160326" cy="769441"/>
          </a:xfrm>
          <a:prstGeom prst="rect">
            <a:avLst/>
          </a:prstGeom>
        </p:spPr>
        <p:txBody>
          <a:bodyPr wrap="squar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3.Toplumsal Farklılaşma ve İslam</a:t>
            </a:r>
          </a:p>
        </p:txBody>
      </p:sp>
    </p:spTree>
    <p:extLst>
      <p:ext uri="{BB962C8B-B14F-4D97-AF65-F5344CB8AC3E}">
        <p14:creationId xmlns:p14="http://schemas.microsoft.com/office/powerpoint/2010/main" val="273823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15636" y="1445605"/>
            <a:ext cx="11485419" cy="4016484"/>
          </a:xfrm>
          <a:prstGeom prst="rect">
            <a:avLst/>
          </a:prstGeom>
        </p:spPr>
        <p:txBody>
          <a:bodyPr wrap="square">
            <a:spAutoFit/>
          </a:bodyPr>
          <a:lstStyle/>
          <a:p>
            <a:pPr lvl="0">
              <a:lnSpc>
                <a:spcPct val="150000"/>
              </a:lnSpc>
            </a:pPr>
            <a:r>
              <a:rPr lang="tr-TR" sz="3400" dirty="0" err="1" smtClean="0">
                <a:solidFill>
                  <a:srgbClr val="FF0000"/>
                </a:solidFill>
              </a:rPr>
              <a:t>İbn</a:t>
            </a:r>
            <a:r>
              <a:rPr lang="tr-TR" sz="3400" dirty="0" smtClean="0">
                <a:solidFill>
                  <a:srgbClr val="FF0000"/>
                </a:solidFill>
              </a:rPr>
              <a:t> </a:t>
            </a:r>
            <a:r>
              <a:rPr lang="tr-TR" sz="3400" dirty="0">
                <a:solidFill>
                  <a:srgbClr val="FF0000"/>
                </a:solidFill>
              </a:rPr>
              <a:t>Haldun  </a:t>
            </a:r>
            <a:r>
              <a:rPr lang="tr-TR" sz="3400" dirty="0">
                <a:solidFill>
                  <a:prstClr val="black"/>
                </a:solidFill>
              </a:rPr>
              <a:t>1375 yılında kaleme aldığı Mukaddime adlı eserinde </a:t>
            </a:r>
            <a:r>
              <a:rPr lang="tr-TR" sz="3400" dirty="0" smtClean="0">
                <a:solidFill>
                  <a:prstClr val="black"/>
                </a:solidFill>
              </a:rPr>
              <a:t>Ümran </a:t>
            </a:r>
            <a:r>
              <a:rPr lang="tr-TR" sz="3400" dirty="0">
                <a:solidFill>
                  <a:prstClr val="black"/>
                </a:solidFill>
              </a:rPr>
              <a:t>kavramını ortaya atmış toplumun bedevi(göçebe) ve </a:t>
            </a:r>
            <a:r>
              <a:rPr lang="tr-TR" sz="3400" dirty="0" err="1">
                <a:solidFill>
                  <a:prstClr val="black"/>
                </a:solidFill>
              </a:rPr>
              <a:t>hadari</a:t>
            </a:r>
            <a:r>
              <a:rPr lang="tr-TR" sz="3400" dirty="0">
                <a:solidFill>
                  <a:prstClr val="black"/>
                </a:solidFill>
              </a:rPr>
              <a:t> (yerleşik) olarak ikiye ayrıldığını bu iki sınıf arasında süre gelen rekabet ve çatışmanın toplumsal olayları şekillendirdiğini ortaya </a:t>
            </a:r>
            <a:r>
              <a:rPr lang="tr-TR" sz="3400" dirty="0" smtClean="0">
                <a:solidFill>
                  <a:prstClr val="black"/>
                </a:solidFill>
              </a:rPr>
              <a:t>koymuştur.</a:t>
            </a:r>
            <a:endParaRPr lang="tr-TR" sz="3400" dirty="0">
              <a:solidFill>
                <a:prstClr val="black"/>
              </a:solidFill>
            </a:endParaRPr>
          </a:p>
        </p:txBody>
      </p:sp>
      <p:sp>
        <p:nvSpPr>
          <p:cNvPr id="4" name="Dikdörtgen 3"/>
          <p:cNvSpPr/>
          <p:nvPr/>
        </p:nvSpPr>
        <p:spPr>
          <a:xfrm>
            <a:off x="180110" y="0"/>
            <a:ext cx="8160326" cy="769441"/>
          </a:xfrm>
          <a:prstGeom prst="rect">
            <a:avLst/>
          </a:prstGeom>
        </p:spPr>
        <p:txBody>
          <a:bodyPr wrap="square">
            <a:spAutoFit/>
          </a:bodyPr>
          <a:lstStyle/>
          <a:p>
            <a:pPr lvl="0"/>
            <a:r>
              <a:rPr lang="tr-TR" sz="4400" b="1"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rPr>
              <a:t>3.Toplumsal Farklılaşma ve İslam</a:t>
            </a:r>
          </a:p>
        </p:txBody>
      </p:sp>
    </p:spTree>
    <p:extLst>
      <p:ext uri="{BB962C8B-B14F-4D97-AF65-F5344CB8AC3E}">
        <p14:creationId xmlns:p14="http://schemas.microsoft.com/office/powerpoint/2010/main" val="38181130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1008</Words>
  <Application>Microsoft Office PowerPoint</Application>
  <PresentationFormat>Özel</PresentationFormat>
  <Paragraphs>61</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TOPLUMSAL FARKLILAŞMA ve İSLAM</vt:lpstr>
      <vt:lpstr>PowerPoint Sunusu</vt:lpstr>
      <vt:lpstr>Basit toplum, orada henüz toplumsal farklılaşmanın yani meşguliyet, mevki, statü ve fonksiyon farklılıklarının ortaya çıkmadığı toplumdur.  Karmaşık toplum ise, sosyal farklılaşma dediğimiz vakıanın ortaya çıkarak toplumun iş- güç, toplumsal mevki, statü ve fonksiyonlar bakımından başkalaştığı iş bölümü ve uzmanlaşmanın gittikçe arttığı toplumdur ki, bunun en gelişmiş örneklerini günümüzün modern toplumlarında görmekteyiz.</vt:lpstr>
      <vt:lpstr>  Basit toplumlarda, kişilere tanınan sosyal mevki hangi yolla kazanılmış olursa olsun, bu durumun kişilerin dini hayat ve faaliyetlere iştirakleri bakımından bir takım etkilerde bulunduğu görülür.   İlkel ve az farklılaşmış toplumlarda cinsiyet, yaş, sosyal mevki, sülale, zenginlik ve meşguliyet toplumsal farklılıkların belirlenmesinde temel faktörler olup, bu durum az çok dini faaliyetlere de yansımaktadır. Öte yandan organik cemaat bağları ile dini bağların çakıştığı bu tür toplumlarda din temel bir toplumsal bütünleşme faktörüdür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FARKLILAŞMA VE İSLAM</dc:title>
  <dc:creator>Ahmet Serdar YILMAZ</dc:creator>
  <cp:lastModifiedBy>user</cp:lastModifiedBy>
  <cp:revision>54</cp:revision>
  <dcterms:created xsi:type="dcterms:W3CDTF">2019-10-09T18:35:15Z</dcterms:created>
  <dcterms:modified xsi:type="dcterms:W3CDTF">2019-10-12T13:53:04Z</dcterms:modified>
</cp:coreProperties>
</file>