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12192000" cy="6858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678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914400" y="2130432"/>
            <a:ext cx="103632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1/14/2024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lang="tr-TR" spc="-60" smtClean="0"/>
              <a:t>‹#›</a:t>
            </a:fld>
            <a:endParaRPr lang="tr-TR" spc="-60" dirty="0"/>
          </a:p>
        </p:txBody>
      </p:sp>
    </p:spTree>
    <p:extLst>
      <p:ext uri="{BB962C8B-B14F-4D97-AF65-F5344CB8AC3E}">
        <p14:creationId xmlns:p14="http://schemas.microsoft.com/office/powerpoint/2010/main" val="413703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1/14/2024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lang="tr-TR" spc="-60" smtClean="0"/>
              <a:t>‹#›</a:t>
            </a:fld>
            <a:endParaRPr lang="tr-TR" spc="-60" dirty="0"/>
          </a:p>
        </p:txBody>
      </p:sp>
    </p:spTree>
    <p:extLst>
      <p:ext uri="{BB962C8B-B14F-4D97-AF65-F5344CB8AC3E}">
        <p14:creationId xmlns:p14="http://schemas.microsoft.com/office/powerpoint/2010/main" val="1420445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11785600" y="274645"/>
            <a:ext cx="36576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12800" y="274645"/>
            <a:ext cx="107696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1/14/2024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lang="tr-TR" spc="-60" smtClean="0"/>
              <a:t>‹#›</a:t>
            </a:fld>
            <a:endParaRPr lang="tr-TR" spc="-60" dirty="0"/>
          </a:p>
        </p:txBody>
      </p:sp>
    </p:spTree>
    <p:extLst>
      <p:ext uri="{BB962C8B-B14F-4D97-AF65-F5344CB8AC3E}">
        <p14:creationId xmlns:p14="http://schemas.microsoft.com/office/powerpoint/2010/main" val="1248909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1/14/2024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60" dirty="0"/>
              <a:t>‹#›</a:t>
            </a:fld>
            <a:endParaRPr spc="-6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1/14/2024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lang="tr-TR" spc="-60" smtClean="0"/>
              <a:t>‹#›</a:t>
            </a:fld>
            <a:endParaRPr lang="tr-TR" spc="-60" dirty="0"/>
          </a:p>
        </p:txBody>
      </p:sp>
    </p:spTree>
    <p:extLst>
      <p:ext uri="{BB962C8B-B14F-4D97-AF65-F5344CB8AC3E}">
        <p14:creationId xmlns:p14="http://schemas.microsoft.com/office/powerpoint/2010/main" val="2443023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963084" y="4406907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1/14/2024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lang="tr-TR" spc="-60" smtClean="0"/>
              <a:t>‹#›</a:t>
            </a:fld>
            <a:endParaRPr lang="tr-TR" spc="-60" dirty="0"/>
          </a:p>
        </p:txBody>
      </p:sp>
    </p:spTree>
    <p:extLst>
      <p:ext uri="{BB962C8B-B14F-4D97-AF65-F5344CB8AC3E}">
        <p14:creationId xmlns:p14="http://schemas.microsoft.com/office/powerpoint/2010/main" val="595492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12800" y="1600206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229600" y="1600206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1/14/2024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lang="tr-TR" spc="-60" smtClean="0"/>
              <a:t>‹#›</a:t>
            </a:fld>
            <a:endParaRPr lang="tr-TR" spc="-60" dirty="0"/>
          </a:p>
        </p:txBody>
      </p:sp>
    </p:spTree>
    <p:extLst>
      <p:ext uri="{BB962C8B-B14F-4D97-AF65-F5344CB8AC3E}">
        <p14:creationId xmlns:p14="http://schemas.microsoft.com/office/powerpoint/2010/main" val="1830551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93372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93372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1/14/2024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lang="tr-TR" spc="-60" smtClean="0"/>
              <a:t>‹#›</a:t>
            </a:fld>
            <a:endParaRPr lang="tr-TR" spc="-60" dirty="0"/>
          </a:p>
        </p:txBody>
      </p:sp>
    </p:spTree>
    <p:extLst>
      <p:ext uri="{BB962C8B-B14F-4D97-AF65-F5344CB8AC3E}">
        <p14:creationId xmlns:p14="http://schemas.microsoft.com/office/powerpoint/2010/main" val="3889487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1/14/2024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lang="tr-TR" spc="-60" smtClean="0"/>
              <a:t>‹#›</a:t>
            </a:fld>
            <a:endParaRPr lang="tr-TR" spc="-60" dirty="0"/>
          </a:p>
        </p:txBody>
      </p:sp>
    </p:spTree>
    <p:extLst>
      <p:ext uri="{BB962C8B-B14F-4D97-AF65-F5344CB8AC3E}">
        <p14:creationId xmlns:p14="http://schemas.microsoft.com/office/powerpoint/2010/main" val="708530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1/14/2024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lang="tr-TR" spc="-60" smtClean="0"/>
              <a:t>‹#›</a:t>
            </a:fld>
            <a:endParaRPr lang="tr-TR" spc="-60" dirty="0"/>
          </a:p>
        </p:txBody>
      </p:sp>
    </p:spTree>
    <p:extLst>
      <p:ext uri="{BB962C8B-B14F-4D97-AF65-F5344CB8AC3E}">
        <p14:creationId xmlns:p14="http://schemas.microsoft.com/office/powerpoint/2010/main" val="679698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766733" y="273057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1/14/2024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lang="tr-TR" spc="-60" smtClean="0"/>
              <a:t>‹#›</a:t>
            </a:fld>
            <a:endParaRPr lang="tr-TR" spc="-60" dirty="0"/>
          </a:p>
        </p:txBody>
      </p:sp>
    </p:spTree>
    <p:extLst>
      <p:ext uri="{BB962C8B-B14F-4D97-AF65-F5344CB8AC3E}">
        <p14:creationId xmlns:p14="http://schemas.microsoft.com/office/powerpoint/2010/main" val="1872404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1/14/2024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lang="tr-TR" spc="-60" smtClean="0"/>
              <a:t>‹#›</a:t>
            </a:fld>
            <a:endParaRPr lang="tr-TR" spc="-60" dirty="0"/>
          </a:p>
        </p:txBody>
      </p:sp>
    </p:spTree>
    <p:extLst>
      <p:ext uri="{BB962C8B-B14F-4D97-AF65-F5344CB8AC3E}">
        <p14:creationId xmlns:p14="http://schemas.microsoft.com/office/powerpoint/2010/main" val="36456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609600" y="6356357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1/14/2024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165600" y="6356357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737600" y="6356357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lang="tr-TR" spc="-60" smtClean="0"/>
              <a:t>‹#›</a:t>
            </a:fld>
            <a:endParaRPr lang="tr-TR" spc="-60" dirty="0"/>
          </a:p>
        </p:txBody>
      </p:sp>
    </p:spTree>
    <p:extLst>
      <p:ext uri="{BB962C8B-B14F-4D97-AF65-F5344CB8AC3E}">
        <p14:creationId xmlns:p14="http://schemas.microsoft.com/office/powerpoint/2010/main" val="2055752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62200" y="1305580"/>
            <a:ext cx="7813040" cy="204479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tr-TR"/>
              <a:t>MİKROBİYOLOJİK TANI İÇİN ÖRNEKLERİN </a:t>
            </a:r>
            <a:r>
              <a:rPr lang="tr-TR" dirty="0"/>
              <a:t>ALINMASI TAŞINMASI VE SAKLANMASI</a:t>
            </a:r>
            <a:endParaRPr spc="-5" dirty="0"/>
          </a:p>
        </p:txBody>
      </p:sp>
      <p:sp>
        <p:nvSpPr>
          <p:cNvPr id="3" name="object 3"/>
          <p:cNvSpPr txBox="1"/>
          <p:nvPr/>
        </p:nvSpPr>
        <p:spPr>
          <a:xfrm>
            <a:off x="2534792" y="3488070"/>
            <a:ext cx="7123430" cy="1395730"/>
          </a:xfrm>
          <a:prstGeom prst="rect">
            <a:avLst/>
          </a:prstGeom>
        </p:spPr>
        <p:txBody>
          <a:bodyPr vert="horz" wrap="square" lIns="0" tIns="10350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815"/>
              </a:spcBef>
            </a:pPr>
            <a:r>
              <a:rPr sz="2400" spc="-175" dirty="0">
                <a:latin typeface="Arial"/>
                <a:cs typeface="Arial"/>
              </a:rPr>
              <a:t>Dr. </a:t>
            </a:r>
            <a:r>
              <a:rPr lang="tr-TR" sz="2400" spc="-140" dirty="0">
                <a:latin typeface="Arial"/>
                <a:cs typeface="Arial"/>
              </a:rPr>
              <a:t>Duygu ÖCAL</a:t>
            </a:r>
            <a:endParaRPr sz="240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725"/>
              </a:spcBef>
            </a:pPr>
            <a:r>
              <a:rPr sz="2400" spc="-140" dirty="0">
                <a:latin typeface="Arial"/>
                <a:cs typeface="Arial"/>
              </a:rPr>
              <a:t>Ankara </a:t>
            </a:r>
            <a:r>
              <a:rPr sz="2400" spc="-90" dirty="0">
                <a:latin typeface="Arial"/>
                <a:cs typeface="Arial"/>
              </a:rPr>
              <a:t>Üniversitesi </a:t>
            </a:r>
            <a:r>
              <a:rPr sz="2400" spc="-215" dirty="0">
                <a:latin typeface="Arial"/>
                <a:cs typeface="Arial"/>
              </a:rPr>
              <a:t>Tıp </a:t>
            </a:r>
            <a:r>
              <a:rPr sz="2400" spc="-120" dirty="0">
                <a:latin typeface="Arial"/>
                <a:cs typeface="Arial"/>
              </a:rPr>
              <a:t>Fakültesi </a:t>
            </a:r>
            <a:r>
              <a:rPr sz="2400" spc="-140" dirty="0">
                <a:latin typeface="Arial"/>
                <a:cs typeface="Arial"/>
              </a:rPr>
              <a:t>Tıbbi </a:t>
            </a:r>
            <a:r>
              <a:rPr sz="2400" spc="-35" dirty="0">
                <a:latin typeface="Arial"/>
                <a:cs typeface="Arial"/>
              </a:rPr>
              <a:t>Mikrobiyoloji </a:t>
            </a:r>
            <a:r>
              <a:rPr sz="2400" spc="-235" dirty="0">
                <a:latin typeface="Arial"/>
                <a:cs typeface="Arial"/>
              </a:rPr>
              <a:t>AD</a:t>
            </a:r>
            <a:r>
              <a:rPr sz="2400" spc="-175" dirty="0">
                <a:latin typeface="Arial"/>
                <a:cs typeface="Arial"/>
              </a:rPr>
              <a:t> </a:t>
            </a:r>
            <a:r>
              <a:rPr sz="2400" spc="-145" dirty="0">
                <a:latin typeface="Arial"/>
                <a:cs typeface="Arial"/>
              </a:rPr>
              <a:t>ve</a:t>
            </a:r>
            <a:endParaRPr sz="240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705"/>
              </a:spcBef>
            </a:pPr>
            <a:r>
              <a:rPr lang="tr-TR" sz="2400" spc="-50" dirty="0">
                <a:latin typeface="Arial"/>
                <a:cs typeface="Arial"/>
              </a:rPr>
              <a:t>Cebeci </a:t>
            </a:r>
            <a:r>
              <a:rPr sz="2400" spc="-140" dirty="0" err="1">
                <a:latin typeface="Arial"/>
                <a:cs typeface="Arial"/>
              </a:rPr>
              <a:t>Hastanesi</a:t>
            </a:r>
            <a:r>
              <a:rPr sz="2400" spc="-140" dirty="0">
                <a:latin typeface="Arial"/>
                <a:cs typeface="Arial"/>
              </a:rPr>
              <a:t> </a:t>
            </a:r>
            <a:r>
              <a:rPr sz="2400" spc="-110" dirty="0">
                <a:latin typeface="Arial"/>
                <a:cs typeface="Arial"/>
              </a:rPr>
              <a:t>Merkez </a:t>
            </a:r>
            <a:r>
              <a:rPr sz="2400" spc="-35" dirty="0">
                <a:latin typeface="Arial"/>
                <a:cs typeface="Arial"/>
              </a:rPr>
              <a:t>Mikrobiyoloji</a:t>
            </a:r>
            <a:r>
              <a:rPr sz="2400" spc="-245" dirty="0">
                <a:latin typeface="Arial"/>
                <a:cs typeface="Arial"/>
              </a:rPr>
              <a:t> </a:t>
            </a:r>
            <a:r>
              <a:rPr sz="2400" spc="-105" dirty="0">
                <a:latin typeface="Arial"/>
                <a:cs typeface="Arial"/>
              </a:rPr>
              <a:t>Laboratuvarı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146535" y="6464985"/>
            <a:ext cx="153670" cy="178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z="1200" spc="-60" dirty="0">
                <a:solidFill>
                  <a:srgbClr val="888888"/>
                </a:solidFill>
                <a:latin typeface="Arial"/>
                <a:cs typeface="Arial"/>
              </a:rPr>
              <a:t>1</a:t>
            </a:fld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354583"/>
            <a:ext cx="9525000" cy="12642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3304"/>
              </a:lnSpc>
              <a:spcBef>
                <a:spcPts val="100"/>
              </a:spcBef>
            </a:pPr>
            <a:r>
              <a:rPr sz="2900" dirty="0"/>
              <a:t>PREANALİTİK</a:t>
            </a:r>
            <a:r>
              <a:rPr sz="2900" spc="-20" dirty="0"/>
              <a:t> </a:t>
            </a:r>
            <a:r>
              <a:rPr sz="2900" dirty="0"/>
              <a:t>FAZ</a:t>
            </a:r>
            <a:endParaRPr sz="2900"/>
          </a:p>
          <a:p>
            <a:pPr marL="12700" marR="5080">
              <a:lnSpc>
                <a:spcPts val="3130"/>
              </a:lnSpc>
              <a:spcBef>
                <a:spcPts val="225"/>
              </a:spcBef>
            </a:pPr>
            <a:r>
              <a:rPr sz="2900" dirty="0"/>
              <a:t>MİKROBİYOLOJİ LABORATUVARI İÇİN ÖRNEK </a:t>
            </a:r>
            <a:r>
              <a:rPr sz="2900" spc="-5" dirty="0"/>
              <a:t>RET  </a:t>
            </a:r>
            <a:r>
              <a:rPr sz="2900" dirty="0"/>
              <a:t>KRİTERLERİ</a:t>
            </a:r>
            <a:endParaRPr sz="2900"/>
          </a:p>
        </p:txBody>
      </p:sp>
      <p:sp>
        <p:nvSpPr>
          <p:cNvPr id="3" name="object 3"/>
          <p:cNvSpPr txBox="1"/>
          <p:nvPr/>
        </p:nvSpPr>
        <p:spPr>
          <a:xfrm>
            <a:off x="916939" y="1947418"/>
            <a:ext cx="8894445" cy="48780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41300" indent="-229235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241300" algn="l"/>
                <a:tab pos="241935" algn="l"/>
              </a:tabLst>
            </a:pPr>
            <a:r>
              <a:rPr sz="2000" dirty="0">
                <a:latin typeface="Times New Roman"/>
                <a:cs typeface="Times New Roman"/>
              </a:rPr>
              <a:t>→ </a:t>
            </a:r>
            <a:r>
              <a:rPr sz="2000" dirty="0">
                <a:latin typeface="Comic Sans MS"/>
                <a:cs typeface="Comic Sans MS"/>
              </a:rPr>
              <a:t>Uygun </a:t>
            </a:r>
            <a:r>
              <a:rPr sz="2000" spc="-5" dirty="0">
                <a:latin typeface="Comic Sans MS"/>
                <a:cs typeface="Comic Sans MS"/>
              </a:rPr>
              <a:t>barkodlama </a:t>
            </a:r>
            <a:r>
              <a:rPr sz="2000" dirty="0">
                <a:latin typeface="Comic Sans MS"/>
                <a:cs typeface="Comic Sans MS"/>
              </a:rPr>
              <a:t>yapılmamış</a:t>
            </a:r>
            <a:r>
              <a:rPr sz="2000" spc="30" dirty="0">
                <a:latin typeface="Comic Sans MS"/>
                <a:cs typeface="Comic Sans MS"/>
              </a:rPr>
              <a:t> </a:t>
            </a:r>
            <a:r>
              <a:rPr sz="2000" spc="-5" dirty="0">
                <a:latin typeface="Comic Sans MS"/>
                <a:cs typeface="Comic Sans MS"/>
              </a:rPr>
              <a:t>örnekler</a:t>
            </a:r>
            <a:endParaRPr sz="2000">
              <a:latin typeface="Comic Sans MS"/>
              <a:cs typeface="Comic Sans MS"/>
            </a:endParaRPr>
          </a:p>
          <a:p>
            <a:pPr marL="241300" indent="-229235">
              <a:lnSpc>
                <a:spcPct val="100000"/>
              </a:lnSpc>
              <a:spcBef>
                <a:spcPts val="2195"/>
              </a:spcBef>
              <a:buFont typeface="Arial"/>
              <a:buChar char="•"/>
              <a:tabLst>
                <a:tab pos="241300" algn="l"/>
                <a:tab pos="241935" algn="l"/>
              </a:tabLst>
            </a:pPr>
            <a:r>
              <a:rPr sz="2000" dirty="0">
                <a:latin typeface="Times New Roman"/>
                <a:cs typeface="Times New Roman"/>
              </a:rPr>
              <a:t>→</a:t>
            </a:r>
            <a:r>
              <a:rPr sz="2000" dirty="0">
                <a:latin typeface="Comic Sans MS"/>
                <a:cs typeface="Comic Sans MS"/>
              </a:rPr>
              <a:t>Formalin </a:t>
            </a:r>
            <a:r>
              <a:rPr sz="2000" spc="-5" dirty="0">
                <a:latin typeface="Comic Sans MS"/>
                <a:cs typeface="Comic Sans MS"/>
              </a:rPr>
              <a:t>içinde </a:t>
            </a:r>
            <a:r>
              <a:rPr sz="2000" dirty="0">
                <a:latin typeface="Comic Sans MS"/>
                <a:cs typeface="Comic Sans MS"/>
              </a:rPr>
              <a:t>gelen</a:t>
            </a:r>
            <a:r>
              <a:rPr sz="2000" spc="-25" dirty="0">
                <a:latin typeface="Comic Sans MS"/>
                <a:cs typeface="Comic Sans MS"/>
              </a:rPr>
              <a:t> </a:t>
            </a:r>
            <a:r>
              <a:rPr sz="2000" spc="-5" dirty="0">
                <a:latin typeface="Comic Sans MS"/>
                <a:cs typeface="Comic Sans MS"/>
              </a:rPr>
              <a:t>örnekler</a:t>
            </a:r>
            <a:endParaRPr sz="2000">
              <a:latin typeface="Comic Sans MS"/>
              <a:cs typeface="Comic Sans MS"/>
            </a:endParaRPr>
          </a:p>
          <a:p>
            <a:pPr marL="241300" indent="-229235">
              <a:lnSpc>
                <a:spcPct val="100000"/>
              </a:lnSpc>
              <a:spcBef>
                <a:spcPts val="2210"/>
              </a:spcBef>
              <a:buFont typeface="Arial"/>
              <a:buChar char="•"/>
              <a:tabLst>
                <a:tab pos="241300" algn="l"/>
                <a:tab pos="241935" algn="l"/>
              </a:tabLst>
            </a:pPr>
            <a:r>
              <a:rPr sz="2000" spc="-5" dirty="0">
                <a:latin typeface="Times New Roman"/>
                <a:cs typeface="Times New Roman"/>
              </a:rPr>
              <a:t>→</a:t>
            </a:r>
            <a:r>
              <a:rPr sz="2000" spc="-5" dirty="0">
                <a:latin typeface="Comic Sans MS"/>
                <a:cs typeface="Comic Sans MS"/>
              </a:rPr>
              <a:t>Baryum </a:t>
            </a:r>
            <a:r>
              <a:rPr sz="2000" dirty="0">
                <a:latin typeface="Comic Sans MS"/>
                <a:cs typeface="Comic Sans MS"/>
              </a:rPr>
              <a:t>ile </a:t>
            </a:r>
            <a:r>
              <a:rPr sz="2000" spc="-5" dirty="0">
                <a:latin typeface="Comic Sans MS"/>
                <a:cs typeface="Comic Sans MS"/>
              </a:rPr>
              <a:t>kontamine </a:t>
            </a:r>
            <a:r>
              <a:rPr sz="2000" dirty="0">
                <a:latin typeface="Comic Sans MS"/>
                <a:cs typeface="Comic Sans MS"/>
              </a:rPr>
              <a:t>olduğu görülen</a:t>
            </a:r>
            <a:r>
              <a:rPr sz="2000" spc="-55" dirty="0">
                <a:latin typeface="Comic Sans MS"/>
                <a:cs typeface="Comic Sans MS"/>
              </a:rPr>
              <a:t> </a:t>
            </a:r>
            <a:r>
              <a:rPr sz="2000" spc="-5" dirty="0">
                <a:latin typeface="Comic Sans MS"/>
                <a:cs typeface="Comic Sans MS"/>
              </a:rPr>
              <a:t>örnekler</a:t>
            </a:r>
            <a:endParaRPr sz="2000">
              <a:latin typeface="Comic Sans MS"/>
              <a:cs typeface="Comic Sans MS"/>
            </a:endParaRPr>
          </a:p>
          <a:p>
            <a:pPr marL="241300" indent="-229235">
              <a:lnSpc>
                <a:spcPct val="100000"/>
              </a:lnSpc>
              <a:spcBef>
                <a:spcPts val="2195"/>
              </a:spcBef>
              <a:buFont typeface="Arial"/>
              <a:buChar char="•"/>
              <a:tabLst>
                <a:tab pos="241300" algn="l"/>
                <a:tab pos="241935" algn="l"/>
              </a:tabLst>
            </a:pPr>
            <a:r>
              <a:rPr sz="2000" spc="-5" dirty="0">
                <a:latin typeface="Times New Roman"/>
                <a:cs typeface="Times New Roman"/>
              </a:rPr>
              <a:t>→</a:t>
            </a:r>
            <a:r>
              <a:rPr sz="2000" spc="-5" dirty="0">
                <a:latin typeface="Comic Sans MS"/>
                <a:cs typeface="Comic Sans MS"/>
              </a:rPr>
              <a:t>Enjektör içinde </a:t>
            </a:r>
            <a:r>
              <a:rPr sz="2000" dirty="0">
                <a:latin typeface="Comic Sans MS"/>
                <a:cs typeface="Comic Sans MS"/>
              </a:rPr>
              <a:t>gönderilen</a:t>
            </a:r>
            <a:r>
              <a:rPr sz="2000" spc="-5" dirty="0">
                <a:latin typeface="Comic Sans MS"/>
                <a:cs typeface="Comic Sans MS"/>
              </a:rPr>
              <a:t> örnekler</a:t>
            </a:r>
            <a:endParaRPr sz="2000">
              <a:latin typeface="Comic Sans MS"/>
              <a:cs typeface="Comic Sans MS"/>
            </a:endParaRPr>
          </a:p>
          <a:p>
            <a:pPr marL="241300" indent="-229235">
              <a:lnSpc>
                <a:spcPct val="100000"/>
              </a:lnSpc>
              <a:spcBef>
                <a:spcPts val="2200"/>
              </a:spcBef>
              <a:buFont typeface="Arial"/>
              <a:buChar char="•"/>
              <a:tabLst>
                <a:tab pos="241300" algn="l"/>
                <a:tab pos="241935" algn="l"/>
              </a:tabLst>
            </a:pPr>
            <a:r>
              <a:rPr sz="2000" spc="-5" dirty="0">
                <a:latin typeface="Times New Roman"/>
                <a:cs typeface="Times New Roman"/>
              </a:rPr>
              <a:t>→</a:t>
            </a:r>
            <a:r>
              <a:rPr sz="2000" spc="-5" dirty="0">
                <a:latin typeface="Comic Sans MS"/>
                <a:cs typeface="Comic Sans MS"/>
              </a:rPr>
              <a:t>Steril kap içinde </a:t>
            </a:r>
            <a:r>
              <a:rPr sz="2000" dirty="0">
                <a:latin typeface="Comic Sans MS"/>
                <a:cs typeface="Comic Sans MS"/>
              </a:rPr>
              <a:t>gönderilmeyen</a:t>
            </a:r>
            <a:r>
              <a:rPr sz="2000" spc="-20" dirty="0">
                <a:latin typeface="Comic Sans MS"/>
                <a:cs typeface="Comic Sans MS"/>
              </a:rPr>
              <a:t> </a:t>
            </a:r>
            <a:r>
              <a:rPr sz="2000" spc="-5" dirty="0">
                <a:latin typeface="Comic Sans MS"/>
                <a:cs typeface="Comic Sans MS"/>
              </a:rPr>
              <a:t>örnekler</a:t>
            </a:r>
            <a:endParaRPr sz="2000">
              <a:latin typeface="Comic Sans MS"/>
              <a:cs typeface="Comic Sans MS"/>
            </a:endParaRPr>
          </a:p>
          <a:p>
            <a:pPr marL="241300" indent="-229235">
              <a:lnSpc>
                <a:spcPct val="100000"/>
              </a:lnSpc>
              <a:spcBef>
                <a:spcPts val="2205"/>
              </a:spcBef>
              <a:buFont typeface="Arial"/>
              <a:buChar char="•"/>
              <a:tabLst>
                <a:tab pos="241300" algn="l"/>
                <a:tab pos="241935" algn="l"/>
              </a:tabLst>
            </a:pPr>
            <a:r>
              <a:rPr sz="2000" dirty="0">
                <a:latin typeface="Times New Roman"/>
                <a:cs typeface="Times New Roman"/>
              </a:rPr>
              <a:t>→</a:t>
            </a:r>
            <a:r>
              <a:rPr sz="2000" dirty="0">
                <a:latin typeface="Comic Sans MS"/>
                <a:cs typeface="Comic Sans MS"/>
              </a:rPr>
              <a:t>24 </a:t>
            </a:r>
            <a:r>
              <a:rPr sz="2000" spc="-5" dirty="0">
                <a:latin typeface="Comic Sans MS"/>
                <a:cs typeface="Comic Sans MS"/>
              </a:rPr>
              <a:t>saat biriktirilmiş balgam</a:t>
            </a:r>
            <a:r>
              <a:rPr sz="2000" spc="-40" dirty="0">
                <a:latin typeface="Comic Sans MS"/>
                <a:cs typeface="Comic Sans MS"/>
              </a:rPr>
              <a:t> </a:t>
            </a:r>
            <a:r>
              <a:rPr sz="2000" dirty="0">
                <a:latin typeface="Comic Sans MS"/>
                <a:cs typeface="Comic Sans MS"/>
              </a:rPr>
              <a:t>örneği</a:t>
            </a:r>
            <a:endParaRPr sz="2000">
              <a:latin typeface="Comic Sans MS"/>
              <a:cs typeface="Comic Sans MS"/>
            </a:endParaRPr>
          </a:p>
          <a:p>
            <a:pPr marL="241300" marR="5080" indent="-229235">
              <a:lnSpc>
                <a:spcPct val="150100"/>
              </a:lnSpc>
              <a:spcBef>
                <a:spcPts val="994"/>
              </a:spcBef>
              <a:buFont typeface="Arial"/>
              <a:buChar char="•"/>
              <a:tabLst>
                <a:tab pos="241300" algn="l"/>
                <a:tab pos="241935" algn="l"/>
              </a:tabLst>
            </a:pPr>
            <a:r>
              <a:rPr sz="2000" dirty="0">
                <a:latin typeface="Times New Roman"/>
                <a:cs typeface="Times New Roman"/>
              </a:rPr>
              <a:t>→ </a:t>
            </a:r>
            <a:r>
              <a:rPr sz="2000" spc="-5" dirty="0">
                <a:latin typeface="Comic Sans MS"/>
                <a:cs typeface="Comic Sans MS"/>
              </a:rPr>
              <a:t>Anaerop bakteri kültürü istenen </a:t>
            </a:r>
            <a:r>
              <a:rPr sz="2000" dirty="0">
                <a:latin typeface="Comic Sans MS"/>
                <a:cs typeface="Comic Sans MS"/>
              </a:rPr>
              <a:t>örneğin </a:t>
            </a:r>
            <a:r>
              <a:rPr sz="2000" spc="-5" dirty="0">
                <a:latin typeface="Comic Sans MS"/>
                <a:cs typeface="Comic Sans MS"/>
              </a:rPr>
              <a:t>aerop koşullarda laboratuvara  </a:t>
            </a:r>
            <a:r>
              <a:rPr sz="2000" dirty="0">
                <a:latin typeface="Comic Sans MS"/>
                <a:cs typeface="Comic Sans MS"/>
              </a:rPr>
              <a:t>gönderilmesi</a:t>
            </a:r>
            <a:endParaRPr sz="2000">
              <a:latin typeface="Comic Sans MS"/>
              <a:cs typeface="Comic Sans MS"/>
            </a:endParaRPr>
          </a:p>
          <a:p>
            <a:pPr marL="241300" indent="-229235">
              <a:lnSpc>
                <a:spcPct val="100000"/>
              </a:lnSpc>
              <a:spcBef>
                <a:spcPts val="2195"/>
              </a:spcBef>
              <a:buFont typeface="Arial"/>
              <a:buChar char="•"/>
              <a:tabLst>
                <a:tab pos="241300" algn="l"/>
                <a:tab pos="241935" algn="l"/>
              </a:tabLst>
            </a:pPr>
            <a:r>
              <a:rPr sz="2000" dirty="0">
                <a:latin typeface="Times New Roman"/>
                <a:cs typeface="Times New Roman"/>
              </a:rPr>
              <a:t>→</a:t>
            </a:r>
            <a:r>
              <a:rPr sz="2000" dirty="0">
                <a:latin typeface="Comic Sans MS"/>
                <a:cs typeface="Comic Sans MS"/>
              </a:rPr>
              <a:t>Uzun süre </a:t>
            </a:r>
            <a:r>
              <a:rPr sz="2000" spc="-5" dirty="0">
                <a:latin typeface="Comic Sans MS"/>
                <a:cs typeface="Comic Sans MS"/>
              </a:rPr>
              <a:t>beklemiş</a:t>
            </a:r>
            <a:r>
              <a:rPr sz="2000" spc="-35" dirty="0">
                <a:latin typeface="Comic Sans MS"/>
                <a:cs typeface="Comic Sans MS"/>
              </a:rPr>
              <a:t> </a:t>
            </a:r>
            <a:r>
              <a:rPr sz="2000" dirty="0">
                <a:latin typeface="Comic Sans MS"/>
                <a:cs typeface="Comic Sans MS"/>
              </a:rPr>
              <a:t>örnek</a:t>
            </a:r>
            <a:endParaRPr sz="2000">
              <a:latin typeface="Comic Sans MS"/>
              <a:cs typeface="Comic Sans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094211" y="6426809"/>
            <a:ext cx="18097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60" dirty="0">
                <a:solidFill>
                  <a:srgbClr val="888888"/>
                </a:solidFill>
                <a:latin typeface="Arial"/>
                <a:cs typeface="Arial"/>
              </a:rPr>
              <a:t>10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727328"/>
            <a:ext cx="7414259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b="1" spc="-55" dirty="0">
                <a:latin typeface="Times New Roman"/>
                <a:cs typeface="Times New Roman"/>
              </a:rPr>
              <a:t>LABORATUVAR </a:t>
            </a:r>
            <a:r>
              <a:rPr b="1" spc="-60" dirty="0">
                <a:latin typeface="Times New Roman"/>
                <a:cs typeface="Times New Roman"/>
              </a:rPr>
              <a:t>TANI</a:t>
            </a:r>
            <a:r>
              <a:rPr b="1" spc="-80" dirty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BASAMAKLARI</a:t>
            </a:r>
          </a:p>
        </p:txBody>
      </p:sp>
      <p:sp>
        <p:nvSpPr>
          <p:cNvPr id="3" name="object 3"/>
          <p:cNvSpPr/>
          <p:nvPr/>
        </p:nvSpPr>
        <p:spPr>
          <a:xfrm>
            <a:off x="1193291" y="2916935"/>
            <a:ext cx="2683764" cy="235915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959355" y="3275202"/>
            <a:ext cx="1137285" cy="1607185"/>
          </a:xfrm>
          <a:prstGeom prst="rect">
            <a:avLst/>
          </a:prstGeom>
        </p:spPr>
        <p:txBody>
          <a:bodyPr vert="horz" wrap="square" lIns="0" tIns="31115" rIns="0" bIns="0" rtlCol="0">
            <a:spAutoFit/>
          </a:bodyPr>
          <a:lstStyle/>
          <a:p>
            <a:pPr marL="12700" marR="5080" indent="635" algn="ctr">
              <a:lnSpc>
                <a:spcPct val="91600"/>
              </a:lnSpc>
              <a:spcBef>
                <a:spcPts val="245"/>
              </a:spcBef>
            </a:pPr>
            <a:r>
              <a:rPr sz="1400" spc="-65" dirty="0">
                <a:latin typeface="Arial"/>
                <a:cs typeface="Arial"/>
              </a:rPr>
              <a:t>Örneğin </a:t>
            </a:r>
            <a:r>
              <a:rPr sz="1400" spc="-55" dirty="0">
                <a:latin typeface="Arial"/>
                <a:cs typeface="Arial"/>
              </a:rPr>
              <a:t>alınıp,  </a:t>
            </a:r>
            <a:r>
              <a:rPr sz="1400" spc="-20" dirty="0">
                <a:latin typeface="Arial"/>
                <a:cs typeface="Arial"/>
              </a:rPr>
              <a:t>testlerin  </a:t>
            </a:r>
            <a:r>
              <a:rPr sz="1400" spc="-30" dirty="0">
                <a:latin typeface="Arial"/>
                <a:cs typeface="Arial"/>
              </a:rPr>
              <a:t>istemlerinin  </a:t>
            </a:r>
            <a:r>
              <a:rPr sz="1400" spc="-60" dirty="0">
                <a:latin typeface="Arial"/>
                <a:cs typeface="Arial"/>
              </a:rPr>
              <a:t>yapılıp,</a:t>
            </a:r>
            <a:r>
              <a:rPr sz="1400" spc="-150" dirty="0">
                <a:latin typeface="Arial"/>
                <a:cs typeface="Arial"/>
              </a:rPr>
              <a:t> </a:t>
            </a:r>
            <a:r>
              <a:rPr sz="1400" spc="-45" dirty="0">
                <a:latin typeface="Arial"/>
                <a:cs typeface="Arial"/>
              </a:rPr>
              <a:t>örneğin  </a:t>
            </a:r>
            <a:r>
              <a:rPr sz="1400" spc="-50" dirty="0">
                <a:latin typeface="Arial"/>
                <a:cs typeface="Arial"/>
              </a:rPr>
              <a:t>laboratuvara</a:t>
            </a:r>
            <a:endParaRPr sz="1400" dirty="0">
              <a:latin typeface="Arial"/>
              <a:cs typeface="Arial"/>
            </a:endParaRPr>
          </a:p>
          <a:p>
            <a:pPr marL="133985" marR="124460" indent="-1905" algn="ctr">
              <a:lnSpc>
                <a:spcPts val="1540"/>
              </a:lnSpc>
              <a:spcBef>
                <a:spcPts val="25"/>
              </a:spcBef>
            </a:pPr>
            <a:r>
              <a:rPr sz="1400" spc="-85" dirty="0">
                <a:latin typeface="Arial"/>
                <a:cs typeface="Arial"/>
              </a:rPr>
              <a:t>ulaşmasına  </a:t>
            </a:r>
            <a:r>
              <a:rPr sz="1400" spc="-70" dirty="0">
                <a:latin typeface="Arial"/>
                <a:cs typeface="Arial"/>
              </a:rPr>
              <a:t>kadar</a:t>
            </a:r>
            <a:r>
              <a:rPr sz="1400" spc="-170" dirty="0">
                <a:latin typeface="Arial"/>
                <a:cs typeface="Arial"/>
              </a:rPr>
              <a:t> </a:t>
            </a:r>
            <a:r>
              <a:rPr sz="1400" spc="-90" dirty="0">
                <a:latin typeface="Arial"/>
                <a:cs typeface="Arial"/>
              </a:rPr>
              <a:t>geçen  </a:t>
            </a:r>
            <a:r>
              <a:rPr sz="1400" spc="-80" dirty="0">
                <a:latin typeface="Arial"/>
                <a:cs typeface="Arial"/>
              </a:rPr>
              <a:t>süreç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25780" y="3419855"/>
            <a:ext cx="1353312" cy="135331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790143" y="3893946"/>
            <a:ext cx="831215" cy="375920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marL="304800" marR="5080" indent="-292735">
              <a:lnSpc>
                <a:spcPts val="1320"/>
              </a:lnSpc>
              <a:spcBef>
                <a:spcPts val="240"/>
              </a:spcBef>
            </a:pPr>
            <a:r>
              <a:rPr sz="1200" spc="-210" dirty="0">
                <a:solidFill>
                  <a:srgbClr val="FFFFFF"/>
                </a:solidFill>
                <a:latin typeface="Arial"/>
                <a:cs typeface="Arial"/>
              </a:rPr>
              <a:t>PRE</a:t>
            </a:r>
            <a:r>
              <a:rPr sz="1200" spc="-100" dirty="0">
                <a:solidFill>
                  <a:srgbClr val="FFFFFF"/>
                </a:solidFill>
                <a:latin typeface="Arial"/>
                <a:cs typeface="Arial"/>
              </a:rPr>
              <a:t>ANALİTİK  </a:t>
            </a:r>
            <a:r>
              <a:rPr sz="1200" spc="-180" dirty="0">
                <a:solidFill>
                  <a:srgbClr val="FFFFFF"/>
                </a:solidFill>
                <a:latin typeface="Arial"/>
                <a:cs typeface="Arial"/>
              </a:rPr>
              <a:t>FAZ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4686300" y="2916935"/>
            <a:ext cx="2679191" cy="235915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5485257" y="3763771"/>
            <a:ext cx="1069340" cy="629920"/>
          </a:xfrm>
          <a:prstGeom prst="rect">
            <a:avLst/>
          </a:prstGeom>
        </p:spPr>
        <p:txBody>
          <a:bodyPr vert="horz" wrap="square" lIns="0" tIns="34290" rIns="0" bIns="0" rtlCol="0">
            <a:spAutoFit/>
          </a:bodyPr>
          <a:lstStyle/>
          <a:p>
            <a:pPr marL="12700" marR="5080" algn="ctr">
              <a:lnSpc>
                <a:spcPts val="1540"/>
              </a:lnSpc>
              <a:spcBef>
                <a:spcPts val="270"/>
              </a:spcBef>
            </a:pPr>
            <a:r>
              <a:rPr sz="1400" spc="-120" dirty="0">
                <a:latin typeface="Arial"/>
                <a:cs typeface="Arial"/>
              </a:rPr>
              <a:t>La</a:t>
            </a:r>
            <a:r>
              <a:rPr sz="1400" spc="-125" dirty="0">
                <a:latin typeface="Arial"/>
                <a:cs typeface="Arial"/>
              </a:rPr>
              <a:t>b</a:t>
            </a:r>
            <a:r>
              <a:rPr sz="1400" spc="-15" dirty="0">
                <a:latin typeface="Arial"/>
                <a:cs typeface="Arial"/>
              </a:rPr>
              <a:t>o</a:t>
            </a:r>
            <a:r>
              <a:rPr sz="1400" spc="-30" dirty="0">
                <a:latin typeface="Arial"/>
                <a:cs typeface="Arial"/>
              </a:rPr>
              <a:t>r</a:t>
            </a:r>
            <a:r>
              <a:rPr sz="1400" spc="-125" dirty="0">
                <a:latin typeface="Arial"/>
                <a:cs typeface="Arial"/>
              </a:rPr>
              <a:t>a</a:t>
            </a:r>
            <a:r>
              <a:rPr sz="1400" spc="10" dirty="0">
                <a:latin typeface="Arial"/>
                <a:cs typeface="Arial"/>
              </a:rPr>
              <a:t>t</a:t>
            </a:r>
            <a:r>
              <a:rPr sz="1400" spc="15" dirty="0">
                <a:latin typeface="Arial"/>
                <a:cs typeface="Arial"/>
              </a:rPr>
              <a:t>u</a:t>
            </a:r>
            <a:r>
              <a:rPr sz="1400" spc="-95" dirty="0">
                <a:latin typeface="Arial"/>
                <a:cs typeface="Arial"/>
              </a:rPr>
              <a:t>v</a:t>
            </a:r>
            <a:r>
              <a:rPr sz="1400" spc="-55" dirty="0">
                <a:latin typeface="Arial"/>
                <a:cs typeface="Arial"/>
              </a:rPr>
              <a:t>a</a:t>
            </a:r>
            <a:r>
              <a:rPr sz="1400" spc="-60" dirty="0">
                <a:latin typeface="Arial"/>
                <a:cs typeface="Arial"/>
              </a:rPr>
              <a:t>r</a:t>
            </a:r>
            <a:r>
              <a:rPr sz="1400" spc="-55" dirty="0">
                <a:latin typeface="Arial"/>
                <a:cs typeface="Arial"/>
              </a:rPr>
              <a:t>d</a:t>
            </a:r>
            <a:r>
              <a:rPr sz="1400" spc="-75" dirty="0">
                <a:latin typeface="Arial"/>
                <a:cs typeface="Arial"/>
              </a:rPr>
              <a:t>a  </a:t>
            </a:r>
            <a:r>
              <a:rPr sz="1400" spc="-40" dirty="0">
                <a:latin typeface="Arial"/>
                <a:cs typeface="Arial"/>
              </a:rPr>
              <a:t>tanı </a:t>
            </a:r>
            <a:r>
              <a:rPr sz="1400" spc="-80" dirty="0">
                <a:latin typeface="Arial"/>
                <a:cs typeface="Arial"/>
              </a:rPr>
              <a:t>koyma  </a:t>
            </a:r>
            <a:r>
              <a:rPr sz="1400" spc="-90" dirty="0">
                <a:latin typeface="Arial"/>
                <a:cs typeface="Arial"/>
              </a:rPr>
              <a:t>Süreci</a:t>
            </a:r>
            <a:endParaRPr sz="14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4018788" y="3419855"/>
            <a:ext cx="1353312" cy="1353312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4273422" y="3977767"/>
            <a:ext cx="848994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0" dirty="0">
                <a:solidFill>
                  <a:srgbClr val="FFFFFF"/>
                </a:solidFill>
                <a:latin typeface="Arial"/>
                <a:cs typeface="Arial"/>
              </a:rPr>
              <a:t>ANALİTİK</a:t>
            </a:r>
            <a:r>
              <a:rPr sz="1200" spc="-1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-180" dirty="0">
                <a:solidFill>
                  <a:srgbClr val="FFFFFF"/>
                </a:solidFill>
                <a:latin typeface="Arial"/>
                <a:cs typeface="Arial"/>
              </a:rPr>
              <a:t>FAZ</a:t>
            </a:r>
            <a:endParaRPr sz="120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8179307" y="2916935"/>
            <a:ext cx="2679191" cy="2359151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8893809" y="3861308"/>
            <a:ext cx="1236980" cy="4349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6520">
              <a:lnSpc>
                <a:spcPts val="1610"/>
              </a:lnSpc>
              <a:spcBef>
                <a:spcPts val="100"/>
              </a:spcBef>
            </a:pPr>
            <a:r>
              <a:rPr sz="1400" spc="-65" dirty="0">
                <a:latin typeface="Arial"/>
                <a:cs typeface="Arial"/>
              </a:rPr>
              <a:t>Laboratuvarda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ts val="1610"/>
              </a:lnSpc>
            </a:pPr>
            <a:r>
              <a:rPr sz="1400" spc="-50" dirty="0">
                <a:latin typeface="Arial"/>
                <a:cs typeface="Arial"/>
              </a:rPr>
              <a:t>raporlama</a:t>
            </a:r>
            <a:r>
              <a:rPr sz="1400" spc="-160" dirty="0">
                <a:latin typeface="Arial"/>
                <a:cs typeface="Arial"/>
              </a:rPr>
              <a:t> </a:t>
            </a:r>
            <a:r>
              <a:rPr sz="1400" spc="-65" dirty="0">
                <a:latin typeface="Arial"/>
                <a:cs typeface="Arial"/>
              </a:rPr>
              <a:t>süreci</a:t>
            </a:r>
            <a:endParaRPr sz="1400">
              <a:latin typeface="Arial"/>
              <a:cs typeface="Arial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7511795" y="3419855"/>
            <a:ext cx="1348740" cy="135331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7736840" y="3893946"/>
            <a:ext cx="907415" cy="375920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marL="342900" marR="5080" indent="-330835">
              <a:lnSpc>
                <a:spcPts val="1320"/>
              </a:lnSpc>
              <a:spcBef>
                <a:spcPts val="240"/>
              </a:spcBef>
            </a:pPr>
            <a:r>
              <a:rPr sz="1200" spc="-195" dirty="0">
                <a:solidFill>
                  <a:srgbClr val="FFFFFF"/>
                </a:solidFill>
                <a:latin typeface="Arial"/>
                <a:cs typeface="Arial"/>
              </a:rPr>
              <a:t>PO</a:t>
            </a:r>
            <a:r>
              <a:rPr sz="1200" spc="-190" dirty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200" spc="-245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200" spc="-100" dirty="0">
                <a:solidFill>
                  <a:srgbClr val="FFFFFF"/>
                </a:solidFill>
                <a:latin typeface="Arial"/>
                <a:cs typeface="Arial"/>
              </a:rPr>
              <a:t>ANALİTİK  </a:t>
            </a:r>
            <a:r>
              <a:rPr sz="1200" spc="-180" dirty="0">
                <a:solidFill>
                  <a:srgbClr val="FFFFFF"/>
                </a:solidFill>
                <a:latin typeface="Arial"/>
                <a:cs typeface="Arial"/>
              </a:rPr>
              <a:t>FAZ</a:t>
            </a:r>
            <a:endParaRPr sz="12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1146535" y="6464985"/>
            <a:ext cx="153670" cy="178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z="1200" spc="-60" dirty="0">
                <a:solidFill>
                  <a:srgbClr val="888888"/>
                </a:solidFill>
                <a:latin typeface="Arial"/>
                <a:cs typeface="Arial"/>
              </a:rPr>
              <a:t>2</a:t>
            </a:fld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1146535" y="6464985"/>
            <a:ext cx="153670" cy="178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z="1200" spc="-60" dirty="0">
                <a:solidFill>
                  <a:srgbClr val="888888"/>
                </a:solidFill>
                <a:latin typeface="Arial"/>
                <a:cs typeface="Arial"/>
              </a:rPr>
              <a:t>3</a:t>
            </a:fld>
            <a:endParaRPr sz="12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916939" y="1782825"/>
            <a:ext cx="9741535" cy="28962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1300" marR="5080" indent="-229235">
              <a:lnSpc>
                <a:spcPct val="150100"/>
              </a:lnSpc>
              <a:spcBef>
                <a:spcPts val="95"/>
              </a:spcBef>
              <a:buFont typeface="Arial"/>
              <a:buChar char="•"/>
              <a:tabLst>
                <a:tab pos="241935" algn="l"/>
              </a:tabLst>
            </a:pPr>
            <a:r>
              <a:rPr sz="2400" spc="-5" dirty="0">
                <a:latin typeface="Comic Sans MS"/>
                <a:cs typeface="Comic Sans MS"/>
              </a:rPr>
              <a:t>Enfeksiyon </a:t>
            </a:r>
            <a:r>
              <a:rPr sz="2400" dirty="0">
                <a:latin typeface="Comic Sans MS"/>
                <a:cs typeface="Comic Sans MS"/>
              </a:rPr>
              <a:t>hastalıklarına sebep olan </a:t>
            </a:r>
            <a:r>
              <a:rPr sz="2400" spc="-5" dirty="0">
                <a:latin typeface="Comic Sans MS"/>
                <a:cs typeface="Comic Sans MS"/>
              </a:rPr>
              <a:t>etkenin doğru tanısı için doğru  </a:t>
            </a:r>
            <a:r>
              <a:rPr sz="2400" dirty="0">
                <a:latin typeface="Comic Sans MS"/>
                <a:cs typeface="Comic Sans MS"/>
              </a:rPr>
              <a:t>örneğin </a:t>
            </a:r>
            <a:r>
              <a:rPr sz="2400" spc="-5" dirty="0">
                <a:latin typeface="Comic Sans MS"/>
                <a:cs typeface="Comic Sans MS"/>
              </a:rPr>
              <a:t>alınıp, doğru kap içerisine koyulup, </a:t>
            </a:r>
            <a:r>
              <a:rPr sz="2400" dirty="0">
                <a:latin typeface="Comic Sans MS"/>
                <a:cs typeface="Comic Sans MS"/>
              </a:rPr>
              <a:t>uygun </a:t>
            </a:r>
            <a:r>
              <a:rPr sz="2400" spc="-5" dirty="0">
                <a:latin typeface="Comic Sans MS"/>
                <a:cs typeface="Comic Sans MS"/>
              </a:rPr>
              <a:t>taşıma </a:t>
            </a:r>
            <a:r>
              <a:rPr sz="2400" dirty="0">
                <a:latin typeface="Comic Sans MS"/>
                <a:cs typeface="Comic Sans MS"/>
              </a:rPr>
              <a:t>süresi </a:t>
            </a:r>
            <a:r>
              <a:rPr sz="2400" spc="-5" dirty="0">
                <a:latin typeface="Comic Sans MS"/>
                <a:cs typeface="Comic Sans MS"/>
              </a:rPr>
              <a:t>ve  </a:t>
            </a:r>
            <a:r>
              <a:rPr sz="2400" dirty="0">
                <a:latin typeface="Comic Sans MS"/>
                <a:cs typeface="Comic Sans MS"/>
              </a:rPr>
              <a:t>sıcaklığında laboratuvara ulaştırılması çok</a:t>
            </a:r>
            <a:r>
              <a:rPr sz="2400" spc="-70" dirty="0">
                <a:latin typeface="Comic Sans MS"/>
                <a:cs typeface="Comic Sans MS"/>
              </a:rPr>
              <a:t> </a:t>
            </a:r>
            <a:r>
              <a:rPr sz="2400" dirty="0">
                <a:latin typeface="Comic Sans MS"/>
                <a:cs typeface="Comic Sans MS"/>
              </a:rPr>
              <a:t>önemlidir</a:t>
            </a:r>
          </a:p>
          <a:p>
            <a:pPr marL="241300" marR="377825" indent="-229235">
              <a:lnSpc>
                <a:spcPct val="150100"/>
              </a:lnSpc>
              <a:spcBef>
                <a:spcPts val="994"/>
              </a:spcBef>
              <a:buFont typeface="Arial"/>
              <a:buChar char="•"/>
              <a:tabLst>
                <a:tab pos="241935" algn="l"/>
              </a:tabLst>
            </a:pPr>
            <a:r>
              <a:rPr sz="2400" dirty="0">
                <a:latin typeface="Comic Sans MS"/>
                <a:cs typeface="Comic Sans MS"/>
              </a:rPr>
              <a:t>Kültür </a:t>
            </a:r>
            <a:r>
              <a:rPr sz="2400" spc="-5" dirty="0">
                <a:latin typeface="Comic Sans MS"/>
                <a:cs typeface="Comic Sans MS"/>
              </a:rPr>
              <a:t>için </a:t>
            </a:r>
            <a:r>
              <a:rPr sz="2400" dirty="0">
                <a:latin typeface="Comic Sans MS"/>
                <a:cs typeface="Comic Sans MS"/>
              </a:rPr>
              <a:t>mutlaka </a:t>
            </a:r>
            <a:r>
              <a:rPr sz="2400" spc="-5" dirty="0">
                <a:latin typeface="Comic Sans MS"/>
                <a:cs typeface="Comic Sans MS"/>
              </a:rPr>
              <a:t>antibiyotik tedavisine başlamadan </a:t>
            </a:r>
            <a:r>
              <a:rPr sz="2400" dirty="0">
                <a:latin typeface="Comic Sans MS"/>
                <a:cs typeface="Comic Sans MS"/>
              </a:rPr>
              <a:t>önce </a:t>
            </a:r>
            <a:r>
              <a:rPr sz="2400" dirty="0" err="1">
                <a:latin typeface="Comic Sans MS"/>
                <a:cs typeface="Comic Sans MS"/>
              </a:rPr>
              <a:t>örnek</a:t>
            </a:r>
            <a:r>
              <a:rPr sz="2400" dirty="0">
                <a:latin typeface="Comic Sans MS"/>
                <a:cs typeface="Comic Sans MS"/>
              </a:rPr>
              <a:t>  </a:t>
            </a:r>
            <a:r>
              <a:rPr sz="2400" spc="-5" dirty="0" err="1">
                <a:latin typeface="Comic Sans MS"/>
                <a:cs typeface="Comic Sans MS"/>
              </a:rPr>
              <a:t>alınmalıdır</a:t>
            </a:r>
            <a:r>
              <a:rPr lang="tr-TR" sz="2400" spc="-5" dirty="0">
                <a:latin typeface="Comic Sans MS"/>
                <a:cs typeface="Comic Sans MS"/>
              </a:rPr>
              <a:t>.</a:t>
            </a:r>
            <a:endParaRPr sz="2400" dirty="0">
              <a:latin typeface="Comic Sans MS"/>
              <a:cs typeface="Comic Sans M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1146535" y="6464985"/>
            <a:ext cx="153670" cy="178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z="1200" spc="-60" dirty="0">
                <a:solidFill>
                  <a:srgbClr val="888888"/>
                </a:solidFill>
                <a:latin typeface="Arial"/>
                <a:cs typeface="Arial"/>
              </a:rPr>
              <a:t>4</a:t>
            </a:fld>
            <a:endParaRPr sz="12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916939" y="1965705"/>
            <a:ext cx="10335895" cy="393890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indent="-229235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241935" algn="l"/>
              </a:tabLst>
            </a:pPr>
            <a:r>
              <a:rPr sz="2400" dirty="0">
                <a:latin typeface="Comic Sans MS"/>
                <a:cs typeface="Comic Sans MS"/>
              </a:rPr>
              <a:t>Örnek alımı</a:t>
            </a:r>
            <a:r>
              <a:rPr sz="2400" spc="-45" dirty="0">
                <a:latin typeface="Comic Sans MS"/>
                <a:cs typeface="Comic Sans MS"/>
              </a:rPr>
              <a:t> </a:t>
            </a:r>
            <a:r>
              <a:rPr sz="2400" spc="-5" dirty="0">
                <a:latin typeface="Comic Sans MS"/>
                <a:cs typeface="Comic Sans MS"/>
              </a:rPr>
              <a:t>sırasında;</a:t>
            </a:r>
            <a:endParaRPr sz="2400" dirty="0">
              <a:latin typeface="Comic Sans MS"/>
              <a:cs typeface="Comic Sans MS"/>
            </a:endParaRPr>
          </a:p>
          <a:p>
            <a:pPr marL="12065" marR="5080">
              <a:lnSpc>
                <a:spcPct val="150000"/>
              </a:lnSpc>
              <a:spcBef>
                <a:spcPts val="1000"/>
              </a:spcBef>
              <a:tabLst>
                <a:tab pos="241935" algn="l"/>
              </a:tabLst>
            </a:pPr>
            <a:r>
              <a:rPr sz="2400" dirty="0">
                <a:latin typeface="Times New Roman"/>
                <a:cs typeface="Times New Roman"/>
              </a:rPr>
              <a:t>→ </a:t>
            </a:r>
            <a:r>
              <a:rPr sz="2400" spc="-5" dirty="0">
                <a:latin typeface="Comic Sans MS"/>
                <a:cs typeface="Comic Sans MS"/>
              </a:rPr>
              <a:t>Alınan </a:t>
            </a:r>
            <a:r>
              <a:rPr sz="2400" dirty="0">
                <a:latin typeface="Comic Sans MS"/>
                <a:cs typeface="Comic Sans MS"/>
              </a:rPr>
              <a:t>örnek, gerçek </a:t>
            </a:r>
            <a:r>
              <a:rPr sz="2400" spc="-5" dirty="0">
                <a:latin typeface="Comic Sans MS"/>
                <a:cs typeface="Comic Sans MS"/>
              </a:rPr>
              <a:t>enfeksiyon </a:t>
            </a:r>
            <a:r>
              <a:rPr sz="2400" dirty="0">
                <a:latin typeface="Comic Sans MS"/>
                <a:cs typeface="Comic Sans MS"/>
              </a:rPr>
              <a:t>bölgesinden </a:t>
            </a:r>
            <a:r>
              <a:rPr sz="2400" spc="-5" dirty="0">
                <a:latin typeface="Comic Sans MS"/>
                <a:cs typeface="Comic Sans MS"/>
              </a:rPr>
              <a:t>alınmalıdır, komşu doku,  </a:t>
            </a:r>
            <a:r>
              <a:rPr sz="2400" dirty="0">
                <a:latin typeface="Comic Sans MS"/>
                <a:cs typeface="Comic Sans MS"/>
              </a:rPr>
              <a:t>organ </a:t>
            </a:r>
            <a:r>
              <a:rPr sz="2400" spc="-5" dirty="0">
                <a:latin typeface="Comic Sans MS"/>
                <a:cs typeface="Comic Sans MS"/>
              </a:rPr>
              <a:t>veya </a:t>
            </a:r>
            <a:r>
              <a:rPr sz="2400" dirty="0">
                <a:latin typeface="Comic Sans MS"/>
                <a:cs typeface="Comic Sans MS"/>
              </a:rPr>
              <a:t>sekresyonlar </a:t>
            </a:r>
            <a:r>
              <a:rPr sz="2400" spc="-5" dirty="0">
                <a:latin typeface="Comic Sans MS"/>
                <a:cs typeface="Comic Sans MS"/>
              </a:rPr>
              <a:t>ile kontaminasyon olmamalı veya </a:t>
            </a:r>
            <a:r>
              <a:rPr sz="2400" dirty="0">
                <a:latin typeface="Comic Sans MS"/>
                <a:cs typeface="Comic Sans MS"/>
              </a:rPr>
              <a:t>minimum  olmalıdır</a:t>
            </a:r>
          </a:p>
          <a:p>
            <a:pPr marL="12065" marR="554355">
              <a:lnSpc>
                <a:spcPct val="150000"/>
              </a:lnSpc>
              <a:spcBef>
                <a:spcPts val="1010"/>
              </a:spcBef>
              <a:tabLst>
                <a:tab pos="241935" algn="l"/>
              </a:tabLst>
            </a:pPr>
            <a:r>
              <a:rPr sz="2400" dirty="0">
                <a:latin typeface="Times New Roman"/>
                <a:cs typeface="Times New Roman"/>
              </a:rPr>
              <a:t>→</a:t>
            </a:r>
            <a:r>
              <a:rPr sz="2400" dirty="0">
                <a:latin typeface="Comic Sans MS"/>
                <a:cs typeface="Comic Sans MS"/>
              </a:rPr>
              <a:t>Örneğin </a:t>
            </a:r>
            <a:r>
              <a:rPr sz="2400" spc="-5" dirty="0">
                <a:latin typeface="Comic Sans MS"/>
                <a:cs typeface="Comic Sans MS"/>
              </a:rPr>
              <a:t>kalitesi </a:t>
            </a:r>
            <a:r>
              <a:rPr sz="2400" dirty="0">
                <a:latin typeface="Comic Sans MS"/>
                <a:cs typeface="Comic Sans MS"/>
              </a:rPr>
              <a:t>çok önemlidir (örneğin </a:t>
            </a:r>
            <a:r>
              <a:rPr sz="2400" spc="-5" dirty="0">
                <a:latin typeface="Comic Sans MS"/>
                <a:cs typeface="Comic Sans MS"/>
              </a:rPr>
              <a:t>balgam örneği. Hastanın  </a:t>
            </a:r>
            <a:r>
              <a:rPr sz="2400" dirty="0">
                <a:latin typeface="Comic Sans MS"/>
                <a:cs typeface="Comic Sans MS"/>
              </a:rPr>
              <a:t>örneği </a:t>
            </a:r>
            <a:r>
              <a:rPr sz="2400" spc="-5" dirty="0">
                <a:latin typeface="Comic Sans MS"/>
                <a:cs typeface="Comic Sans MS"/>
              </a:rPr>
              <a:t>nasıl vermesi gerektiği doğru </a:t>
            </a:r>
            <a:r>
              <a:rPr sz="2400" dirty="0">
                <a:latin typeface="Comic Sans MS"/>
                <a:cs typeface="Comic Sans MS"/>
              </a:rPr>
              <a:t>olarak </a:t>
            </a:r>
            <a:r>
              <a:rPr sz="2400" spc="-5" dirty="0">
                <a:latin typeface="Comic Sans MS"/>
                <a:cs typeface="Comic Sans MS"/>
              </a:rPr>
              <a:t>anlatılmalı, tükürük veya  </a:t>
            </a:r>
            <a:r>
              <a:rPr sz="2400" dirty="0">
                <a:latin typeface="Comic Sans MS"/>
                <a:cs typeface="Comic Sans MS"/>
              </a:rPr>
              <a:t>postnazal akıntı </a:t>
            </a:r>
            <a:r>
              <a:rPr sz="2400" spc="-5" dirty="0">
                <a:latin typeface="Comic Sans MS"/>
                <a:cs typeface="Comic Sans MS"/>
              </a:rPr>
              <a:t>vermesi</a:t>
            </a:r>
            <a:r>
              <a:rPr sz="2400" spc="-65" dirty="0">
                <a:latin typeface="Comic Sans MS"/>
                <a:cs typeface="Comic Sans MS"/>
              </a:rPr>
              <a:t> </a:t>
            </a:r>
            <a:r>
              <a:rPr sz="2400" spc="-5" dirty="0">
                <a:latin typeface="Comic Sans MS"/>
                <a:cs typeface="Comic Sans MS"/>
              </a:rPr>
              <a:t>engellenmelidir)</a:t>
            </a:r>
            <a:endParaRPr sz="2400" dirty="0">
              <a:latin typeface="Comic Sans MS"/>
              <a:cs typeface="Comic Sans M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6939" y="1965705"/>
            <a:ext cx="10116185" cy="30598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indent="-229235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241935" algn="l"/>
              </a:tabLst>
            </a:pPr>
            <a:r>
              <a:rPr lang="tr-TR" sz="2400" dirty="0">
                <a:latin typeface="Comic Sans MS"/>
                <a:cs typeface="Comic Sans MS"/>
              </a:rPr>
              <a:t>Doğru örnek uygun kap</a:t>
            </a:r>
          </a:p>
          <a:p>
            <a:pPr marL="241300" indent="-229235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241935" algn="l"/>
              </a:tabLst>
            </a:pPr>
            <a:endParaRPr lang="tr-TR" sz="2400" dirty="0">
              <a:latin typeface="Comic Sans MS"/>
              <a:cs typeface="Comic Sans MS"/>
            </a:endParaRPr>
          </a:p>
          <a:p>
            <a:pPr marL="241300" indent="-229235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241935" algn="l"/>
              </a:tabLst>
            </a:pPr>
            <a:r>
              <a:rPr sz="2400" dirty="0" err="1">
                <a:latin typeface="Comic Sans MS"/>
                <a:cs typeface="Comic Sans MS"/>
              </a:rPr>
              <a:t>Örneği</a:t>
            </a:r>
            <a:r>
              <a:rPr sz="2400" dirty="0">
                <a:latin typeface="Comic Sans MS"/>
                <a:cs typeface="Comic Sans MS"/>
              </a:rPr>
              <a:t> </a:t>
            </a:r>
            <a:r>
              <a:rPr sz="2400" spc="-5" dirty="0">
                <a:latin typeface="Comic Sans MS"/>
                <a:cs typeface="Comic Sans MS"/>
              </a:rPr>
              <a:t>koymak için </a:t>
            </a:r>
            <a:r>
              <a:rPr sz="2400" dirty="0">
                <a:latin typeface="Comic Sans MS"/>
                <a:cs typeface="Comic Sans MS"/>
              </a:rPr>
              <a:t>uygun </a:t>
            </a:r>
            <a:r>
              <a:rPr sz="2400" spc="-5" dirty="0">
                <a:latin typeface="Comic Sans MS"/>
                <a:cs typeface="Comic Sans MS"/>
              </a:rPr>
              <a:t>kaplarınız</a:t>
            </a:r>
            <a:r>
              <a:rPr sz="2400" spc="-25" dirty="0">
                <a:latin typeface="Comic Sans MS"/>
                <a:cs typeface="Comic Sans MS"/>
              </a:rPr>
              <a:t> </a:t>
            </a:r>
            <a:r>
              <a:rPr sz="2400" dirty="0">
                <a:latin typeface="Comic Sans MS"/>
                <a:cs typeface="Comic Sans MS"/>
              </a:rPr>
              <a:t>olmalıdır</a:t>
            </a:r>
          </a:p>
          <a:p>
            <a:pPr marL="241300" marR="5080" indent="-229235">
              <a:lnSpc>
                <a:spcPct val="150000"/>
              </a:lnSpc>
              <a:spcBef>
                <a:spcPts val="1000"/>
              </a:spcBef>
              <a:buFont typeface="Arial"/>
              <a:buChar char="•"/>
              <a:tabLst>
                <a:tab pos="241935" algn="l"/>
              </a:tabLst>
            </a:pPr>
            <a:r>
              <a:rPr sz="2400" spc="-5" dirty="0">
                <a:latin typeface="Comic Sans MS"/>
                <a:cs typeface="Comic Sans MS"/>
              </a:rPr>
              <a:t>Mikrobiyolojik </a:t>
            </a:r>
            <a:r>
              <a:rPr sz="2400" dirty="0">
                <a:latin typeface="Comic Sans MS"/>
                <a:cs typeface="Comic Sans MS"/>
              </a:rPr>
              <a:t>inceleme </a:t>
            </a:r>
            <a:r>
              <a:rPr sz="2400" spc="-5" dirty="0">
                <a:latin typeface="Comic Sans MS"/>
                <a:cs typeface="Comic Sans MS"/>
              </a:rPr>
              <a:t>için </a:t>
            </a:r>
            <a:r>
              <a:rPr sz="2400" dirty="0">
                <a:latin typeface="Comic Sans MS"/>
                <a:cs typeface="Comic Sans MS"/>
              </a:rPr>
              <a:t>örnek </a:t>
            </a:r>
            <a:r>
              <a:rPr sz="2400" spc="-5" dirty="0">
                <a:latin typeface="Comic Sans MS"/>
                <a:cs typeface="Comic Sans MS"/>
              </a:rPr>
              <a:t>kaplarınız </a:t>
            </a:r>
            <a:r>
              <a:rPr sz="2400" dirty="0">
                <a:latin typeface="Comic Sans MS"/>
                <a:cs typeface="Comic Sans MS"/>
              </a:rPr>
              <a:t>mutlaka </a:t>
            </a:r>
            <a:r>
              <a:rPr sz="2400" spc="-5" dirty="0">
                <a:latin typeface="Comic Sans MS"/>
                <a:cs typeface="Comic Sans MS"/>
              </a:rPr>
              <a:t>steril, </a:t>
            </a:r>
            <a:r>
              <a:rPr sz="2400" dirty="0">
                <a:latin typeface="Comic Sans MS"/>
                <a:cs typeface="Comic Sans MS"/>
              </a:rPr>
              <a:t>sızdırmaz  olmalıdır</a:t>
            </a:r>
          </a:p>
          <a:p>
            <a:pPr marL="241300" indent="-229235">
              <a:lnSpc>
                <a:spcPct val="100000"/>
              </a:lnSpc>
              <a:spcBef>
                <a:spcPts val="2445"/>
              </a:spcBef>
              <a:buFont typeface="Arial"/>
              <a:buChar char="•"/>
              <a:tabLst>
                <a:tab pos="241935" algn="l"/>
              </a:tabLst>
            </a:pPr>
            <a:r>
              <a:rPr sz="2400" spc="-5" dirty="0">
                <a:latin typeface="Comic Sans MS"/>
                <a:cs typeface="Comic Sans MS"/>
              </a:rPr>
              <a:t>İdrar,balgam, </a:t>
            </a:r>
            <a:r>
              <a:rPr sz="2400" dirty="0">
                <a:latin typeface="Comic Sans MS"/>
                <a:cs typeface="Comic Sans MS"/>
              </a:rPr>
              <a:t>gaita örnekleri </a:t>
            </a:r>
            <a:r>
              <a:rPr sz="2400" spc="-5" dirty="0">
                <a:latin typeface="Comic Sans MS"/>
                <a:cs typeface="Comic Sans MS"/>
              </a:rPr>
              <a:t>için </a:t>
            </a:r>
            <a:r>
              <a:rPr sz="2400" dirty="0">
                <a:latin typeface="Comic Sans MS"/>
                <a:cs typeface="Comic Sans MS"/>
              </a:rPr>
              <a:t>örnek </a:t>
            </a:r>
            <a:r>
              <a:rPr sz="2400" spc="-5" dirty="0">
                <a:latin typeface="Comic Sans MS"/>
                <a:cs typeface="Comic Sans MS"/>
              </a:rPr>
              <a:t>kaplarının </a:t>
            </a:r>
            <a:r>
              <a:rPr sz="2400" dirty="0">
                <a:latin typeface="Comic Sans MS"/>
                <a:cs typeface="Comic Sans MS"/>
              </a:rPr>
              <a:t>ağzı </a:t>
            </a:r>
            <a:r>
              <a:rPr sz="2400" spc="-5" dirty="0">
                <a:latin typeface="Comic Sans MS"/>
                <a:cs typeface="Comic Sans MS"/>
              </a:rPr>
              <a:t>geniş</a:t>
            </a:r>
            <a:r>
              <a:rPr sz="2400" spc="-80" dirty="0">
                <a:latin typeface="Comic Sans MS"/>
                <a:cs typeface="Comic Sans MS"/>
              </a:rPr>
              <a:t> </a:t>
            </a:r>
            <a:r>
              <a:rPr sz="2400" dirty="0">
                <a:latin typeface="Comic Sans MS"/>
                <a:cs typeface="Comic Sans MS"/>
              </a:rPr>
              <a:t>olmalıdır</a:t>
            </a:r>
          </a:p>
        </p:txBody>
      </p:sp>
      <p:sp>
        <p:nvSpPr>
          <p:cNvPr id="3" name="object 3"/>
          <p:cNvSpPr/>
          <p:nvPr/>
        </p:nvSpPr>
        <p:spPr>
          <a:xfrm>
            <a:off x="515112" y="4996665"/>
            <a:ext cx="1372765" cy="184395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9066244" y="5050997"/>
            <a:ext cx="1959482" cy="182623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1146535" y="6464985"/>
            <a:ext cx="153670" cy="178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z="1200" spc="-60" dirty="0">
                <a:solidFill>
                  <a:srgbClr val="888888"/>
                </a:solidFill>
                <a:latin typeface="Arial"/>
                <a:cs typeface="Arial"/>
              </a:rPr>
              <a:t>5</a:t>
            </a:fld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1146535" y="6464985"/>
            <a:ext cx="153670" cy="178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z="1200" spc="-60" dirty="0">
                <a:solidFill>
                  <a:srgbClr val="888888"/>
                </a:solidFill>
                <a:latin typeface="Arial"/>
                <a:cs typeface="Arial"/>
              </a:rPr>
              <a:t>6</a:t>
            </a:fld>
            <a:endParaRPr sz="12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916939" y="1201272"/>
            <a:ext cx="10239375" cy="46697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1300" marR="842010" indent="-229235">
              <a:lnSpc>
                <a:spcPct val="150000"/>
              </a:lnSpc>
              <a:spcBef>
                <a:spcPts val="95"/>
              </a:spcBef>
              <a:buFont typeface="Arial"/>
              <a:buChar char="•"/>
              <a:tabLst>
                <a:tab pos="241935" algn="l"/>
              </a:tabLst>
            </a:pPr>
            <a:r>
              <a:rPr sz="2400" spc="-5" dirty="0">
                <a:latin typeface="Comic Sans MS"/>
                <a:cs typeface="Comic Sans MS"/>
              </a:rPr>
              <a:t>Sürüntü </a:t>
            </a:r>
            <a:r>
              <a:rPr sz="2400" dirty="0">
                <a:latin typeface="Comic Sans MS"/>
                <a:cs typeface="Comic Sans MS"/>
              </a:rPr>
              <a:t>örnekleri </a:t>
            </a:r>
            <a:r>
              <a:rPr sz="2400" spc="-5" dirty="0">
                <a:latin typeface="Comic Sans MS"/>
                <a:cs typeface="Comic Sans MS"/>
              </a:rPr>
              <a:t>için </a:t>
            </a:r>
            <a:r>
              <a:rPr sz="2400" dirty="0">
                <a:latin typeface="Comic Sans MS"/>
                <a:cs typeface="Comic Sans MS"/>
              </a:rPr>
              <a:t>genellikle pamuklu </a:t>
            </a:r>
            <a:r>
              <a:rPr sz="2400" spc="-5" dirty="0">
                <a:latin typeface="Comic Sans MS"/>
                <a:cs typeface="Comic Sans MS"/>
              </a:rPr>
              <a:t>eküvyon </a:t>
            </a:r>
            <a:r>
              <a:rPr sz="2400" dirty="0">
                <a:latin typeface="Comic Sans MS"/>
                <a:cs typeface="Comic Sans MS"/>
              </a:rPr>
              <a:t>çubukları  </a:t>
            </a:r>
            <a:r>
              <a:rPr sz="2400" spc="-5" dirty="0">
                <a:latin typeface="Comic Sans MS"/>
                <a:cs typeface="Comic Sans MS"/>
              </a:rPr>
              <a:t>kullanılmakdır, </a:t>
            </a:r>
            <a:r>
              <a:rPr sz="2400" dirty="0">
                <a:latin typeface="Comic Sans MS"/>
                <a:cs typeface="Comic Sans MS"/>
              </a:rPr>
              <a:t>ancak pamuk pekçok mikroorganizma </a:t>
            </a:r>
            <a:r>
              <a:rPr sz="2400" spc="-5" dirty="0">
                <a:latin typeface="Comic Sans MS"/>
                <a:cs typeface="Comic Sans MS"/>
              </a:rPr>
              <a:t>için toksik  olabilmektedir (Boğaz </a:t>
            </a:r>
            <a:r>
              <a:rPr sz="2400" spc="-5" dirty="0" err="1">
                <a:latin typeface="Comic Sans MS"/>
                <a:cs typeface="Comic Sans MS"/>
              </a:rPr>
              <a:t>kültüründe</a:t>
            </a:r>
            <a:r>
              <a:rPr sz="2400" spc="-5" dirty="0">
                <a:latin typeface="Comic Sans MS"/>
                <a:cs typeface="Comic Sans MS"/>
              </a:rPr>
              <a:t> </a:t>
            </a:r>
            <a:r>
              <a:rPr lang="tr-TR" sz="2400" i="1" dirty="0">
                <a:latin typeface="Comic Sans MS"/>
                <a:cs typeface="Comic Sans MS"/>
              </a:rPr>
              <a:t>S.</a:t>
            </a:r>
            <a:r>
              <a:rPr sz="2400" i="1" dirty="0">
                <a:latin typeface="Comic Sans MS"/>
                <a:cs typeface="Comic Sans MS"/>
              </a:rPr>
              <a:t> pyogenes</a:t>
            </a:r>
            <a:r>
              <a:rPr sz="2400" i="1" spc="-80" dirty="0">
                <a:latin typeface="Comic Sans MS"/>
                <a:cs typeface="Comic Sans MS"/>
              </a:rPr>
              <a:t> </a:t>
            </a:r>
            <a:r>
              <a:rPr sz="2400" dirty="0">
                <a:latin typeface="Comic Sans MS"/>
                <a:cs typeface="Comic Sans MS"/>
              </a:rPr>
              <a:t>hariç)</a:t>
            </a:r>
          </a:p>
          <a:p>
            <a:pPr marL="241300" marR="501650" indent="-229235" algn="just">
              <a:lnSpc>
                <a:spcPct val="150100"/>
              </a:lnSpc>
              <a:spcBef>
                <a:spcPts val="994"/>
              </a:spcBef>
              <a:buFont typeface="Arial"/>
              <a:buChar char="•"/>
              <a:tabLst>
                <a:tab pos="241935" algn="l"/>
              </a:tabLst>
            </a:pPr>
            <a:r>
              <a:rPr sz="2400" dirty="0">
                <a:latin typeface="Comic Sans MS"/>
                <a:cs typeface="Comic Sans MS"/>
              </a:rPr>
              <a:t>Pamuklu </a:t>
            </a:r>
            <a:r>
              <a:rPr sz="2400" spc="-5" dirty="0">
                <a:latin typeface="Comic Sans MS"/>
                <a:cs typeface="Comic Sans MS"/>
              </a:rPr>
              <a:t>eküvyon kullanılması gerekiyor ise </a:t>
            </a:r>
            <a:r>
              <a:rPr sz="2400" dirty="0">
                <a:latin typeface="Comic Sans MS"/>
                <a:cs typeface="Comic Sans MS"/>
              </a:rPr>
              <a:t>mutlaka </a:t>
            </a:r>
            <a:r>
              <a:rPr sz="2400" spc="-5" dirty="0">
                <a:latin typeface="Comic Sans MS"/>
                <a:cs typeface="Comic Sans MS"/>
              </a:rPr>
              <a:t>taşıyıcı </a:t>
            </a:r>
            <a:r>
              <a:rPr sz="2400" dirty="0">
                <a:latin typeface="Comic Sans MS"/>
                <a:cs typeface="Comic Sans MS"/>
              </a:rPr>
              <a:t>besiyeri  </a:t>
            </a:r>
            <a:r>
              <a:rPr sz="2400" spc="-5" dirty="0">
                <a:latin typeface="Comic Sans MS"/>
                <a:cs typeface="Comic Sans MS"/>
              </a:rPr>
              <a:t>içerisinde gönderilmelidir (ticari </a:t>
            </a:r>
            <a:r>
              <a:rPr sz="2400" dirty="0">
                <a:latin typeface="Comic Sans MS"/>
                <a:cs typeface="Comic Sans MS"/>
              </a:rPr>
              <a:t>olarak satılan pamuklu </a:t>
            </a:r>
            <a:r>
              <a:rPr sz="2400" spc="-5" dirty="0">
                <a:latin typeface="Comic Sans MS"/>
                <a:cs typeface="Comic Sans MS"/>
              </a:rPr>
              <a:t>eküvyonlar,  taşıma </a:t>
            </a:r>
            <a:r>
              <a:rPr sz="2400" dirty="0">
                <a:latin typeface="Comic Sans MS"/>
                <a:cs typeface="Comic Sans MS"/>
              </a:rPr>
              <a:t>besiyerli olarak </a:t>
            </a:r>
            <a:r>
              <a:rPr sz="2400" spc="-5" dirty="0">
                <a:latin typeface="Comic Sans MS"/>
                <a:cs typeface="Comic Sans MS"/>
              </a:rPr>
              <a:t>satın</a:t>
            </a:r>
            <a:r>
              <a:rPr sz="2400" spc="-75" dirty="0">
                <a:latin typeface="Comic Sans MS"/>
                <a:cs typeface="Comic Sans MS"/>
              </a:rPr>
              <a:t> </a:t>
            </a:r>
            <a:r>
              <a:rPr sz="2400" dirty="0">
                <a:latin typeface="Comic Sans MS"/>
                <a:cs typeface="Comic Sans MS"/>
              </a:rPr>
              <a:t>alınabilir</a:t>
            </a:r>
          </a:p>
          <a:p>
            <a:pPr marL="241300" marR="5080" indent="-229235" algn="just">
              <a:lnSpc>
                <a:spcPct val="150000"/>
              </a:lnSpc>
              <a:spcBef>
                <a:spcPts val="1010"/>
              </a:spcBef>
              <a:buFont typeface="Arial"/>
              <a:buChar char="•"/>
              <a:tabLst>
                <a:tab pos="241935" algn="l"/>
              </a:tabLst>
            </a:pPr>
            <a:r>
              <a:rPr sz="2400" dirty="0">
                <a:latin typeface="Comic Sans MS"/>
                <a:cs typeface="Comic Sans MS"/>
              </a:rPr>
              <a:t>Eğer bu sistem yok </a:t>
            </a:r>
            <a:r>
              <a:rPr sz="2400" spc="-5" dirty="0">
                <a:latin typeface="Comic Sans MS"/>
                <a:cs typeface="Comic Sans MS"/>
              </a:rPr>
              <a:t>ise </a:t>
            </a:r>
            <a:r>
              <a:rPr sz="2400" dirty="0">
                <a:latin typeface="Comic Sans MS"/>
                <a:cs typeface="Comic Sans MS"/>
              </a:rPr>
              <a:t>laboratuvar </a:t>
            </a:r>
            <a:r>
              <a:rPr sz="2400" spc="-5" dirty="0">
                <a:latin typeface="Comic Sans MS"/>
                <a:cs typeface="Comic Sans MS"/>
              </a:rPr>
              <a:t>ile iletişime </a:t>
            </a:r>
            <a:r>
              <a:rPr sz="2400" dirty="0">
                <a:latin typeface="Comic Sans MS"/>
                <a:cs typeface="Comic Sans MS"/>
              </a:rPr>
              <a:t>geçilerek </a:t>
            </a:r>
            <a:r>
              <a:rPr sz="2400" spc="-5" dirty="0">
                <a:latin typeface="Comic Sans MS"/>
                <a:cs typeface="Comic Sans MS"/>
              </a:rPr>
              <a:t>Stuart’s</a:t>
            </a:r>
            <a:r>
              <a:rPr sz="2400" spc="-180" dirty="0">
                <a:latin typeface="Comic Sans MS"/>
                <a:cs typeface="Comic Sans MS"/>
              </a:rPr>
              <a:t> </a:t>
            </a:r>
            <a:r>
              <a:rPr sz="2400" spc="-5" dirty="0">
                <a:latin typeface="Comic Sans MS"/>
                <a:cs typeface="Comic Sans MS"/>
              </a:rPr>
              <a:t>veya  Amies’ taşıma </a:t>
            </a:r>
            <a:r>
              <a:rPr sz="2400" dirty="0">
                <a:latin typeface="Comic Sans MS"/>
                <a:cs typeface="Comic Sans MS"/>
              </a:rPr>
              <a:t>besiyeri</a:t>
            </a:r>
            <a:r>
              <a:rPr sz="2400" spc="-60" dirty="0">
                <a:latin typeface="Comic Sans MS"/>
                <a:cs typeface="Comic Sans MS"/>
              </a:rPr>
              <a:t> </a:t>
            </a:r>
            <a:r>
              <a:rPr sz="2400" spc="-5" dirty="0">
                <a:latin typeface="Comic Sans MS"/>
                <a:cs typeface="Comic Sans MS"/>
              </a:rPr>
              <a:t>istenebilir</a:t>
            </a:r>
            <a:endParaRPr sz="2400" dirty="0">
              <a:latin typeface="Comic Sans MS"/>
              <a:cs typeface="Comic Sans M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1146535" y="6464985"/>
            <a:ext cx="153670" cy="178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z="1200" spc="-60" dirty="0">
                <a:solidFill>
                  <a:srgbClr val="888888"/>
                </a:solidFill>
                <a:latin typeface="Arial"/>
                <a:cs typeface="Arial"/>
              </a:rPr>
              <a:t>7</a:t>
            </a:fld>
            <a:endParaRPr sz="12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916939" y="1782825"/>
            <a:ext cx="10195560" cy="3444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marR="133985" indent="-229235">
              <a:lnSpc>
                <a:spcPct val="150000"/>
              </a:lnSpc>
              <a:spcBef>
                <a:spcPts val="100"/>
              </a:spcBef>
              <a:buFont typeface="Arial"/>
              <a:buChar char="•"/>
              <a:tabLst>
                <a:tab pos="241935" algn="l"/>
              </a:tabLst>
            </a:pPr>
            <a:r>
              <a:rPr sz="2400" dirty="0">
                <a:latin typeface="Comic Sans MS"/>
                <a:cs typeface="Comic Sans MS"/>
              </a:rPr>
              <a:t>Eğer moleküler testler çalışılacak </a:t>
            </a:r>
            <a:r>
              <a:rPr sz="2400" spc="-5" dirty="0">
                <a:latin typeface="Comic Sans MS"/>
                <a:cs typeface="Comic Sans MS"/>
              </a:rPr>
              <a:t>ise mutlaka viral transport</a:t>
            </a:r>
            <a:r>
              <a:rPr sz="2400" spc="-140" dirty="0">
                <a:latin typeface="Comic Sans MS"/>
                <a:cs typeface="Comic Sans MS"/>
              </a:rPr>
              <a:t> </a:t>
            </a:r>
            <a:r>
              <a:rPr sz="2400" dirty="0">
                <a:latin typeface="Comic Sans MS"/>
                <a:cs typeface="Comic Sans MS"/>
              </a:rPr>
              <a:t>besiyeri  </a:t>
            </a:r>
            <a:r>
              <a:rPr sz="2400" spc="-5" dirty="0">
                <a:latin typeface="Comic Sans MS"/>
                <a:cs typeface="Comic Sans MS"/>
              </a:rPr>
              <a:t>içeren eküvyon için </a:t>
            </a:r>
            <a:r>
              <a:rPr sz="2400" dirty="0">
                <a:latin typeface="Comic Sans MS"/>
                <a:cs typeface="Comic Sans MS"/>
              </a:rPr>
              <a:t>laboratuvar </a:t>
            </a:r>
            <a:r>
              <a:rPr sz="2400" spc="-5" dirty="0">
                <a:latin typeface="Comic Sans MS"/>
                <a:cs typeface="Comic Sans MS"/>
              </a:rPr>
              <a:t>ile iletişime</a:t>
            </a:r>
            <a:r>
              <a:rPr sz="2400" spc="-45" dirty="0">
                <a:latin typeface="Comic Sans MS"/>
                <a:cs typeface="Comic Sans MS"/>
              </a:rPr>
              <a:t> </a:t>
            </a:r>
            <a:r>
              <a:rPr sz="2400" dirty="0">
                <a:latin typeface="Comic Sans MS"/>
                <a:cs typeface="Comic Sans MS"/>
              </a:rPr>
              <a:t>geçilmelidir</a:t>
            </a:r>
            <a:endParaRPr sz="2400">
              <a:latin typeface="Comic Sans MS"/>
              <a:cs typeface="Comic Sans MS"/>
            </a:endParaRPr>
          </a:p>
          <a:p>
            <a:pPr marL="241300" marR="5080" indent="-229235">
              <a:lnSpc>
                <a:spcPct val="150000"/>
              </a:lnSpc>
              <a:spcBef>
                <a:spcPts val="1000"/>
              </a:spcBef>
              <a:buFont typeface="Arial"/>
              <a:buChar char="•"/>
              <a:tabLst>
                <a:tab pos="241935" algn="l"/>
              </a:tabLst>
            </a:pPr>
            <a:r>
              <a:rPr sz="2400" spc="-5" dirty="0">
                <a:latin typeface="Comic Sans MS"/>
                <a:cs typeface="Comic Sans MS"/>
              </a:rPr>
              <a:t>Anaerobik enfeksiyon </a:t>
            </a:r>
            <a:r>
              <a:rPr sz="2400" dirty="0">
                <a:latin typeface="Comic Sans MS"/>
                <a:cs typeface="Comic Sans MS"/>
              </a:rPr>
              <a:t>şüphesinde örnek </a:t>
            </a:r>
            <a:r>
              <a:rPr sz="2400" spc="-5" dirty="0">
                <a:latin typeface="Comic Sans MS"/>
                <a:cs typeface="Comic Sans MS"/>
              </a:rPr>
              <a:t>alınmadan </a:t>
            </a:r>
            <a:r>
              <a:rPr sz="2400" dirty="0">
                <a:latin typeface="Comic Sans MS"/>
                <a:cs typeface="Comic Sans MS"/>
              </a:rPr>
              <a:t>önce laboratuvar </a:t>
            </a:r>
            <a:r>
              <a:rPr sz="2400" spc="-5" dirty="0">
                <a:latin typeface="Comic Sans MS"/>
                <a:cs typeface="Comic Sans MS"/>
              </a:rPr>
              <a:t>ile  iletişime </a:t>
            </a:r>
            <a:r>
              <a:rPr sz="2400" dirty="0">
                <a:latin typeface="Comic Sans MS"/>
                <a:cs typeface="Comic Sans MS"/>
              </a:rPr>
              <a:t>geçilmeli, öncelikle </a:t>
            </a:r>
            <a:r>
              <a:rPr sz="2400" spc="-5" dirty="0">
                <a:latin typeface="Comic Sans MS"/>
                <a:cs typeface="Comic Sans MS"/>
              </a:rPr>
              <a:t>anaerobik kültür </a:t>
            </a:r>
            <a:r>
              <a:rPr sz="2400" dirty="0">
                <a:latin typeface="Comic Sans MS"/>
                <a:cs typeface="Comic Sans MS"/>
              </a:rPr>
              <a:t>yapılıp yapılmadığı  </a:t>
            </a:r>
            <a:r>
              <a:rPr sz="2400" spc="-5" dirty="0">
                <a:latin typeface="Comic Sans MS"/>
                <a:cs typeface="Comic Sans MS"/>
              </a:rPr>
              <a:t>öğrenilmelidir, </a:t>
            </a:r>
            <a:r>
              <a:rPr sz="2400" dirty="0">
                <a:latin typeface="Comic Sans MS"/>
                <a:cs typeface="Comic Sans MS"/>
              </a:rPr>
              <a:t>yapılıyor </a:t>
            </a:r>
            <a:r>
              <a:rPr sz="2400" spc="-5" dirty="0">
                <a:latin typeface="Comic Sans MS"/>
                <a:cs typeface="Comic Sans MS"/>
              </a:rPr>
              <a:t>ise </a:t>
            </a:r>
            <a:r>
              <a:rPr sz="2400" dirty="0">
                <a:latin typeface="Comic Sans MS"/>
                <a:cs typeface="Comic Sans MS"/>
              </a:rPr>
              <a:t>mutlaka </a:t>
            </a:r>
            <a:r>
              <a:rPr sz="2400" spc="-5" dirty="0">
                <a:latin typeface="Comic Sans MS"/>
                <a:cs typeface="Comic Sans MS"/>
              </a:rPr>
              <a:t>taşıma </a:t>
            </a:r>
            <a:r>
              <a:rPr sz="2400" dirty="0">
                <a:latin typeface="Comic Sans MS"/>
                <a:cs typeface="Comic Sans MS"/>
              </a:rPr>
              <a:t>besiyeri </a:t>
            </a:r>
            <a:r>
              <a:rPr sz="2400" spc="-5" dirty="0">
                <a:latin typeface="Comic Sans MS"/>
                <a:cs typeface="Comic Sans MS"/>
              </a:rPr>
              <a:t>veya </a:t>
            </a:r>
            <a:r>
              <a:rPr sz="2400" dirty="0">
                <a:latin typeface="Comic Sans MS"/>
                <a:cs typeface="Comic Sans MS"/>
              </a:rPr>
              <a:t>anaerop  </a:t>
            </a:r>
            <a:r>
              <a:rPr sz="2400" spc="-5" dirty="0">
                <a:latin typeface="Comic Sans MS"/>
                <a:cs typeface="Comic Sans MS"/>
              </a:rPr>
              <a:t>taşıma </a:t>
            </a:r>
            <a:r>
              <a:rPr sz="2400" dirty="0">
                <a:latin typeface="Comic Sans MS"/>
                <a:cs typeface="Comic Sans MS"/>
              </a:rPr>
              <a:t>sistemi</a:t>
            </a:r>
            <a:r>
              <a:rPr sz="2400" spc="-50" dirty="0">
                <a:latin typeface="Comic Sans MS"/>
                <a:cs typeface="Comic Sans MS"/>
              </a:rPr>
              <a:t> </a:t>
            </a:r>
            <a:r>
              <a:rPr sz="2400" spc="-5" dirty="0">
                <a:latin typeface="Comic Sans MS"/>
                <a:cs typeface="Comic Sans MS"/>
              </a:rPr>
              <a:t>istenmelidir</a:t>
            </a:r>
            <a:endParaRPr sz="2400">
              <a:latin typeface="Comic Sans MS"/>
              <a:cs typeface="Comic Sans M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11146535" y="6464985"/>
            <a:ext cx="153670" cy="178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z="1200" spc="-60" dirty="0">
                <a:solidFill>
                  <a:srgbClr val="888888"/>
                </a:solidFill>
                <a:latin typeface="Arial"/>
                <a:cs typeface="Arial"/>
              </a:rPr>
              <a:t>8</a:t>
            </a:fld>
            <a:endParaRPr sz="1200">
              <a:latin typeface="Arial"/>
              <a:cs typeface="Arial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725805"/>
            <a:ext cx="815657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ÖRNEĞİN LABORATUVARA</a:t>
            </a:r>
            <a:r>
              <a:rPr spc="-135" dirty="0"/>
              <a:t> </a:t>
            </a:r>
            <a:r>
              <a:rPr dirty="0"/>
              <a:t>TAŞINMASI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82825"/>
            <a:ext cx="10342880" cy="4121785"/>
          </a:xfrm>
          <a:prstGeom prst="rect">
            <a:avLst/>
          </a:prstGeom>
        </p:spPr>
        <p:txBody>
          <a:bodyPr vert="horz" wrap="square" lIns="0" tIns="195580" rIns="0" bIns="0" rtlCol="0">
            <a:spAutoFit/>
          </a:bodyPr>
          <a:lstStyle/>
          <a:p>
            <a:pPr marL="241300" indent="-229235">
              <a:lnSpc>
                <a:spcPct val="100000"/>
              </a:lnSpc>
              <a:spcBef>
                <a:spcPts val="1540"/>
              </a:spcBef>
              <a:buFont typeface="Arial"/>
              <a:buChar char="•"/>
              <a:tabLst>
                <a:tab pos="241935" algn="l"/>
              </a:tabLst>
            </a:pPr>
            <a:r>
              <a:rPr sz="2400" dirty="0">
                <a:latin typeface="Times New Roman"/>
                <a:cs typeface="Times New Roman"/>
              </a:rPr>
              <a:t>→ </a:t>
            </a:r>
            <a:r>
              <a:rPr sz="2400" dirty="0">
                <a:latin typeface="Comic Sans MS"/>
                <a:cs typeface="Comic Sans MS"/>
              </a:rPr>
              <a:t>Mümkün olan en </a:t>
            </a:r>
            <a:r>
              <a:rPr sz="2400" spc="-5" dirty="0">
                <a:latin typeface="Comic Sans MS"/>
                <a:cs typeface="Comic Sans MS"/>
              </a:rPr>
              <a:t>kısa </a:t>
            </a:r>
            <a:r>
              <a:rPr sz="2400" dirty="0">
                <a:latin typeface="Comic Sans MS"/>
                <a:cs typeface="Comic Sans MS"/>
              </a:rPr>
              <a:t>sürede laboratuvara ulaştırılmalıdır</a:t>
            </a:r>
            <a:r>
              <a:rPr sz="2400" spc="-30" dirty="0">
                <a:latin typeface="Comic Sans MS"/>
                <a:cs typeface="Comic Sans MS"/>
              </a:rPr>
              <a:t> </a:t>
            </a:r>
            <a:r>
              <a:rPr sz="2400" dirty="0">
                <a:latin typeface="Comic Sans MS"/>
                <a:cs typeface="Comic Sans MS"/>
              </a:rPr>
              <a:t>(Genellikle</a:t>
            </a:r>
            <a:endParaRPr sz="2400">
              <a:latin typeface="Comic Sans MS"/>
              <a:cs typeface="Comic Sans MS"/>
            </a:endParaRPr>
          </a:p>
          <a:p>
            <a:pPr marL="241300">
              <a:lnSpc>
                <a:spcPct val="100000"/>
              </a:lnSpc>
              <a:spcBef>
                <a:spcPts val="1440"/>
              </a:spcBef>
            </a:pPr>
            <a:r>
              <a:rPr sz="2400" spc="-5" dirty="0">
                <a:latin typeface="Comic Sans MS"/>
                <a:cs typeface="Comic Sans MS"/>
              </a:rPr>
              <a:t>&lt;=2</a:t>
            </a:r>
            <a:r>
              <a:rPr sz="2400" spc="-30" dirty="0">
                <a:latin typeface="Comic Sans MS"/>
                <a:cs typeface="Comic Sans MS"/>
              </a:rPr>
              <a:t> </a:t>
            </a:r>
            <a:r>
              <a:rPr sz="2400" spc="-5" dirty="0">
                <a:latin typeface="Comic Sans MS"/>
                <a:cs typeface="Comic Sans MS"/>
              </a:rPr>
              <a:t>saat)</a:t>
            </a:r>
            <a:endParaRPr sz="2400">
              <a:latin typeface="Comic Sans MS"/>
              <a:cs typeface="Comic Sans MS"/>
            </a:endParaRPr>
          </a:p>
          <a:p>
            <a:pPr marL="241300" marR="6985" indent="-229235">
              <a:lnSpc>
                <a:spcPct val="150000"/>
              </a:lnSpc>
              <a:spcBef>
                <a:spcPts val="1000"/>
              </a:spcBef>
              <a:buFont typeface="Arial"/>
              <a:buChar char="•"/>
              <a:tabLst>
                <a:tab pos="241935" algn="l"/>
              </a:tabLst>
            </a:pPr>
            <a:r>
              <a:rPr sz="2400" dirty="0">
                <a:latin typeface="Times New Roman"/>
                <a:cs typeface="Times New Roman"/>
              </a:rPr>
              <a:t>→ </a:t>
            </a:r>
            <a:r>
              <a:rPr sz="2400" dirty="0">
                <a:latin typeface="Comic Sans MS"/>
                <a:cs typeface="Comic Sans MS"/>
              </a:rPr>
              <a:t>Dışkı örneğinde </a:t>
            </a:r>
            <a:r>
              <a:rPr sz="2400" spc="-5" dirty="0">
                <a:latin typeface="Comic Sans MS"/>
                <a:cs typeface="Comic Sans MS"/>
              </a:rPr>
              <a:t>veya vajinal akıntıda </a:t>
            </a:r>
            <a:r>
              <a:rPr sz="2400" dirty="0">
                <a:latin typeface="Comic Sans MS"/>
                <a:cs typeface="Comic Sans MS"/>
              </a:rPr>
              <a:t>parazitolojik inceleme yapılacak  </a:t>
            </a:r>
            <a:r>
              <a:rPr sz="2400" spc="-5" dirty="0">
                <a:latin typeface="Comic Sans MS"/>
                <a:cs typeface="Comic Sans MS"/>
              </a:rPr>
              <a:t>ise </a:t>
            </a:r>
            <a:r>
              <a:rPr sz="2400" dirty="0">
                <a:latin typeface="Comic Sans MS"/>
                <a:cs typeface="Comic Sans MS"/>
              </a:rPr>
              <a:t>örnek en geç </a:t>
            </a:r>
            <a:r>
              <a:rPr sz="2400" spc="-5" dirty="0">
                <a:latin typeface="Comic Sans MS"/>
                <a:cs typeface="Comic Sans MS"/>
              </a:rPr>
              <a:t>30dk içerisinde </a:t>
            </a:r>
            <a:r>
              <a:rPr sz="2400" dirty="0">
                <a:latin typeface="Comic Sans MS"/>
                <a:cs typeface="Comic Sans MS"/>
              </a:rPr>
              <a:t>laboratuvara</a:t>
            </a:r>
            <a:r>
              <a:rPr sz="2400" spc="-105" dirty="0">
                <a:latin typeface="Comic Sans MS"/>
                <a:cs typeface="Comic Sans MS"/>
              </a:rPr>
              <a:t> </a:t>
            </a:r>
            <a:r>
              <a:rPr sz="2400" dirty="0">
                <a:latin typeface="Comic Sans MS"/>
                <a:cs typeface="Comic Sans MS"/>
              </a:rPr>
              <a:t>ulaştırılmalıdır</a:t>
            </a:r>
            <a:endParaRPr sz="2400">
              <a:latin typeface="Comic Sans MS"/>
              <a:cs typeface="Comic Sans MS"/>
            </a:endParaRPr>
          </a:p>
          <a:p>
            <a:pPr marL="241300" marR="5080" indent="-229235">
              <a:lnSpc>
                <a:spcPct val="150000"/>
              </a:lnSpc>
              <a:spcBef>
                <a:spcPts val="1010"/>
              </a:spcBef>
              <a:buFont typeface="Arial"/>
              <a:buChar char="•"/>
              <a:tabLst>
                <a:tab pos="241935" algn="l"/>
              </a:tabLst>
            </a:pPr>
            <a:r>
              <a:rPr sz="2400" dirty="0">
                <a:latin typeface="Times New Roman"/>
                <a:cs typeface="Times New Roman"/>
              </a:rPr>
              <a:t>→ </a:t>
            </a:r>
            <a:r>
              <a:rPr sz="2400" dirty="0">
                <a:latin typeface="Comic Sans MS"/>
                <a:cs typeface="Comic Sans MS"/>
              </a:rPr>
              <a:t>Örneğin laboratuvara </a:t>
            </a:r>
            <a:r>
              <a:rPr sz="2400" spc="-5" dirty="0">
                <a:latin typeface="Comic Sans MS"/>
                <a:cs typeface="Comic Sans MS"/>
              </a:rPr>
              <a:t>ulaşma </a:t>
            </a:r>
            <a:r>
              <a:rPr sz="2400" dirty="0">
                <a:latin typeface="Comic Sans MS"/>
                <a:cs typeface="Comic Sans MS"/>
              </a:rPr>
              <a:t>süresi uzayacak </a:t>
            </a:r>
            <a:r>
              <a:rPr sz="2400" spc="-5" dirty="0">
                <a:latin typeface="Comic Sans MS"/>
                <a:cs typeface="Comic Sans MS"/>
              </a:rPr>
              <a:t>ise veya bir </a:t>
            </a:r>
            <a:r>
              <a:rPr sz="2400" dirty="0">
                <a:latin typeface="Comic Sans MS"/>
                <a:cs typeface="Comic Sans MS"/>
              </a:rPr>
              <a:t>merkezden  </a:t>
            </a:r>
            <a:r>
              <a:rPr sz="2400" spc="-5" dirty="0">
                <a:latin typeface="Comic Sans MS"/>
                <a:cs typeface="Comic Sans MS"/>
              </a:rPr>
              <a:t>diğerine </a:t>
            </a:r>
            <a:r>
              <a:rPr sz="2400" dirty="0">
                <a:latin typeface="Comic Sans MS"/>
                <a:cs typeface="Comic Sans MS"/>
              </a:rPr>
              <a:t>örnek </a:t>
            </a:r>
            <a:r>
              <a:rPr sz="2400" spc="-5" dirty="0">
                <a:latin typeface="Comic Sans MS"/>
                <a:cs typeface="Comic Sans MS"/>
              </a:rPr>
              <a:t>göndermeniz gerekiyor ise </a:t>
            </a:r>
            <a:r>
              <a:rPr sz="2400" dirty="0">
                <a:latin typeface="Comic Sans MS"/>
                <a:cs typeface="Comic Sans MS"/>
              </a:rPr>
              <a:t>mutlaka laboratuvar </a:t>
            </a:r>
            <a:r>
              <a:rPr sz="2400" spc="-5" dirty="0">
                <a:latin typeface="Comic Sans MS"/>
                <a:cs typeface="Comic Sans MS"/>
              </a:rPr>
              <a:t>ile  iletişime</a:t>
            </a:r>
            <a:r>
              <a:rPr sz="2400" spc="-35" dirty="0">
                <a:latin typeface="Comic Sans MS"/>
                <a:cs typeface="Comic Sans MS"/>
              </a:rPr>
              <a:t> </a:t>
            </a:r>
            <a:r>
              <a:rPr sz="2400" spc="-5" dirty="0">
                <a:latin typeface="Comic Sans MS"/>
                <a:cs typeface="Comic Sans MS"/>
              </a:rPr>
              <a:t>geçilmelidir</a:t>
            </a:r>
            <a:endParaRPr sz="2400">
              <a:latin typeface="Comic Sans MS"/>
              <a:cs typeface="Comic Sans M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11146535" y="6464985"/>
            <a:ext cx="153670" cy="178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z="1200" spc="-60" dirty="0">
                <a:solidFill>
                  <a:srgbClr val="888888"/>
                </a:solidFill>
                <a:latin typeface="Arial"/>
                <a:cs typeface="Arial"/>
              </a:rPr>
              <a:t>9</a:t>
            </a:fld>
            <a:endParaRPr sz="1200">
              <a:latin typeface="Arial"/>
              <a:cs typeface="Arial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725805"/>
            <a:ext cx="815657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ÖRNEĞİN LABORATUVARA</a:t>
            </a:r>
            <a:r>
              <a:rPr spc="-135" dirty="0"/>
              <a:t> </a:t>
            </a:r>
            <a:r>
              <a:rPr dirty="0"/>
              <a:t>TAŞINMASI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82825"/>
            <a:ext cx="10110470" cy="28962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marR="300355" indent="-229235">
              <a:lnSpc>
                <a:spcPct val="150000"/>
              </a:lnSpc>
              <a:spcBef>
                <a:spcPts val="100"/>
              </a:spcBef>
              <a:buFont typeface="Arial"/>
              <a:buChar char="•"/>
              <a:tabLst>
                <a:tab pos="241935" algn="l"/>
              </a:tabLst>
            </a:pPr>
            <a:r>
              <a:rPr sz="2400" dirty="0">
                <a:latin typeface="Times New Roman"/>
                <a:cs typeface="Times New Roman"/>
              </a:rPr>
              <a:t>→ </a:t>
            </a:r>
            <a:r>
              <a:rPr sz="2400" dirty="0">
                <a:latin typeface="Comic Sans MS"/>
                <a:cs typeface="Comic Sans MS"/>
              </a:rPr>
              <a:t>Anaerop </a:t>
            </a:r>
            <a:r>
              <a:rPr sz="2400" spc="-5" dirty="0">
                <a:latin typeface="Comic Sans MS"/>
                <a:cs typeface="Comic Sans MS"/>
              </a:rPr>
              <a:t>bakteriden </a:t>
            </a:r>
            <a:r>
              <a:rPr sz="2400" dirty="0">
                <a:latin typeface="Comic Sans MS"/>
                <a:cs typeface="Comic Sans MS"/>
              </a:rPr>
              <a:t>şüphelenilen örnekler </a:t>
            </a:r>
            <a:r>
              <a:rPr sz="2400" spc="-5" dirty="0">
                <a:latin typeface="Comic Sans MS"/>
                <a:cs typeface="Comic Sans MS"/>
              </a:rPr>
              <a:t>ve </a:t>
            </a:r>
            <a:r>
              <a:rPr sz="2400" dirty="0">
                <a:latin typeface="Comic Sans MS"/>
                <a:cs typeface="Comic Sans MS"/>
              </a:rPr>
              <a:t>beyin omurilik sıvısı  asla </a:t>
            </a:r>
            <a:r>
              <a:rPr sz="2400" spc="-5" dirty="0">
                <a:latin typeface="Comic Sans MS"/>
                <a:cs typeface="Comic Sans MS"/>
              </a:rPr>
              <a:t>buzdolabına</a:t>
            </a:r>
            <a:r>
              <a:rPr sz="2400" spc="-40" dirty="0">
                <a:latin typeface="Comic Sans MS"/>
                <a:cs typeface="Comic Sans MS"/>
              </a:rPr>
              <a:t> </a:t>
            </a:r>
            <a:r>
              <a:rPr sz="2400" spc="-5" dirty="0">
                <a:latin typeface="Comic Sans MS"/>
                <a:cs typeface="Comic Sans MS"/>
              </a:rPr>
              <a:t>koyulmaz</a:t>
            </a:r>
            <a:endParaRPr sz="2400">
              <a:latin typeface="Comic Sans MS"/>
              <a:cs typeface="Comic Sans MS"/>
            </a:endParaRPr>
          </a:p>
          <a:p>
            <a:pPr marL="241300" marR="5080" indent="-229235">
              <a:lnSpc>
                <a:spcPct val="150000"/>
              </a:lnSpc>
              <a:spcBef>
                <a:spcPts val="1000"/>
              </a:spcBef>
              <a:buFont typeface="Arial"/>
              <a:buChar char="•"/>
              <a:tabLst>
                <a:tab pos="241935" algn="l"/>
              </a:tabLst>
            </a:pPr>
            <a:r>
              <a:rPr sz="2400" dirty="0">
                <a:latin typeface="Times New Roman"/>
                <a:cs typeface="Times New Roman"/>
              </a:rPr>
              <a:t>→ </a:t>
            </a:r>
            <a:r>
              <a:rPr sz="2400" dirty="0">
                <a:latin typeface="Comic Sans MS"/>
                <a:cs typeface="Comic Sans MS"/>
              </a:rPr>
              <a:t>Polimeraz </a:t>
            </a:r>
            <a:r>
              <a:rPr sz="2400" spc="-5" dirty="0">
                <a:latin typeface="Comic Sans MS"/>
                <a:cs typeface="Comic Sans MS"/>
              </a:rPr>
              <a:t>zincir </a:t>
            </a:r>
            <a:r>
              <a:rPr sz="2400" dirty="0">
                <a:latin typeface="Comic Sans MS"/>
                <a:cs typeface="Comic Sans MS"/>
              </a:rPr>
              <a:t>reaksiyonu </a:t>
            </a:r>
            <a:r>
              <a:rPr sz="2400" spc="-5" dirty="0">
                <a:latin typeface="Comic Sans MS"/>
                <a:cs typeface="Comic Sans MS"/>
              </a:rPr>
              <a:t>(PZR) </a:t>
            </a:r>
            <a:r>
              <a:rPr sz="2400" dirty="0">
                <a:latin typeface="Comic Sans MS"/>
                <a:cs typeface="Comic Sans MS"/>
              </a:rPr>
              <a:t>gibi moleküler </a:t>
            </a:r>
            <a:r>
              <a:rPr sz="2400" spc="-5" dirty="0">
                <a:latin typeface="Comic Sans MS"/>
                <a:cs typeface="Comic Sans MS"/>
              </a:rPr>
              <a:t>bir </a:t>
            </a:r>
            <a:r>
              <a:rPr sz="2400" dirty="0">
                <a:latin typeface="Comic Sans MS"/>
                <a:cs typeface="Comic Sans MS"/>
              </a:rPr>
              <a:t>yöntem </a:t>
            </a:r>
            <a:r>
              <a:rPr sz="2400" spc="-5" dirty="0">
                <a:latin typeface="Comic Sans MS"/>
                <a:cs typeface="Comic Sans MS"/>
              </a:rPr>
              <a:t>ile tanı  koyulacak ise </a:t>
            </a:r>
            <a:r>
              <a:rPr sz="2400" dirty="0">
                <a:latin typeface="Comic Sans MS"/>
                <a:cs typeface="Comic Sans MS"/>
              </a:rPr>
              <a:t>örnek, </a:t>
            </a:r>
            <a:r>
              <a:rPr sz="2400" spc="-5" dirty="0">
                <a:latin typeface="Comic Sans MS"/>
                <a:cs typeface="Comic Sans MS"/>
              </a:rPr>
              <a:t>taşıma </a:t>
            </a:r>
            <a:r>
              <a:rPr sz="2400" dirty="0">
                <a:latin typeface="Comic Sans MS"/>
                <a:cs typeface="Comic Sans MS"/>
              </a:rPr>
              <a:t>besiyeri </a:t>
            </a:r>
            <a:r>
              <a:rPr sz="2400" spc="-5" dirty="0">
                <a:latin typeface="Comic Sans MS"/>
                <a:cs typeface="Comic Sans MS"/>
              </a:rPr>
              <a:t>içerisinde veya </a:t>
            </a:r>
            <a:r>
              <a:rPr sz="2400" dirty="0">
                <a:latin typeface="Comic Sans MS"/>
                <a:cs typeface="Comic Sans MS"/>
              </a:rPr>
              <a:t>soğuk ortamda  </a:t>
            </a:r>
            <a:r>
              <a:rPr sz="2400" spc="-5" dirty="0">
                <a:latin typeface="Comic Sans MS"/>
                <a:cs typeface="Comic Sans MS"/>
              </a:rPr>
              <a:t>(+4oC) </a:t>
            </a:r>
            <a:r>
              <a:rPr sz="2400" dirty="0">
                <a:latin typeface="Comic Sans MS"/>
                <a:cs typeface="Comic Sans MS"/>
              </a:rPr>
              <a:t>laboratuvara</a:t>
            </a:r>
            <a:r>
              <a:rPr sz="2400" spc="-75" dirty="0">
                <a:latin typeface="Comic Sans MS"/>
                <a:cs typeface="Comic Sans MS"/>
              </a:rPr>
              <a:t> </a:t>
            </a:r>
            <a:r>
              <a:rPr sz="2400" dirty="0">
                <a:latin typeface="Comic Sans MS"/>
                <a:cs typeface="Comic Sans MS"/>
              </a:rPr>
              <a:t>ulaştırılmalıdır</a:t>
            </a:r>
            <a:endParaRPr sz="2400">
              <a:latin typeface="Comic Sans MS"/>
              <a:cs typeface="Comic Sans M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Açılar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8</TotalTime>
  <Words>443</Words>
  <Application>Microsoft Office PowerPoint</Application>
  <PresentationFormat>Geniş ekran</PresentationFormat>
  <Paragraphs>56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5" baseType="lpstr">
      <vt:lpstr>Arial</vt:lpstr>
      <vt:lpstr>Calibri</vt:lpstr>
      <vt:lpstr>Comic Sans MS</vt:lpstr>
      <vt:lpstr>Times New Roman</vt:lpstr>
      <vt:lpstr>Ofis Teması</vt:lpstr>
      <vt:lpstr>MİKROBİYOLOJİK TANI İÇİN ÖRNEKLERİN ALINMASI TAŞINMASI VE SAKLANMASI</vt:lpstr>
      <vt:lpstr>LABORATUVAR TANI BASAMAKLARI</vt:lpstr>
      <vt:lpstr>PowerPoint Sunusu</vt:lpstr>
      <vt:lpstr>PowerPoint Sunusu</vt:lpstr>
      <vt:lpstr>PowerPoint Sunusu</vt:lpstr>
      <vt:lpstr>PowerPoint Sunusu</vt:lpstr>
      <vt:lpstr>PowerPoint Sunusu</vt:lpstr>
      <vt:lpstr>ÖRNEĞİN LABORATUVARA TAŞINMASI</vt:lpstr>
      <vt:lpstr>ÖRNEĞİN LABORATUVARA TAŞINMASI</vt:lpstr>
      <vt:lpstr>PREANALİTİK FAZ MİKROBİYOLOJİ LABORATUVARI İÇİN ÖRNEK RET  KRİTERLERİ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LABORATUVAR GÜVENLİĞİ VE İYİ LABORATUVAR UYGULAMALARI</dc:title>
  <dc:creator>PC</dc:creator>
  <cp:lastModifiedBy>Duygu Öcal</cp:lastModifiedBy>
  <cp:revision>5</cp:revision>
  <dcterms:created xsi:type="dcterms:W3CDTF">2022-12-10T16:45:27Z</dcterms:created>
  <dcterms:modified xsi:type="dcterms:W3CDTF">2024-01-14T20:48:00Z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2020-04-28T00:00:00Z</vt:filetime>
  </property>
  <property fmtid="{D5CDD505-2E9C-101B-9397-08002B2CF9AE}" pid="3" name="Creator">
    <vt:lpwstr>Microsoft® Office PowerPoint® 2007</vt:lpwstr>
  </property>
  <property fmtid="{D5CDD505-2E9C-101B-9397-08002B2CF9AE}" pid="4" name="LastSaved">
    <vt:filetime>2022-12-10T00:00:00Z</vt:filetime>
  </property>
</Properties>
</file>