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92" r:id="rId2"/>
    <p:sldId id="393" r:id="rId3"/>
    <p:sldId id="394" r:id="rId4"/>
    <p:sldId id="395" r:id="rId5"/>
    <p:sldId id="396" r:id="rId6"/>
    <p:sldId id="397" r:id="rId7"/>
    <p:sldId id="398" r:id="rId8"/>
    <p:sldId id="399" r:id="rId9"/>
    <p:sldId id="400" r:id="rId10"/>
    <p:sldId id="401" r:id="rId11"/>
    <p:sldId id="404" r:id="rId12"/>
    <p:sldId id="405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55" d="100"/>
          <a:sy n="55" d="100"/>
        </p:scale>
        <p:origin x="7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30C0A-5464-4FE4-84EB-FF9C94016DF4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921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248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475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357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C6404-AD6E-4860-8E75-697CA40B95DA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7465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293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835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183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308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1BE4249-C0D0-4B06-8692-E8BB871AF643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A7A6979-0714-4377-B894-6BE4C2D6E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929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B0DB6-F5C7-45FB-8CF3-31B45F9C2DAC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164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4948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563186-C923-4E2D-A240-D4AD8251E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12. HAFTA: YAPISALCILIK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842C6FD-3483-4731-AB37-CDEE057615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7877" y="1737360"/>
            <a:ext cx="10557803" cy="402336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 </a:t>
            </a:r>
            <a:r>
              <a:rPr lang="tr-TR" dirty="0" err="1"/>
              <a:t>Saussure’ün</a:t>
            </a:r>
            <a:r>
              <a:rPr lang="tr-TR" dirty="0"/>
              <a:t> dilbilim alanındaki çalışması yeni felsefi düşünceler için sağlam bir zemin sağladı.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 Dil yetisinin, dil ve söz olarak ayrılması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 Anlam sorununa Kartezyen özneyi odağa almadan bir çözüm buldu	 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Dil söz ayrımı: Dilin bireysel bir şey olmadığı, ayrı bir organik toplumsal sistem olması demekti.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Dolayısıyla dilin toplumsal </a:t>
            </a:r>
            <a:r>
              <a:rPr lang="tr-TR" dirty="0" err="1"/>
              <a:t>uzlaşımsal</a:t>
            </a:r>
            <a:r>
              <a:rPr lang="tr-TR" dirty="0"/>
              <a:t> yönüne ağırlık tanındı.</a:t>
            </a:r>
          </a:p>
        </p:txBody>
      </p:sp>
    </p:spTree>
    <p:extLst>
      <p:ext uri="{BB962C8B-B14F-4D97-AF65-F5344CB8AC3E}">
        <p14:creationId xmlns:p14="http://schemas.microsoft.com/office/powerpoint/2010/main" val="20193703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E55FBFC-B72F-404E-A03C-F2CD9E6EDC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Dolayısıyla sınıfsal çelişkilerin ortadan kalkması ideolojiyi ortadan kaldırmaz.</a:t>
            </a:r>
          </a:p>
          <a:p>
            <a:endParaRPr lang="tr-TR"/>
          </a:p>
          <a:p>
            <a:r>
              <a:rPr lang="tr-TR"/>
              <a:t>İdeolojilerin tarihi vardır ama İdeolojinin yoktur.</a:t>
            </a:r>
          </a:p>
          <a:p>
            <a:endParaRPr lang="tr-TR"/>
          </a:p>
          <a:p>
            <a:r>
              <a:rPr lang="tr-TR"/>
              <a:t>Somut bireyler öznedir am Öznenin tarihi yoktur.</a:t>
            </a:r>
          </a:p>
          <a:p>
            <a:endParaRPr lang="tr-TR"/>
          </a:p>
          <a:p>
            <a:r>
              <a:rPr lang="tr-TR"/>
              <a:t>Öznesiz tarih kavrayışı POST-YAPISALCI teoriye kapıları açar.</a:t>
            </a:r>
          </a:p>
          <a:p>
            <a:endParaRPr lang="tr-TR"/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4554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9F28831-8F10-4567-8E5C-52839E44DB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Dili konuşan ve metni okuyan insan değil, tersine insan konuşan dil, insanı okuyan metindir.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Öznenin reddi.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Sosyal bilimin araştırma nesnesi insanlar ve onların ürettikleri anlamlar değildir.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Anlamları ve hatta insanı üreten temel yapılardır.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Güçlü bir bilim anlayışı temel yapıların teorik kavranışı ile mümkündür.</a:t>
            </a:r>
          </a:p>
        </p:txBody>
      </p:sp>
    </p:spTree>
    <p:extLst>
      <p:ext uri="{BB962C8B-B14F-4D97-AF65-F5344CB8AC3E}">
        <p14:creationId xmlns:p14="http://schemas.microsoft.com/office/powerpoint/2010/main" val="42218410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8C5CB9D-B267-4631-B479-913B1FE167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Bilimin kriteri yapının kesin, rasyonel tutarlılığında yatar. 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Böylece pozitivizmin öne sürdüğü kavramların somut gerçekliği ve </a:t>
            </a:r>
            <a:r>
              <a:rPr lang="tr-TR" dirty="0" err="1"/>
              <a:t>yorumsamacıların</a:t>
            </a:r>
            <a:r>
              <a:rPr lang="tr-TR" dirty="0"/>
              <a:t> öne sürdüğü anlamlar bilimin konusu olamaz.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45490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BEF0995-4031-4978-94DD-9B0B57F2F9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6158" y="1854612"/>
            <a:ext cx="10058400" cy="402336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Dil eğer organik bir toplumsal sistem ise katı bir bilimsel incelemeye tabi tutulabilir.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Artık öznelciliğin ortadan kaldırılması mümkündür.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Anlam, gösterge aracılığıyla karşılanır. 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Gösterge, gösteren ve gösterilen olarak ikiye ayrılır.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Gösteren ile gösterge arasında </a:t>
            </a:r>
            <a:r>
              <a:rPr lang="tr-TR" dirty="0" err="1"/>
              <a:t>nedensel</a:t>
            </a:r>
            <a:r>
              <a:rPr lang="tr-TR" dirty="0"/>
              <a:t> bir ilişki yoktur. </a:t>
            </a:r>
          </a:p>
        </p:txBody>
      </p:sp>
    </p:spTree>
    <p:extLst>
      <p:ext uri="{BB962C8B-B14F-4D97-AF65-F5344CB8AC3E}">
        <p14:creationId xmlns:p14="http://schemas.microsoft.com/office/powerpoint/2010/main" val="437599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6BC0792-FB41-4BD9-A1A6-50AEB2908A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Üstelik gösterilen ile gönderme yaptığı dış dünya arasında da bir ilişki olması gerekmez.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Öyleyse anlam göstergelerden değil dil sisteminin bir ürünüdür.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Tekil göstergeler kendi başlarına bir anlam ifade etmezler. 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 Göstergeler arasındaki ilişkiler bir </a:t>
            </a:r>
            <a:r>
              <a:rPr lang="tr-TR" b="1" dirty="0"/>
              <a:t>yapı</a:t>
            </a:r>
            <a:r>
              <a:rPr lang="tr-TR" dirty="0"/>
              <a:t> şeklinde ele alınmalıdır. 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Bu kavrayış Aydınlanmayla girişilen kavganın epistemolojik ve politik önkoşulunu hazırladı.</a:t>
            </a:r>
          </a:p>
        </p:txBody>
      </p:sp>
    </p:spTree>
    <p:extLst>
      <p:ext uri="{BB962C8B-B14F-4D97-AF65-F5344CB8AC3E}">
        <p14:creationId xmlns:p14="http://schemas.microsoft.com/office/powerpoint/2010/main" val="2317367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D1E4F57-1B4E-4709-9DC3-E4B27E8F33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tr-TR" dirty="0" err="1"/>
              <a:t>Saussure’ün</a:t>
            </a:r>
            <a:r>
              <a:rPr lang="tr-TR" dirty="0"/>
              <a:t> çalışmasının yanında Freud’un çalışmaları da yapısalcılığı bir başka zemin hazırladı.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Freud, Zihnin genel bir açıklamasını sunduğunu iddia etmişti.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Yapısalcılık zihinde işleyen derin yapılarla ilgilendiği için Freud’un çalışmalından bolca yararlandı.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BİLİNÇ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BİLİNÇDIŞI</a:t>
            </a:r>
          </a:p>
        </p:txBody>
      </p:sp>
    </p:spTree>
    <p:extLst>
      <p:ext uri="{BB962C8B-B14F-4D97-AF65-F5344CB8AC3E}">
        <p14:creationId xmlns:p14="http://schemas.microsoft.com/office/powerpoint/2010/main" val="3568495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12ED1CB-E4F7-4D27-B2F2-AE35ABC906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  <a:p>
            <a:r>
              <a:rPr lang="tr-TR"/>
              <a:t>İD</a:t>
            </a:r>
          </a:p>
          <a:p>
            <a:endParaRPr lang="tr-TR"/>
          </a:p>
          <a:p>
            <a:r>
              <a:rPr lang="tr-TR"/>
              <a:t>EGO </a:t>
            </a:r>
          </a:p>
          <a:p>
            <a:endParaRPr lang="tr-TR"/>
          </a:p>
          <a:p>
            <a:r>
              <a:rPr lang="tr-TR"/>
              <a:t>SÜPEREGO.</a:t>
            </a:r>
          </a:p>
          <a:p>
            <a:endParaRPr lang="tr-TR"/>
          </a:p>
          <a:p>
            <a:r>
              <a:rPr lang="tr-TR"/>
              <a:t>Bu kavramlar yapısalcı düşüncenin elinde çok etkili silahlara dönüştü. </a:t>
            </a:r>
          </a:p>
        </p:txBody>
      </p:sp>
    </p:spTree>
    <p:extLst>
      <p:ext uri="{BB962C8B-B14F-4D97-AF65-F5344CB8AC3E}">
        <p14:creationId xmlns:p14="http://schemas.microsoft.com/office/powerpoint/2010/main" val="4160398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B5F6EA2-B96A-433C-9A68-50F2E1BDCB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Bilinçdışı kavramı rasyonel birey anlayışını zayıflattı.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Diğer kavramlar insanın eylemlerinin yapılar içinde anlamlı olduğu tezini güçlendirdi.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LACAN.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Lacan, Freud’un açık bıraktığı boşlukları doldurarak yapısalcı düşüncenin elini daha güçlendirdi.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Toplumsal ve </a:t>
            </a:r>
            <a:r>
              <a:rPr lang="tr-TR" dirty="0" err="1"/>
              <a:t>uylaşımsal</a:t>
            </a:r>
            <a:r>
              <a:rPr lang="tr-TR" dirty="0"/>
              <a:t> dolayımı ancak dil sağlar.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94673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B2E228D-48E9-43F0-88EE-136F09DA8C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Dolayısıyla bilinç ancak dilden geçerek kendi kendine yönelebilir.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İnsan yavrusunun toplumsal hayatın içinde yer alabilmesi ve bilinçli söylemin bir öznesi olabilmesi için dil ve kültür içindeki hazır bekleyen yerine oturması gerekir.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b="1" dirty="0" err="1"/>
              <a:t>Ödipal</a:t>
            </a:r>
            <a:r>
              <a:rPr lang="tr-TR" b="1" dirty="0"/>
              <a:t> karmaşa</a:t>
            </a:r>
            <a:r>
              <a:rPr lang="tr-TR" dirty="0"/>
              <a:t>nın çözüme kavuştuğu süreçte oluşan </a:t>
            </a:r>
            <a:r>
              <a:rPr lang="tr-TR" b="1" dirty="0"/>
              <a:t>ayna evresi</a:t>
            </a:r>
            <a:r>
              <a:rPr lang="tr-TR" dirty="0"/>
              <a:t>nde insan yavrusu kendi gerçekliğini bilinçdışına atarken toplumsal gerçekliğin öznesi olmaya başlar.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Aile, toplum ve söylem </a:t>
            </a:r>
            <a:r>
              <a:rPr lang="tr-TR" dirty="0" err="1"/>
              <a:t>dolayımına</a:t>
            </a:r>
            <a:r>
              <a:rPr lang="tr-TR" dirty="0"/>
              <a:t> dayanan simgesel gerçekliğin içine dahil olur.</a:t>
            </a:r>
          </a:p>
        </p:txBody>
      </p:sp>
    </p:spTree>
    <p:extLst>
      <p:ext uri="{BB962C8B-B14F-4D97-AF65-F5344CB8AC3E}">
        <p14:creationId xmlns:p14="http://schemas.microsoft.com/office/powerpoint/2010/main" val="28199147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92EBF1D-BB43-41A9-A75E-938E955BA6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Bilinç dışına atılan Freud’un dediğinin aksine maddi arzular değildir.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Bilinç dışına itilen arzuların kültür içinde yer etmiş sembolleridir.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Yapısalcı sosyal bilim için buradan çıkarılan sonuç: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b="1" dirty="0"/>
              <a:t>Tarihselliğinden ve toplumsallığından arınmış yekpare bir özne mümkün değildir.</a:t>
            </a:r>
          </a:p>
        </p:txBody>
      </p:sp>
    </p:spTree>
    <p:extLst>
      <p:ext uri="{BB962C8B-B14F-4D97-AF65-F5344CB8AC3E}">
        <p14:creationId xmlns:p14="http://schemas.microsoft.com/office/powerpoint/2010/main" val="894313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A784D40-BE56-40B8-9A9A-97C8B1944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Althusser</a:t>
            </a:r>
            <a:endParaRPr lang="tr-TR" b="1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FBE5ACB-9D5F-4480-9BC8-E72CDA924B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Yapısalcı düşüncenin en önemli temsilcisidir.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 err="1"/>
              <a:t>Lacancı</a:t>
            </a:r>
            <a:r>
              <a:rPr lang="tr-TR" dirty="0"/>
              <a:t> kavrayışı Marksist bir bakışla toplum bilimlerini aktarır.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İdeoloji bir çağırma mekanizmasıyla özne konumları inşa eder.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Somut bireyleri özne konumuna getirir.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Özne konumunu reddedemiyorsak, ideoloji demek ki bilinçdışı gibi ebedi bir yapıdır.</a:t>
            </a:r>
          </a:p>
        </p:txBody>
      </p:sp>
    </p:spTree>
    <p:extLst>
      <p:ext uri="{BB962C8B-B14F-4D97-AF65-F5344CB8AC3E}">
        <p14:creationId xmlns:p14="http://schemas.microsoft.com/office/powerpoint/2010/main" val="2316704221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481</Words>
  <Application>Microsoft Office PowerPoint</Application>
  <PresentationFormat>Geniş ekran</PresentationFormat>
  <Paragraphs>97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Geçmişe bakış</vt:lpstr>
      <vt:lpstr>12. HAFTA: YAPISALCILIK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Althusser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12. HAFTA: YAPISALCILIK</dc:title>
  <dc:creator>Hasan.Pekdemir</dc:creator>
  <cp:lastModifiedBy>Hasan.Pekdemir</cp:lastModifiedBy>
  <cp:revision>2</cp:revision>
  <dcterms:created xsi:type="dcterms:W3CDTF">2018-07-09T08:24:39Z</dcterms:created>
  <dcterms:modified xsi:type="dcterms:W3CDTF">2018-07-09T08:33:47Z</dcterms:modified>
</cp:coreProperties>
</file>