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62"/>
  </p:normalViewPr>
  <p:slideViewPr>
    <p:cSldViewPr snapToGrid="0" snapToObjects="1">
      <p:cViewPr varScale="1">
        <p:scale>
          <a:sx n="73" d="100"/>
          <a:sy n="73" d="100"/>
        </p:scale>
        <p:origin x="5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9C034D3-149A-C940-A0EF-9D1624A33F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BORÇLAR HUKUKU ÖZEL HÜKÜMLER</a:t>
            </a:r>
            <a:endParaRPr lang="tr-TR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37E78F00-F2C7-364B-B937-63F11DBE46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SÖZLEŞME NİTELİĞİNDE OLMAYAN İLİŞKİLER </a:t>
            </a:r>
            <a:r>
              <a:rPr lang="tr-TR" dirty="0" smtClean="0"/>
              <a:t>(VEKÂLETSİZ </a:t>
            </a:r>
            <a:r>
              <a:rPr lang="tr-TR" dirty="0"/>
              <a:t>İŞGÖRME VE </a:t>
            </a:r>
            <a:r>
              <a:rPr lang="tr-TR" dirty="0" smtClean="0"/>
              <a:t>HAVALE)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184768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havale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</a:t>
            </a:r>
            <a:r>
              <a:rPr lang="tr-TR" dirty="0" err="1" smtClean="0"/>
              <a:t>ükümleri</a:t>
            </a:r>
            <a:endParaRPr lang="tr-TR" dirty="0" smtClean="0"/>
          </a:p>
          <a:p>
            <a:pPr lvl="1"/>
            <a:r>
              <a:rPr lang="en-US" dirty="0" err="1" smtClean="0"/>
              <a:t>Havale</a:t>
            </a:r>
            <a:r>
              <a:rPr lang="en-US" dirty="0" smtClean="0"/>
              <a:t> </a:t>
            </a:r>
            <a:r>
              <a:rPr lang="en-US" dirty="0" err="1" smtClean="0"/>
              <a:t>eden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havale</a:t>
            </a:r>
            <a:r>
              <a:rPr lang="en-US" dirty="0" smtClean="0"/>
              <a:t> al</a:t>
            </a:r>
            <a:r>
              <a:rPr lang="tr-TR" dirty="0" err="1" smtClean="0"/>
              <a:t>ıcısı</a:t>
            </a:r>
            <a:r>
              <a:rPr lang="en-US" dirty="0" smtClean="0"/>
              <a:t> </a:t>
            </a:r>
            <a:r>
              <a:rPr lang="en-US" dirty="0" err="1" smtClean="0"/>
              <a:t>arasindaki</a:t>
            </a:r>
            <a:r>
              <a:rPr lang="en-US" dirty="0" smtClean="0"/>
              <a:t> </a:t>
            </a:r>
            <a:r>
              <a:rPr lang="en-US" dirty="0" err="1" smtClean="0"/>
              <a:t>ilişki</a:t>
            </a:r>
            <a:r>
              <a:rPr lang="en-US" dirty="0" smtClean="0"/>
              <a:t> (</a:t>
            </a:r>
            <a:r>
              <a:rPr lang="en-US" dirty="0" err="1" smtClean="0"/>
              <a:t>bedel</a:t>
            </a:r>
            <a:r>
              <a:rPr lang="en-US" dirty="0" smtClean="0"/>
              <a:t> </a:t>
            </a:r>
            <a:r>
              <a:rPr lang="en-US" dirty="0" err="1" smtClean="0"/>
              <a:t>ilişkisi</a:t>
            </a:r>
            <a:r>
              <a:rPr lang="en-US" dirty="0" smtClean="0"/>
              <a:t>)</a:t>
            </a:r>
            <a:endParaRPr lang="tr-TR" dirty="0" smtClean="0"/>
          </a:p>
          <a:p>
            <a:pPr lvl="1"/>
            <a:r>
              <a:rPr lang="en-US" dirty="0" err="1" smtClean="0"/>
              <a:t>Havale</a:t>
            </a:r>
            <a:r>
              <a:rPr lang="en-US" dirty="0" smtClean="0"/>
              <a:t> </a:t>
            </a:r>
            <a:r>
              <a:rPr lang="en-US" dirty="0" err="1" smtClean="0"/>
              <a:t>eden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havale</a:t>
            </a:r>
            <a:r>
              <a:rPr lang="en-US" dirty="0" smtClean="0"/>
              <a:t> </a:t>
            </a:r>
            <a:r>
              <a:rPr lang="en-US" dirty="0" err="1" smtClean="0"/>
              <a:t>ödeyicisi</a:t>
            </a:r>
            <a:r>
              <a:rPr lang="en-US" dirty="0" smtClean="0"/>
              <a:t> </a:t>
            </a:r>
            <a:r>
              <a:rPr lang="en-US" dirty="0" err="1" smtClean="0"/>
              <a:t>aras</a:t>
            </a:r>
            <a:r>
              <a:rPr lang="tr-TR" dirty="0" smtClean="0"/>
              <a:t>ı</a:t>
            </a:r>
            <a:r>
              <a:rPr lang="en-US" dirty="0" err="1" smtClean="0"/>
              <a:t>ndaki</a:t>
            </a:r>
            <a:r>
              <a:rPr lang="en-US" dirty="0" smtClean="0"/>
              <a:t> </a:t>
            </a:r>
            <a:r>
              <a:rPr lang="en-US" dirty="0" err="1" smtClean="0"/>
              <a:t>ilişki</a:t>
            </a:r>
            <a:r>
              <a:rPr lang="en-US" dirty="0" smtClean="0"/>
              <a:t> (</a:t>
            </a:r>
            <a:r>
              <a:rPr lang="tr-TR" dirty="0" smtClean="0"/>
              <a:t>karşılık</a:t>
            </a:r>
            <a:r>
              <a:rPr lang="en-US" dirty="0" smtClean="0"/>
              <a:t> </a:t>
            </a:r>
            <a:r>
              <a:rPr lang="en-US" dirty="0" err="1" smtClean="0"/>
              <a:t>ilişkisi</a:t>
            </a:r>
            <a:r>
              <a:rPr lang="en-US" dirty="0" smtClean="0"/>
              <a:t>)</a:t>
            </a:r>
            <a:endParaRPr lang="tr-TR" dirty="0" smtClean="0"/>
          </a:p>
          <a:p>
            <a:pPr lvl="1"/>
            <a:r>
              <a:rPr lang="en-US" dirty="0" err="1" smtClean="0"/>
              <a:t>Havale</a:t>
            </a:r>
            <a:r>
              <a:rPr lang="en-US" dirty="0" smtClean="0"/>
              <a:t> </a:t>
            </a:r>
            <a:r>
              <a:rPr lang="en-US" dirty="0" err="1" smtClean="0"/>
              <a:t>ödeyicisi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havale</a:t>
            </a:r>
            <a:r>
              <a:rPr lang="en-US" dirty="0" smtClean="0"/>
              <a:t> </a:t>
            </a:r>
            <a:r>
              <a:rPr lang="tr-TR" dirty="0" smtClean="0"/>
              <a:t>alıcısı</a:t>
            </a:r>
            <a:r>
              <a:rPr lang="en-US" dirty="0" smtClean="0"/>
              <a:t> </a:t>
            </a:r>
            <a:r>
              <a:rPr lang="en-US" dirty="0" err="1" smtClean="0"/>
              <a:t>aras</a:t>
            </a:r>
            <a:r>
              <a:rPr lang="tr-TR" dirty="0" smtClean="0"/>
              <a:t>ı</a:t>
            </a:r>
            <a:r>
              <a:rPr lang="en-US" dirty="0" err="1" smtClean="0"/>
              <a:t>ndaki</a:t>
            </a:r>
            <a:r>
              <a:rPr lang="en-US" dirty="0" smtClean="0"/>
              <a:t> </a:t>
            </a:r>
            <a:r>
              <a:rPr lang="en-US" dirty="0" err="1" smtClean="0"/>
              <a:t>ilişki</a:t>
            </a:r>
            <a:r>
              <a:rPr lang="en-US" dirty="0" smtClean="0"/>
              <a:t> (</a:t>
            </a:r>
            <a:r>
              <a:rPr lang="en-US" dirty="0" err="1" smtClean="0"/>
              <a:t>edim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havale</a:t>
            </a:r>
            <a:r>
              <a:rPr lang="en-US" dirty="0" smtClean="0"/>
              <a:t> </a:t>
            </a:r>
            <a:r>
              <a:rPr lang="en-US" dirty="0" err="1" smtClean="0"/>
              <a:t>ilişkisi</a:t>
            </a:r>
            <a:r>
              <a:rPr lang="en-US" dirty="0" smtClean="0"/>
              <a:t>)</a:t>
            </a:r>
            <a:endParaRPr lang="tr-TR" dirty="0" smtClean="0"/>
          </a:p>
          <a:p>
            <a:r>
              <a:rPr lang="en-US" dirty="0" err="1" smtClean="0"/>
              <a:t>Havale</a:t>
            </a:r>
            <a:r>
              <a:rPr lang="en-US" dirty="0" smtClean="0"/>
              <a:t> </a:t>
            </a:r>
            <a:r>
              <a:rPr lang="en-US" dirty="0" err="1" smtClean="0"/>
              <a:t>edenin</a:t>
            </a:r>
            <a:r>
              <a:rPr lang="en-US" dirty="0" smtClean="0"/>
              <a:t> </a:t>
            </a:r>
            <a:r>
              <a:rPr lang="en-US" dirty="0" err="1" smtClean="0"/>
              <a:t>havale</a:t>
            </a:r>
            <a:r>
              <a:rPr lang="en-US" dirty="0" smtClean="0"/>
              <a:t> </a:t>
            </a:r>
            <a:r>
              <a:rPr lang="tr-TR" dirty="0" smtClean="0"/>
              <a:t>alıcısıyla</a:t>
            </a:r>
            <a:r>
              <a:rPr lang="en-US" dirty="0" smtClean="0"/>
              <a:t> </a:t>
            </a:r>
            <a:r>
              <a:rPr lang="en-US" dirty="0" err="1" smtClean="0"/>
              <a:t>havale</a:t>
            </a:r>
            <a:r>
              <a:rPr lang="en-US" dirty="0" smtClean="0"/>
              <a:t> </a:t>
            </a:r>
            <a:r>
              <a:rPr lang="en-US" dirty="0" err="1" smtClean="0"/>
              <a:t>ödeyicisine</a:t>
            </a:r>
            <a:r>
              <a:rPr lang="en-US" dirty="0" smtClean="0"/>
              <a:t> </a:t>
            </a:r>
            <a:r>
              <a:rPr lang="en-US" dirty="0" err="1" smtClean="0"/>
              <a:t>verdiği</a:t>
            </a:r>
            <a:r>
              <a:rPr lang="en-US" dirty="0" smtClean="0"/>
              <a:t> </a:t>
            </a:r>
            <a:r>
              <a:rPr lang="en-US" dirty="0" err="1" smtClean="0"/>
              <a:t>yetkileri</a:t>
            </a:r>
            <a:r>
              <a:rPr lang="en-US" dirty="0" smtClean="0"/>
              <a:t> </a:t>
            </a:r>
            <a:r>
              <a:rPr lang="en-US" dirty="0" err="1" smtClean="0"/>
              <a:t>geri</a:t>
            </a:r>
            <a:r>
              <a:rPr lang="en-US" dirty="0" smtClean="0"/>
              <a:t> almas</a:t>
            </a:r>
            <a:r>
              <a:rPr lang="tr-TR" dirty="0" smtClean="0"/>
              <a:t>ı</a:t>
            </a:r>
          </a:p>
          <a:p>
            <a:r>
              <a:rPr lang="en-US" dirty="0" err="1" smtClean="0"/>
              <a:t>Havale</a:t>
            </a:r>
            <a:r>
              <a:rPr lang="en-US" dirty="0" smtClean="0"/>
              <a:t> </a:t>
            </a:r>
            <a:r>
              <a:rPr lang="en-US" dirty="0" err="1" smtClean="0"/>
              <a:t>edenin</a:t>
            </a:r>
            <a:r>
              <a:rPr lang="en-US" dirty="0" smtClean="0"/>
              <a:t> </a:t>
            </a:r>
            <a:r>
              <a:rPr lang="en-US" dirty="0" err="1" smtClean="0"/>
              <a:t>iflas</a:t>
            </a:r>
            <a:r>
              <a:rPr lang="tr-TR" dirty="0" smtClean="0"/>
              <a:t>ı</a:t>
            </a:r>
            <a:r>
              <a:rPr lang="en-US" dirty="0" smtClean="0"/>
              <a:t>, </a:t>
            </a:r>
            <a:r>
              <a:rPr lang="en-US" dirty="0" err="1" smtClean="0"/>
              <a:t>ölmesi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ehliyetini</a:t>
            </a:r>
            <a:r>
              <a:rPr lang="en-US" dirty="0" smtClean="0"/>
              <a:t> </a:t>
            </a:r>
            <a:r>
              <a:rPr lang="en-US" dirty="0" err="1" smtClean="0"/>
              <a:t>kaybetmesi</a:t>
            </a:r>
            <a:r>
              <a:rPr lang="en-US" dirty="0" smtClean="0"/>
              <a:t>:</a:t>
            </a:r>
            <a:endParaRPr lang="tr-TR" dirty="0" smtClean="0"/>
          </a:p>
          <a:p>
            <a:r>
              <a:rPr lang="en-US" dirty="0" smtClean="0"/>
              <a:t>K</a:t>
            </a:r>
            <a:r>
              <a:rPr lang="tr-TR" dirty="0" smtClean="0"/>
              <a:t>ı</a:t>
            </a:r>
            <a:r>
              <a:rPr lang="en-US" dirty="0" err="1" smtClean="0"/>
              <a:t>ymetli</a:t>
            </a:r>
            <a:r>
              <a:rPr lang="en-US" dirty="0" smtClean="0"/>
              <a:t> </a:t>
            </a:r>
            <a:r>
              <a:rPr lang="en-US" dirty="0" err="1" smtClean="0"/>
              <a:t>evrak</a:t>
            </a:r>
            <a:r>
              <a:rPr lang="en-US" dirty="0" smtClean="0"/>
              <a:t> </a:t>
            </a:r>
            <a:r>
              <a:rPr lang="en-US" dirty="0" err="1" smtClean="0"/>
              <a:t>konusunda</a:t>
            </a:r>
            <a:r>
              <a:rPr lang="en-US" dirty="0" smtClean="0"/>
              <a:t> </a:t>
            </a:r>
            <a:r>
              <a:rPr lang="en-US" dirty="0" err="1" smtClean="0"/>
              <a:t>havale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984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C315317-64F8-E14E-AD9A-599A0C228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VEKÂLETSİZ İŞGÖRME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D90202D-61EA-FC4C-AC65-972CD73C2D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Tanımı: Bir </a:t>
            </a:r>
            <a:r>
              <a:rPr lang="tr-TR" dirty="0"/>
              <a:t>kimsenin hukuken yetkili veya yükümlü olmaksızın bir başkası veya kendi yararına bir başkasının işini görmesinden doğan </a:t>
            </a:r>
            <a:r>
              <a:rPr lang="tr-TR" dirty="0" smtClean="0"/>
              <a:t>hukukî </a:t>
            </a:r>
            <a:r>
              <a:rPr lang="tr-TR" dirty="0"/>
              <a:t>ilişkiye, vekâletsiz </a:t>
            </a:r>
            <a:r>
              <a:rPr lang="tr-TR" dirty="0" err="1"/>
              <a:t>işgörme</a:t>
            </a:r>
            <a:r>
              <a:rPr lang="tr-TR" dirty="0"/>
              <a:t> </a:t>
            </a:r>
            <a:r>
              <a:rPr lang="tr-TR" dirty="0" smtClean="0"/>
              <a:t>denir.</a:t>
            </a:r>
          </a:p>
          <a:p>
            <a:r>
              <a:rPr lang="tr-TR" dirty="0" smtClean="0"/>
              <a:t>Türleri</a:t>
            </a:r>
          </a:p>
          <a:p>
            <a:pPr lvl="1"/>
            <a:r>
              <a:rPr lang="tr-TR" dirty="0" smtClean="0"/>
              <a:t>Gerçek vekâletsiz </a:t>
            </a:r>
            <a:r>
              <a:rPr lang="tr-TR" dirty="0" err="1" smtClean="0"/>
              <a:t>işgörme</a:t>
            </a:r>
            <a:endParaRPr lang="tr-TR" dirty="0" smtClean="0"/>
          </a:p>
          <a:p>
            <a:pPr lvl="2"/>
            <a:r>
              <a:rPr lang="tr-TR" dirty="0" smtClean="0"/>
              <a:t>Gerçek vekâletsiz </a:t>
            </a:r>
            <a:r>
              <a:rPr lang="tr-TR" dirty="0" err="1" smtClean="0"/>
              <a:t>işgörmenin</a:t>
            </a:r>
            <a:r>
              <a:rPr lang="tr-TR" dirty="0" smtClean="0"/>
              <a:t> konusu; </a:t>
            </a:r>
            <a:r>
              <a:rPr lang="tr-TR" dirty="0" err="1" smtClean="0"/>
              <a:t>işgörenin</a:t>
            </a:r>
            <a:r>
              <a:rPr lang="tr-TR" dirty="0"/>
              <a:t>, vekâleti olmaksızın işsahibinin menfaatine ve varsayılan iradesine uygun olarak veya onun geçerli bir yasaklamasına aykırı olmayarak </a:t>
            </a:r>
            <a:r>
              <a:rPr lang="tr-TR" dirty="0" smtClean="0"/>
              <a:t>gördüğü iştir.</a:t>
            </a:r>
          </a:p>
          <a:p>
            <a:pPr lvl="2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71952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Gerçek vekâletsiz </a:t>
            </a:r>
            <a:r>
              <a:rPr lang="tr-TR" dirty="0" err="1"/>
              <a:t>işgörme</a:t>
            </a:r>
            <a:r>
              <a:rPr lang="tr-TR" dirty="0"/>
              <a:t/>
            </a:r>
            <a:br>
              <a:rPr lang="tr-TR" dirty="0"/>
            </a:b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Unsurları</a:t>
            </a:r>
          </a:p>
          <a:p>
            <a:pPr lvl="1"/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iş</a:t>
            </a:r>
            <a:r>
              <a:rPr lang="en-US" dirty="0"/>
              <a:t> </a:t>
            </a:r>
            <a:r>
              <a:rPr lang="en-US" dirty="0" err="1" smtClean="0"/>
              <a:t>görülmelidir</a:t>
            </a:r>
            <a:r>
              <a:rPr lang="tr-TR" dirty="0" smtClean="0"/>
              <a:t>.</a:t>
            </a:r>
          </a:p>
          <a:p>
            <a:pPr lvl="1"/>
            <a:r>
              <a:rPr lang="en-US" dirty="0" err="1"/>
              <a:t>Görülen</a:t>
            </a:r>
            <a:r>
              <a:rPr lang="en-US" dirty="0"/>
              <a:t> </a:t>
            </a:r>
            <a:r>
              <a:rPr lang="en-US" dirty="0" err="1"/>
              <a:t>iş</a:t>
            </a:r>
            <a:r>
              <a:rPr lang="en-US" dirty="0"/>
              <a:t> </a:t>
            </a:r>
            <a:r>
              <a:rPr lang="en-US" dirty="0" err="1"/>
              <a:t>başkasına</a:t>
            </a:r>
            <a:r>
              <a:rPr lang="en-US" dirty="0"/>
              <a:t> </a:t>
            </a:r>
            <a:r>
              <a:rPr lang="en-US" dirty="0" err="1"/>
              <a:t>ait</a:t>
            </a:r>
            <a:r>
              <a:rPr lang="en-US" dirty="0"/>
              <a:t> </a:t>
            </a:r>
            <a:r>
              <a:rPr lang="en-US" dirty="0" err="1" smtClean="0"/>
              <a:t>olmalıdır</a:t>
            </a:r>
            <a:r>
              <a:rPr lang="tr-TR" dirty="0" smtClean="0"/>
              <a:t>.</a:t>
            </a:r>
          </a:p>
          <a:p>
            <a:pPr lvl="1"/>
            <a:r>
              <a:rPr lang="en-US" dirty="0" err="1"/>
              <a:t>İşgörenin</a:t>
            </a:r>
            <a:r>
              <a:rPr lang="en-US" dirty="0"/>
              <a:t> </a:t>
            </a:r>
            <a:r>
              <a:rPr lang="en-US" dirty="0" err="1"/>
              <a:t>vekâleti</a:t>
            </a:r>
            <a:r>
              <a:rPr lang="en-US" dirty="0"/>
              <a:t> </a:t>
            </a:r>
            <a:r>
              <a:rPr lang="en-US" dirty="0" err="1" smtClean="0"/>
              <a:t>bulunmamalıdır</a:t>
            </a:r>
            <a:r>
              <a:rPr lang="tr-TR" dirty="0" smtClean="0"/>
              <a:t>.</a:t>
            </a:r>
          </a:p>
          <a:p>
            <a:pPr lvl="1"/>
            <a:r>
              <a:rPr lang="en-US" dirty="0" err="1"/>
              <a:t>İşgören</a:t>
            </a:r>
            <a:r>
              <a:rPr lang="en-US" dirty="0"/>
              <a:t>, </a:t>
            </a:r>
            <a:r>
              <a:rPr lang="en-US" dirty="0" err="1"/>
              <a:t>işi</a:t>
            </a:r>
            <a:r>
              <a:rPr lang="en-US" dirty="0"/>
              <a:t> </a:t>
            </a:r>
            <a:r>
              <a:rPr lang="en-US" dirty="0" err="1"/>
              <a:t>başkasının</a:t>
            </a:r>
            <a:r>
              <a:rPr lang="en-US" dirty="0"/>
              <a:t> </a:t>
            </a:r>
            <a:r>
              <a:rPr lang="en-US" dirty="0" err="1"/>
              <a:t>işini</a:t>
            </a:r>
            <a:r>
              <a:rPr lang="en-US" dirty="0"/>
              <a:t> </a:t>
            </a:r>
            <a:r>
              <a:rPr lang="en-US" dirty="0" err="1"/>
              <a:t>görme</a:t>
            </a:r>
            <a:r>
              <a:rPr lang="en-US" dirty="0"/>
              <a:t> </a:t>
            </a:r>
            <a:r>
              <a:rPr lang="en-US" dirty="0" err="1"/>
              <a:t>iradesiyle</a:t>
            </a:r>
            <a:r>
              <a:rPr lang="en-US" dirty="0"/>
              <a:t> </a:t>
            </a:r>
            <a:r>
              <a:rPr lang="en-US" dirty="0" err="1" smtClean="0"/>
              <a:t>yapmalıdır</a:t>
            </a:r>
            <a:r>
              <a:rPr lang="tr-TR" dirty="0" smtClean="0"/>
              <a:t>.</a:t>
            </a:r>
          </a:p>
          <a:p>
            <a:pPr lvl="1"/>
            <a:r>
              <a:rPr lang="tr-TR" dirty="0" smtClean="0"/>
              <a:t>İşin </a:t>
            </a:r>
            <a:r>
              <a:rPr lang="en-US" dirty="0" err="1" smtClean="0"/>
              <a:t>görülmesi</a:t>
            </a:r>
            <a:r>
              <a:rPr lang="en-US" dirty="0" smtClean="0"/>
              <a:t> </a:t>
            </a:r>
            <a:r>
              <a:rPr lang="en-US" dirty="0"/>
              <a:t>işsahibi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gerekli</a:t>
            </a:r>
            <a:r>
              <a:rPr lang="en-US" dirty="0"/>
              <a:t> (</a:t>
            </a:r>
            <a:r>
              <a:rPr lang="en-US" dirty="0" err="1"/>
              <a:t>zorunlu</a:t>
            </a:r>
            <a:r>
              <a:rPr lang="en-US" dirty="0"/>
              <a:t>) </a:t>
            </a:r>
            <a:r>
              <a:rPr lang="en-US" dirty="0" err="1" smtClean="0"/>
              <a:t>olmalıdır</a:t>
            </a:r>
            <a:r>
              <a:rPr lang="tr-T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751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Gerçek vekâletsiz </a:t>
            </a:r>
            <a:r>
              <a:rPr lang="tr-TR" dirty="0" err="1"/>
              <a:t>işgörme</a:t>
            </a:r>
            <a:r>
              <a:rPr lang="tr-TR" dirty="0"/>
              <a:t/>
            </a:r>
            <a:br>
              <a:rPr lang="tr-TR" dirty="0"/>
            </a:b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Tarafların</a:t>
            </a:r>
            <a:r>
              <a:rPr lang="en-US" dirty="0"/>
              <a:t> </a:t>
            </a:r>
            <a:r>
              <a:rPr lang="tr-TR" dirty="0" err="1"/>
              <a:t>B</a:t>
            </a:r>
            <a:r>
              <a:rPr lang="en-US" dirty="0" err="1" smtClean="0"/>
              <a:t>orçları</a:t>
            </a:r>
            <a:endParaRPr lang="tr-TR" dirty="0"/>
          </a:p>
          <a:p>
            <a:pPr lvl="1"/>
            <a:r>
              <a:rPr lang="en-US" dirty="0" err="1"/>
              <a:t>İşgörenin</a:t>
            </a:r>
            <a:r>
              <a:rPr lang="en-US" dirty="0"/>
              <a:t> </a:t>
            </a:r>
            <a:r>
              <a:rPr lang="en-US" dirty="0" err="1" smtClean="0"/>
              <a:t>borçları</a:t>
            </a:r>
            <a:endParaRPr lang="tr-TR" dirty="0"/>
          </a:p>
          <a:p>
            <a:pPr lvl="2"/>
            <a:r>
              <a:rPr lang="en-US" dirty="0" err="1"/>
              <a:t>İşgörenin</a:t>
            </a:r>
            <a:r>
              <a:rPr lang="en-US" dirty="0"/>
              <a:t> </a:t>
            </a:r>
            <a:r>
              <a:rPr lang="en-US" dirty="0" err="1"/>
              <a:t>işi</a:t>
            </a:r>
            <a:r>
              <a:rPr lang="en-US" dirty="0"/>
              <a:t>, işsahibinin </a:t>
            </a:r>
            <a:r>
              <a:rPr lang="en-US" dirty="0" err="1"/>
              <a:t>menfaatine</a:t>
            </a:r>
            <a:r>
              <a:rPr lang="en-US" dirty="0"/>
              <a:t>, </a:t>
            </a:r>
            <a:r>
              <a:rPr lang="en-US" dirty="0" err="1"/>
              <a:t>varsayılan</a:t>
            </a:r>
            <a:r>
              <a:rPr lang="en-US" dirty="0"/>
              <a:t> </a:t>
            </a:r>
            <a:r>
              <a:rPr lang="en-US" dirty="0" err="1"/>
              <a:t>iradesine</a:t>
            </a:r>
            <a:r>
              <a:rPr lang="en-US" dirty="0"/>
              <a:t> </a:t>
            </a:r>
            <a:r>
              <a:rPr lang="en-US" dirty="0" err="1"/>
              <a:t>uygun</a:t>
            </a:r>
            <a:r>
              <a:rPr lang="en-US" dirty="0"/>
              <a:t> </a:t>
            </a:r>
            <a:r>
              <a:rPr lang="en-US" dirty="0" err="1"/>
              <a:t>görme</a:t>
            </a:r>
            <a:r>
              <a:rPr lang="en-US" dirty="0"/>
              <a:t> </a:t>
            </a:r>
            <a:r>
              <a:rPr lang="en-US" dirty="0" err="1" smtClean="0"/>
              <a:t>borcu</a:t>
            </a:r>
            <a:endParaRPr lang="tr-TR" dirty="0"/>
          </a:p>
          <a:p>
            <a:pPr lvl="2"/>
            <a:r>
              <a:rPr lang="en-US" dirty="0" err="1"/>
              <a:t>İşgörenin</a:t>
            </a:r>
            <a:r>
              <a:rPr lang="en-US" dirty="0"/>
              <a:t> </a:t>
            </a:r>
            <a:r>
              <a:rPr lang="en-US" dirty="0" err="1"/>
              <a:t>işi</a:t>
            </a:r>
            <a:r>
              <a:rPr lang="en-US" dirty="0"/>
              <a:t> </a:t>
            </a:r>
            <a:r>
              <a:rPr lang="en-US" dirty="0" err="1"/>
              <a:t>özenle</a:t>
            </a:r>
            <a:r>
              <a:rPr lang="en-US" dirty="0"/>
              <a:t> </a:t>
            </a:r>
            <a:r>
              <a:rPr lang="en-US" dirty="0" err="1"/>
              <a:t>görme</a:t>
            </a:r>
            <a:r>
              <a:rPr lang="en-US" dirty="0"/>
              <a:t> </a:t>
            </a:r>
            <a:r>
              <a:rPr lang="en-US" dirty="0" err="1" smtClean="0"/>
              <a:t>borcu</a:t>
            </a:r>
            <a:endParaRPr lang="tr-TR" dirty="0" smtClean="0"/>
          </a:p>
          <a:p>
            <a:pPr lvl="2"/>
            <a:r>
              <a:rPr lang="en-US" dirty="0" err="1"/>
              <a:t>İşgörenin</a:t>
            </a:r>
            <a:r>
              <a:rPr lang="en-US" dirty="0"/>
              <a:t> </a:t>
            </a:r>
            <a:r>
              <a:rPr lang="en-US" dirty="0" err="1"/>
              <a:t>bilgi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hesap</a:t>
            </a:r>
            <a:r>
              <a:rPr lang="en-US" dirty="0"/>
              <a:t> </a:t>
            </a:r>
            <a:r>
              <a:rPr lang="en-US" dirty="0" err="1"/>
              <a:t>verme</a:t>
            </a:r>
            <a:r>
              <a:rPr lang="en-US" dirty="0"/>
              <a:t> </a:t>
            </a:r>
            <a:r>
              <a:rPr lang="en-US" dirty="0" err="1" smtClean="0"/>
              <a:t>borcu</a:t>
            </a:r>
            <a:endParaRPr lang="tr-TR" dirty="0" smtClean="0"/>
          </a:p>
          <a:p>
            <a:pPr lvl="2"/>
            <a:r>
              <a:rPr lang="en-US" dirty="0" err="1"/>
              <a:t>İşgörenin</a:t>
            </a:r>
            <a:r>
              <a:rPr lang="en-US" dirty="0"/>
              <a:t> </a:t>
            </a:r>
            <a:r>
              <a:rPr lang="en-US" dirty="0" err="1"/>
              <a:t>elde</a:t>
            </a:r>
            <a:r>
              <a:rPr lang="en-US" dirty="0"/>
              <a:t> </a:t>
            </a:r>
            <a:r>
              <a:rPr lang="en-US" dirty="0" err="1"/>
              <a:t>ettiği</a:t>
            </a:r>
            <a:r>
              <a:rPr lang="en-US" dirty="0"/>
              <a:t> </a:t>
            </a:r>
            <a:r>
              <a:rPr lang="en-US" dirty="0" err="1"/>
              <a:t>faydaları</a:t>
            </a:r>
            <a:r>
              <a:rPr lang="en-US" dirty="0"/>
              <a:t> </a:t>
            </a:r>
            <a:r>
              <a:rPr lang="en-US" dirty="0" err="1"/>
              <a:t>geri</a:t>
            </a:r>
            <a:r>
              <a:rPr lang="en-US" dirty="0"/>
              <a:t> </a:t>
            </a:r>
            <a:r>
              <a:rPr lang="en-US" dirty="0" err="1"/>
              <a:t>verme</a:t>
            </a:r>
            <a:r>
              <a:rPr lang="en-US" dirty="0"/>
              <a:t> (</a:t>
            </a:r>
            <a:r>
              <a:rPr lang="en-US" dirty="0" err="1"/>
              <a:t>devretme</a:t>
            </a:r>
            <a:r>
              <a:rPr lang="en-US" dirty="0"/>
              <a:t>) </a:t>
            </a:r>
            <a:r>
              <a:rPr lang="en-US" dirty="0" err="1" smtClean="0"/>
              <a:t>borc</a:t>
            </a:r>
            <a:r>
              <a:rPr lang="tr-TR" dirty="0" smtClean="0"/>
              <a:t>u</a:t>
            </a:r>
          </a:p>
          <a:p>
            <a:pPr lvl="2"/>
            <a:r>
              <a:rPr lang="en-US" dirty="0" err="1"/>
              <a:t>İşgörenin</a:t>
            </a:r>
            <a:r>
              <a:rPr lang="en-US" dirty="0"/>
              <a:t> </a:t>
            </a:r>
            <a:r>
              <a:rPr lang="en-US" dirty="0" err="1"/>
              <a:t>sorumluluğu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07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Gerçek vekâletsiz </a:t>
            </a:r>
            <a:r>
              <a:rPr lang="tr-TR" dirty="0" err="1"/>
              <a:t>işgörme</a:t>
            </a:r>
            <a:r>
              <a:rPr lang="tr-TR" dirty="0"/>
              <a:t/>
            </a:r>
            <a:br>
              <a:rPr lang="tr-TR" dirty="0"/>
            </a:b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Tarafların</a:t>
            </a:r>
            <a:r>
              <a:rPr lang="en-US" dirty="0"/>
              <a:t> </a:t>
            </a:r>
            <a:r>
              <a:rPr lang="tr-TR" dirty="0"/>
              <a:t>B</a:t>
            </a:r>
            <a:r>
              <a:rPr lang="en-US" dirty="0" err="1" smtClean="0"/>
              <a:t>orçları</a:t>
            </a:r>
            <a:r>
              <a:rPr lang="tr-TR" dirty="0"/>
              <a:t> </a:t>
            </a:r>
            <a:r>
              <a:rPr lang="tr-TR" dirty="0" smtClean="0"/>
              <a:t>(devam)</a:t>
            </a:r>
          </a:p>
          <a:p>
            <a:pPr lvl="1"/>
            <a:r>
              <a:rPr lang="tr-TR" dirty="0"/>
              <a:t>İşsahibinin </a:t>
            </a:r>
            <a:r>
              <a:rPr lang="tr-TR" dirty="0" smtClean="0"/>
              <a:t>borçları</a:t>
            </a:r>
          </a:p>
          <a:p>
            <a:pPr lvl="2"/>
            <a:r>
              <a:rPr lang="tr-TR" dirty="0"/>
              <a:t>Masrafları ödeme </a:t>
            </a:r>
            <a:r>
              <a:rPr lang="tr-TR" dirty="0" smtClean="0"/>
              <a:t>borcu</a:t>
            </a:r>
          </a:p>
          <a:p>
            <a:pPr lvl="2"/>
            <a:r>
              <a:rPr lang="tr-TR" dirty="0" err="1"/>
              <a:t>İşgöreni</a:t>
            </a:r>
            <a:r>
              <a:rPr lang="tr-TR" dirty="0"/>
              <a:t> iş </a:t>
            </a:r>
            <a:r>
              <a:rPr lang="tr-TR" dirty="0" err="1"/>
              <a:t>dolayısyla</a:t>
            </a:r>
            <a:r>
              <a:rPr lang="tr-TR" dirty="0"/>
              <a:t> üstlendiği borçlardan kurtarma </a:t>
            </a:r>
            <a:r>
              <a:rPr lang="tr-TR" dirty="0" smtClean="0"/>
              <a:t>borcu</a:t>
            </a:r>
          </a:p>
          <a:p>
            <a:pPr lvl="2"/>
            <a:r>
              <a:rPr lang="tr-TR" dirty="0" err="1"/>
              <a:t>İşgörenin</a:t>
            </a:r>
            <a:r>
              <a:rPr lang="tr-TR" dirty="0"/>
              <a:t> zararını giderme </a:t>
            </a:r>
            <a:r>
              <a:rPr lang="tr-TR" dirty="0" smtClean="0"/>
              <a:t>borcu</a:t>
            </a:r>
          </a:p>
          <a:p>
            <a:pPr lvl="2"/>
            <a:r>
              <a:rPr lang="tr-TR" dirty="0"/>
              <a:t>Ücret ödeme </a:t>
            </a:r>
            <a:r>
              <a:rPr lang="tr-TR" dirty="0" smtClean="0"/>
              <a:t>borcu</a:t>
            </a:r>
          </a:p>
          <a:p>
            <a:r>
              <a:rPr lang="en-US" dirty="0" err="1" smtClean="0"/>
              <a:t>Alacakların</a:t>
            </a:r>
            <a:r>
              <a:rPr lang="en-US" dirty="0" smtClean="0"/>
              <a:t> </a:t>
            </a:r>
            <a:r>
              <a:rPr lang="en-US" dirty="0" err="1" smtClean="0"/>
              <a:t>Tâbi</a:t>
            </a:r>
            <a:r>
              <a:rPr lang="en-US" dirty="0" smtClean="0"/>
              <a:t> </a:t>
            </a:r>
            <a:r>
              <a:rPr lang="en-US" dirty="0" err="1" smtClean="0"/>
              <a:t>Olduğu</a:t>
            </a:r>
            <a:r>
              <a:rPr lang="en-US" dirty="0" smtClean="0"/>
              <a:t> </a:t>
            </a:r>
            <a:r>
              <a:rPr lang="en-US" dirty="0" err="1" smtClean="0"/>
              <a:t>Zamanaşımı</a:t>
            </a:r>
            <a:endParaRPr lang="tr-TR" dirty="0" smtClean="0"/>
          </a:p>
          <a:p>
            <a:r>
              <a:rPr lang="tr-TR" dirty="0" smtClean="0"/>
              <a:t>İşsahibinin Yapılan İşe İcazet Vermesi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61312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Gerçek </a:t>
            </a:r>
            <a:r>
              <a:rPr lang="tr-TR" dirty="0" smtClean="0"/>
              <a:t>olmayan vekâletsiz </a:t>
            </a:r>
            <a:r>
              <a:rPr lang="tr-TR" dirty="0" err="1"/>
              <a:t>işgörme</a:t>
            </a:r>
            <a:r>
              <a:rPr lang="tr-TR" dirty="0"/>
              <a:t/>
            </a:r>
            <a:br>
              <a:rPr lang="tr-TR" dirty="0"/>
            </a:b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Tanımı: </a:t>
            </a:r>
            <a:r>
              <a:rPr lang="tr-TR" dirty="0" err="1"/>
              <a:t>İşgörenin</a:t>
            </a:r>
            <a:r>
              <a:rPr lang="tr-TR" dirty="0"/>
              <a:t>, bir başkasının işini haksız ve kötüniyetli olarak kendi menfaatine görmesine, gerçek olmayan vekâletsiz </a:t>
            </a:r>
            <a:r>
              <a:rPr lang="tr-TR" dirty="0" err="1"/>
              <a:t>işgörme</a:t>
            </a:r>
            <a:r>
              <a:rPr lang="tr-TR" dirty="0"/>
              <a:t> </a:t>
            </a:r>
            <a:r>
              <a:rPr lang="tr-TR" dirty="0" smtClean="0"/>
              <a:t>denir.</a:t>
            </a:r>
          </a:p>
          <a:p>
            <a:r>
              <a:rPr lang="tr-TR" dirty="0" smtClean="0"/>
              <a:t>Unsurları</a:t>
            </a:r>
          </a:p>
          <a:p>
            <a:pPr lvl="1"/>
            <a:r>
              <a:rPr lang="en-US" dirty="0" err="1"/>
              <a:t>Objektif</a:t>
            </a:r>
            <a:r>
              <a:rPr lang="en-US" dirty="0"/>
              <a:t> </a:t>
            </a:r>
            <a:r>
              <a:rPr lang="en-US" dirty="0" err="1" smtClean="0"/>
              <a:t>unsur</a:t>
            </a:r>
            <a:endParaRPr lang="tr-TR" dirty="0"/>
          </a:p>
          <a:p>
            <a:pPr lvl="2"/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iş</a:t>
            </a:r>
            <a:r>
              <a:rPr lang="en-US" dirty="0"/>
              <a:t> </a:t>
            </a:r>
            <a:r>
              <a:rPr lang="en-US" dirty="0" err="1" smtClean="0"/>
              <a:t>görülmelidir</a:t>
            </a:r>
            <a:r>
              <a:rPr lang="tr-TR" dirty="0" smtClean="0"/>
              <a:t>.</a:t>
            </a:r>
          </a:p>
          <a:p>
            <a:pPr lvl="2"/>
            <a:r>
              <a:rPr lang="en-US" dirty="0" err="1"/>
              <a:t>İşgören</a:t>
            </a:r>
            <a:r>
              <a:rPr lang="en-US" dirty="0"/>
              <a:t> </a:t>
            </a:r>
            <a:r>
              <a:rPr lang="en-US" dirty="0" err="1"/>
              <a:t>başkasına</a:t>
            </a:r>
            <a:r>
              <a:rPr lang="en-US" dirty="0"/>
              <a:t> </a:t>
            </a:r>
            <a:r>
              <a:rPr lang="en-US" dirty="0" err="1"/>
              <a:t>ait</a:t>
            </a:r>
            <a:r>
              <a:rPr lang="en-US" dirty="0"/>
              <a:t> </a:t>
            </a:r>
            <a:r>
              <a:rPr lang="en-US" dirty="0" err="1"/>
              <a:t>işi</a:t>
            </a:r>
            <a:r>
              <a:rPr lang="en-US" dirty="0"/>
              <a:t>, </a:t>
            </a:r>
            <a:r>
              <a:rPr lang="en-US" dirty="0" err="1"/>
              <a:t>kendi</a:t>
            </a:r>
            <a:r>
              <a:rPr lang="en-US" dirty="0"/>
              <a:t> </a:t>
            </a:r>
            <a:r>
              <a:rPr lang="en-US" dirty="0" err="1"/>
              <a:t>işi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görmeli</a:t>
            </a:r>
            <a:r>
              <a:rPr lang="en-US" dirty="0"/>
              <a:t>,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iş</a:t>
            </a:r>
            <a:r>
              <a:rPr lang="en-US" dirty="0"/>
              <a:t> </a:t>
            </a:r>
            <a:r>
              <a:rPr lang="en-US" dirty="0" err="1"/>
              <a:t>gaspında</a:t>
            </a:r>
            <a:r>
              <a:rPr lang="en-US" dirty="0"/>
              <a:t> </a:t>
            </a:r>
            <a:r>
              <a:rPr lang="en-US" dirty="0" err="1" smtClean="0"/>
              <a:t>bulunmalıdır</a:t>
            </a:r>
            <a:r>
              <a:rPr lang="tr-TR" dirty="0" smtClean="0"/>
              <a:t>.</a:t>
            </a:r>
          </a:p>
          <a:p>
            <a:pPr lvl="2"/>
            <a:r>
              <a:rPr lang="en-US" dirty="0" err="1"/>
              <a:t>İşgören</a:t>
            </a:r>
            <a:r>
              <a:rPr lang="en-US" dirty="0"/>
              <a:t> </a:t>
            </a:r>
            <a:r>
              <a:rPr lang="en-US" dirty="0" err="1"/>
              <a:t>başkasının</a:t>
            </a:r>
            <a:r>
              <a:rPr lang="en-US" dirty="0"/>
              <a:t> </a:t>
            </a:r>
            <a:r>
              <a:rPr lang="en-US" dirty="0" err="1"/>
              <a:t>işini</a:t>
            </a:r>
            <a:r>
              <a:rPr lang="en-US" dirty="0"/>
              <a:t> </a:t>
            </a:r>
            <a:r>
              <a:rPr lang="en-US" dirty="0" err="1"/>
              <a:t>vekâleti</a:t>
            </a:r>
            <a:r>
              <a:rPr lang="en-US" dirty="0"/>
              <a:t> </a:t>
            </a:r>
            <a:r>
              <a:rPr lang="en-US" dirty="0" err="1"/>
              <a:t>olmadan</a:t>
            </a:r>
            <a:r>
              <a:rPr lang="en-US" dirty="0"/>
              <a:t>, </a:t>
            </a:r>
            <a:r>
              <a:rPr lang="en-US" dirty="0" err="1"/>
              <a:t>dolayısıyla</a:t>
            </a:r>
            <a:r>
              <a:rPr lang="en-US" dirty="0"/>
              <a:t> </a:t>
            </a:r>
            <a:r>
              <a:rPr lang="en-US" dirty="0" err="1"/>
              <a:t>hukuka</a:t>
            </a:r>
            <a:r>
              <a:rPr lang="en-US" dirty="0"/>
              <a:t> </a:t>
            </a:r>
            <a:r>
              <a:rPr lang="en-US" dirty="0" err="1"/>
              <a:t>aykırı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 smtClean="0"/>
              <a:t>görmelidir</a:t>
            </a:r>
            <a:r>
              <a:rPr lang="tr-T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153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Gerçek olmayan vekâletsiz </a:t>
            </a:r>
            <a:r>
              <a:rPr lang="tr-TR" dirty="0" err="1" smtClean="0"/>
              <a:t>işgörme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Unsurları (devam)</a:t>
            </a:r>
            <a:endParaRPr lang="tr-TR" dirty="0"/>
          </a:p>
          <a:p>
            <a:pPr lvl="1"/>
            <a:r>
              <a:rPr lang="tr-TR" dirty="0" smtClean="0"/>
              <a:t>Su</a:t>
            </a:r>
            <a:r>
              <a:rPr lang="en-US" dirty="0" err="1" smtClean="0"/>
              <a:t>bjektif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endParaRPr lang="tr-TR" dirty="0" smtClean="0"/>
          </a:p>
          <a:p>
            <a:pPr lvl="2"/>
            <a:r>
              <a:rPr lang="en-US" dirty="0" err="1"/>
              <a:t>İşgören</a:t>
            </a:r>
            <a:r>
              <a:rPr lang="en-US" dirty="0"/>
              <a:t>, </a:t>
            </a:r>
            <a:r>
              <a:rPr lang="en-US" dirty="0" err="1"/>
              <a:t>başkasının</a:t>
            </a:r>
            <a:r>
              <a:rPr lang="en-US" dirty="0"/>
              <a:t> </a:t>
            </a:r>
            <a:r>
              <a:rPr lang="en-US" dirty="0" err="1"/>
              <a:t>işini</a:t>
            </a:r>
            <a:r>
              <a:rPr lang="en-US" dirty="0"/>
              <a:t>, </a:t>
            </a:r>
            <a:r>
              <a:rPr lang="en-US" dirty="0" err="1"/>
              <a:t>kendisinin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üçüncü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kişinin</a:t>
            </a:r>
            <a:r>
              <a:rPr lang="en-US" dirty="0"/>
              <a:t> </a:t>
            </a:r>
            <a:r>
              <a:rPr lang="en-US" dirty="0" err="1"/>
              <a:t>menfaatine</a:t>
            </a:r>
            <a:r>
              <a:rPr lang="en-US" dirty="0"/>
              <a:t> </a:t>
            </a:r>
            <a:r>
              <a:rPr lang="en-US" dirty="0" err="1"/>
              <a:t>kendisinin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üçüncü</a:t>
            </a:r>
            <a:r>
              <a:rPr lang="en-US" dirty="0"/>
              <a:t> </a:t>
            </a:r>
            <a:r>
              <a:rPr lang="en-US" dirty="0" err="1"/>
              <a:t>kişinin</a:t>
            </a:r>
            <a:r>
              <a:rPr lang="en-US" dirty="0"/>
              <a:t> </a:t>
            </a:r>
            <a:r>
              <a:rPr lang="en-US" dirty="0" err="1"/>
              <a:t>işi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görme</a:t>
            </a:r>
            <a:r>
              <a:rPr lang="en-US" dirty="0"/>
              <a:t> </a:t>
            </a:r>
            <a:r>
              <a:rPr lang="en-US" dirty="0" err="1"/>
              <a:t>iradesiyle</a:t>
            </a:r>
            <a:r>
              <a:rPr lang="en-US" dirty="0"/>
              <a:t> </a:t>
            </a:r>
            <a:r>
              <a:rPr lang="en-US" dirty="0" err="1"/>
              <a:t>hareket</a:t>
            </a:r>
            <a:r>
              <a:rPr lang="en-US" dirty="0"/>
              <a:t> </a:t>
            </a:r>
            <a:r>
              <a:rPr lang="en-US" dirty="0" err="1" smtClean="0"/>
              <a:t>etmelidir</a:t>
            </a:r>
            <a:r>
              <a:rPr lang="tr-TR" dirty="0" smtClean="0"/>
              <a:t>.</a:t>
            </a:r>
          </a:p>
          <a:p>
            <a:pPr lvl="2"/>
            <a:r>
              <a:rPr lang="tr-TR" dirty="0" err="1"/>
              <a:t>İşgören</a:t>
            </a:r>
            <a:r>
              <a:rPr lang="tr-TR" dirty="0"/>
              <a:t> kötüniyetli </a:t>
            </a:r>
            <a:r>
              <a:rPr lang="tr-TR" dirty="0" smtClean="0"/>
              <a:t>olmalıdır.</a:t>
            </a:r>
          </a:p>
          <a:p>
            <a:r>
              <a:rPr lang="tr-TR" dirty="0" smtClean="0"/>
              <a:t>Zamanaşımı</a:t>
            </a:r>
          </a:p>
          <a:p>
            <a:pPr lvl="1"/>
            <a:endParaRPr lang="tr-T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1400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Gerçek olmayan vekâletsiz </a:t>
            </a:r>
            <a:r>
              <a:rPr lang="tr-TR" dirty="0" err="1"/>
              <a:t>işgörme</a:t>
            </a:r>
            <a:r>
              <a:rPr lang="tr-TR" dirty="0"/>
              <a:t/>
            </a:r>
            <a:br>
              <a:rPr lang="tr-TR" dirty="0"/>
            </a:b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58497"/>
          </a:xfrm>
        </p:spPr>
        <p:txBody>
          <a:bodyPr>
            <a:normAutofit/>
          </a:bodyPr>
          <a:lstStyle/>
          <a:p>
            <a:r>
              <a:rPr lang="tr-TR" dirty="0" smtClean="0"/>
              <a:t>Tarafların Borçları</a:t>
            </a:r>
          </a:p>
          <a:p>
            <a:pPr lvl="1"/>
            <a:r>
              <a:rPr lang="en-US" dirty="0" err="1"/>
              <a:t>İşgörenin</a:t>
            </a:r>
            <a:r>
              <a:rPr lang="en-US" dirty="0"/>
              <a:t> </a:t>
            </a:r>
            <a:r>
              <a:rPr lang="en-US" dirty="0" err="1" smtClean="0"/>
              <a:t>borçları</a:t>
            </a:r>
            <a:endParaRPr lang="tr-TR" dirty="0" smtClean="0"/>
          </a:p>
          <a:p>
            <a:pPr lvl="2"/>
            <a:r>
              <a:rPr lang="en-US" dirty="0" err="1"/>
              <a:t>Elde</a:t>
            </a:r>
            <a:r>
              <a:rPr lang="en-US" dirty="0"/>
              <a:t> </a:t>
            </a:r>
            <a:r>
              <a:rPr lang="en-US" dirty="0" err="1"/>
              <a:t>edilen</a:t>
            </a:r>
            <a:r>
              <a:rPr lang="en-US" dirty="0"/>
              <a:t> </a:t>
            </a:r>
            <a:r>
              <a:rPr lang="en-US" dirty="0" err="1"/>
              <a:t>faydaları</a:t>
            </a:r>
            <a:r>
              <a:rPr lang="en-US" dirty="0"/>
              <a:t> </a:t>
            </a:r>
            <a:r>
              <a:rPr lang="en-US" dirty="0" err="1"/>
              <a:t>geri</a:t>
            </a:r>
            <a:r>
              <a:rPr lang="en-US" dirty="0"/>
              <a:t> </a:t>
            </a:r>
            <a:r>
              <a:rPr lang="en-US" dirty="0" err="1"/>
              <a:t>verme</a:t>
            </a:r>
            <a:r>
              <a:rPr lang="en-US" dirty="0"/>
              <a:t> </a:t>
            </a:r>
            <a:r>
              <a:rPr lang="en-US" dirty="0" err="1" smtClean="0"/>
              <a:t>borcu</a:t>
            </a:r>
            <a:endParaRPr lang="tr-TR" dirty="0" smtClean="0"/>
          </a:p>
          <a:p>
            <a:pPr lvl="2"/>
            <a:r>
              <a:rPr lang="en-US" dirty="0" err="1"/>
              <a:t>İşgörenin</a:t>
            </a:r>
            <a:r>
              <a:rPr lang="en-US" dirty="0"/>
              <a:t> işsahibine </a:t>
            </a:r>
            <a:r>
              <a:rPr lang="en-US" dirty="0" err="1"/>
              <a:t>bilgi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hesap</a:t>
            </a:r>
            <a:r>
              <a:rPr lang="en-US" dirty="0"/>
              <a:t> </a:t>
            </a:r>
            <a:r>
              <a:rPr lang="en-US" dirty="0" err="1"/>
              <a:t>verme</a:t>
            </a:r>
            <a:r>
              <a:rPr lang="en-US" dirty="0"/>
              <a:t> </a:t>
            </a:r>
            <a:r>
              <a:rPr lang="en-US" dirty="0" err="1" smtClean="0"/>
              <a:t>borcu</a:t>
            </a:r>
            <a:endParaRPr lang="tr-TR" dirty="0" smtClean="0"/>
          </a:p>
          <a:p>
            <a:pPr lvl="2"/>
            <a:r>
              <a:rPr lang="en-US" dirty="0" err="1"/>
              <a:t>İşgörenin</a:t>
            </a:r>
            <a:r>
              <a:rPr lang="en-US" dirty="0"/>
              <a:t>, işsahibinin </a:t>
            </a:r>
            <a:r>
              <a:rPr lang="en-US" dirty="0" err="1"/>
              <a:t>zararlarını</a:t>
            </a:r>
            <a:r>
              <a:rPr lang="en-US" dirty="0"/>
              <a:t> </a:t>
            </a:r>
            <a:r>
              <a:rPr lang="en-US" dirty="0" err="1"/>
              <a:t>tazmin</a:t>
            </a:r>
            <a:r>
              <a:rPr lang="en-US" dirty="0"/>
              <a:t> </a:t>
            </a:r>
            <a:r>
              <a:rPr lang="en-US" dirty="0" err="1"/>
              <a:t>borcu</a:t>
            </a:r>
            <a:r>
              <a:rPr lang="en-US" dirty="0"/>
              <a:t> </a:t>
            </a:r>
            <a:r>
              <a:rPr lang="tr-TR" dirty="0" smtClean="0"/>
              <a:t>a</a:t>
            </a:r>
          </a:p>
          <a:p>
            <a:pPr lvl="1"/>
            <a:r>
              <a:rPr lang="en-US" dirty="0"/>
              <a:t>İşsahibinin </a:t>
            </a:r>
            <a:r>
              <a:rPr lang="en-US" dirty="0" err="1" smtClean="0"/>
              <a:t>borçları</a:t>
            </a:r>
            <a:endParaRPr lang="tr-TR" dirty="0" smtClean="0"/>
          </a:p>
          <a:p>
            <a:pPr lvl="2"/>
            <a:r>
              <a:rPr lang="en-US" dirty="0"/>
              <a:t>İşsahibinin, </a:t>
            </a:r>
            <a:r>
              <a:rPr lang="en-US" dirty="0" err="1"/>
              <a:t>işgörenin</a:t>
            </a:r>
            <a:r>
              <a:rPr lang="en-US" dirty="0"/>
              <a:t> </a:t>
            </a:r>
            <a:r>
              <a:rPr lang="en-US" dirty="0" err="1"/>
              <a:t>yaptığı</a:t>
            </a:r>
            <a:r>
              <a:rPr lang="en-US" dirty="0"/>
              <a:t> </a:t>
            </a:r>
            <a:r>
              <a:rPr lang="en-US" dirty="0" err="1"/>
              <a:t>masrafları</a:t>
            </a:r>
            <a:r>
              <a:rPr lang="en-US" dirty="0"/>
              <a:t> </a:t>
            </a:r>
            <a:r>
              <a:rPr lang="en-US" dirty="0" err="1"/>
              <a:t>ödeme</a:t>
            </a:r>
            <a:r>
              <a:rPr lang="en-US" dirty="0"/>
              <a:t> </a:t>
            </a:r>
            <a:r>
              <a:rPr lang="en-US" dirty="0" err="1" smtClean="0"/>
              <a:t>borcu</a:t>
            </a:r>
            <a:endParaRPr lang="tr-TR" dirty="0" smtClean="0"/>
          </a:p>
          <a:p>
            <a:pPr lvl="2"/>
            <a:r>
              <a:rPr lang="en-US" dirty="0"/>
              <a:t>İşsahibinin, </a:t>
            </a:r>
            <a:r>
              <a:rPr lang="en-US" dirty="0" err="1"/>
              <a:t>işgöreni</a:t>
            </a:r>
            <a:r>
              <a:rPr lang="en-US" dirty="0"/>
              <a:t> </a:t>
            </a:r>
            <a:r>
              <a:rPr lang="en-US" dirty="0" err="1"/>
              <a:t>giriştiği</a:t>
            </a:r>
            <a:r>
              <a:rPr lang="en-US" dirty="0"/>
              <a:t> </a:t>
            </a:r>
            <a:r>
              <a:rPr lang="en-US" dirty="0" err="1"/>
              <a:t>borçlardan</a:t>
            </a:r>
            <a:r>
              <a:rPr lang="en-US" dirty="0"/>
              <a:t> </a:t>
            </a:r>
            <a:r>
              <a:rPr lang="en-US" dirty="0" err="1"/>
              <a:t>kurtarma</a:t>
            </a:r>
            <a:r>
              <a:rPr lang="en-US" dirty="0"/>
              <a:t> </a:t>
            </a:r>
            <a:r>
              <a:rPr lang="en-US" dirty="0" err="1" smtClean="0"/>
              <a:t>borcu</a:t>
            </a:r>
            <a:endParaRPr lang="tr-TR" dirty="0" smtClean="0"/>
          </a:p>
          <a:p>
            <a:pPr lvl="2"/>
            <a:r>
              <a:rPr lang="en-US" dirty="0"/>
              <a:t>İşsahibi, </a:t>
            </a:r>
            <a:r>
              <a:rPr lang="en-US" dirty="0" err="1"/>
              <a:t>işgörenin</a:t>
            </a:r>
            <a:r>
              <a:rPr lang="en-US" dirty="0"/>
              <a:t> </a:t>
            </a:r>
            <a:r>
              <a:rPr lang="en-US" dirty="0" err="1"/>
              <a:t>işi</a:t>
            </a:r>
            <a:r>
              <a:rPr lang="en-US" dirty="0"/>
              <a:t> </a:t>
            </a:r>
            <a:r>
              <a:rPr lang="en-US" dirty="0" err="1"/>
              <a:t>görürken</a:t>
            </a:r>
            <a:r>
              <a:rPr lang="en-US" dirty="0"/>
              <a:t> </a:t>
            </a:r>
            <a:r>
              <a:rPr lang="en-US" dirty="0" err="1"/>
              <a:t>uğramış</a:t>
            </a:r>
            <a:r>
              <a:rPr lang="en-US" dirty="0"/>
              <a:t> </a:t>
            </a:r>
            <a:r>
              <a:rPr lang="en-US" dirty="0" err="1"/>
              <a:t>olduğu</a:t>
            </a:r>
            <a:r>
              <a:rPr lang="en-US" dirty="0"/>
              <a:t> </a:t>
            </a:r>
            <a:r>
              <a:rPr lang="en-US" dirty="0" err="1"/>
              <a:t>zararları</a:t>
            </a:r>
            <a:r>
              <a:rPr lang="en-US" dirty="0"/>
              <a:t> </a:t>
            </a:r>
            <a:r>
              <a:rPr lang="en-US" dirty="0" err="1"/>
              <a:t>tazmin</a:t>
            </a:r>
            <a:r>
              <a:rPr lang="en-US" dirty="0"/>
              <a:t> </a:t>
            </a:r>
            <a:r>
              <a:rPr lang="en-US" dirty="0" err="1"/>
              <a:t>etmek</a:t>
            </a:r>
            <a:r>
              <a:rPr lang="en-US" dirty="0"/>
              <a:t> </a:t>
            </a:r>
            <a:r>
              <a:rPr lang="en-US" dirty="0" err="1"/>
              <a:t>zorunda</a:t>
            </a:r>
            <a:r>
              <a:rPr lang="en-US" dirty="0"/>
              <a:t> </a:t>
            </a:r>
            <a:r>
              <a:rPr lang="en-US" dirty="0" err="1" smtClean="0"/>
              <a:t>değildir</a:t>
            </a:r>
            <a:r>
              <a:rPr lang="tr-TR" dirty="0" smtClean="0"/>
              <a:t>.</a:t>
            </a:r>
          </a:p>
          <a:p>
            <a:pPr lvl="2"/>
            <a:r>
              <a:rPr lang="en-US" dirty="0" err="1"/>
              <a:t>Gerçek</a:t>
            </a:r>
            <a:r>
              <a:rPr lang="en-US" dirty="0"/>
              <a:t> </a:t>
            </a:r>
            <a:r>
              <a:rPr lang="en-US" dirty="0" err="1"/>
              <a:t>olmayan</a:t>
            </a:r>
            <a:r>
              <a:rPr lang="en-US" dirty="0"/>
              <a:t> </a:t>
            </a:r>
            <a:r>
              <a:rPr lang="en-US" dirty="0" err="1"/>
              <a:t>vekâletsiz</a:t>
            </a:r>
            <a:r>
              <a:rPr lang="en-US" dirty="0"/>
              <a:t> </a:t>
            </a:r>
            <a:r>
              <a:rPr lang="en-US" dirty="0" err="1"/>
              <a:t>işgörmede</a:t>
            </a:r>
            <a:r>
              <a:rPr lang="en-US" dirty="0"/>
              <a:t> işsahibinin </a:t>
            </a:r>
            <a:r>
              <a:rPr lang="en-US" dirty="0" err="1"/>
              <a:t>işgörenin</a:t>
            </a:r>
            <a:r>
              <a:rPr lang="en-US" dirty="0"/>
              <a:t> </a:t>
            </a:r>
            <a:r>
              <a:rPr lang="en-US" dirty="0" err="1"/>
              <a:t>yaptığı</a:t>
            </a:r>
            <a:r>
              <a:rPr lang="en-US" dirty="0"/>
              <a:t> </a:t>
            </a:r>
            <a:r>
              <a:rPr lang="en-US" dirty="0" err="1"/>
              <a:t>işe</a:t>
            </a:r>
            <a:r>
              <a:rPr lang="en-US" dirty="0"/>
              <a:t> </a:t>
            </a:r>
            <a:r>
              <a:rPr lang="en-US" dirty="0" err="1"/>
              <a:t>icazet</a:t>
            </a:r>
            <a:r>
              <a:rPr lang="en-US" dirty="0"/>
              <a:t> </a:t>
            </a:r>
            <a:r>
              <a:rPr lang="en-US" dirty="0" err="1"/>
              <a:t>vermesi</a:t>
            </a:r>
            <a:r>
              <a:rPr lang="en-US" dirty="0"/>
              <a:t> </a:t>
            </a:r>
            <a:r>
              <a:rPr lang="en-US" dirty="0" err="1"/>
              <a:t>söz</a:t>
            </a:r>
            <a:r>
              <a:rPr lang="en-US" dirty="0"/>
              <a:t> </a:t>
            </a:r>
            <a:r>
              <a:rPr lang="en-US" dirty="0" err="1"/>
              <a:t>konusu</a:t>
            </a:r>
            <a:r>
              <a:rPr lang="en-US" dirty="0"/>
              <a:t> </a:t>
            </a:r>
            <a:r>
              <a:rPr lang="en-US" dirty="0" err="1" smtClean="0"/>
              <a:t>olamaz</a:t>
            </a:r>
            <a:r>
              <a:rPr lang="tr-T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7804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havale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Tanımı: </a:t>
            </a:r>
            <a:r>
              <a:rPr lang="tr-TR" dirty="0" smtClean="0"/>
              <a:t>«Havale</a:t>
            </a:r>
            <a:r>
              <a:rPr lang="tr-TR" dirty="0"/>
              <a:t>, havale edenin, kendi </a:t>
            </a:r>
            <a:r>
              <a:rPr lang="tr-TR" dirty="0" smtClean="0"/>
              <a:t>hesabına</a:t>
            </a:r>
            <a:r>
              <a:rPr lang="tr-TR" dirty="0"/>
              <a:t>, para, kıymetli evrak ya da diğer bir </a:t>
            </a:r>
            <a:r>
              <a:rPr lang="tr-TR" dirty="0" err="1"/>
              <a:t>mislî</a:t>
            </a:r>
            <a:r>
              <a:rPr lang="tr-TR" dirty="0"/>
              <a:t> eşyayı havale alıcısına vermek üzere havale ödeyicisini; bunları kendi adına kabul etmek üzere havale alıcısını yetkili kıldığı bir hukukî işlemdir</a:t>
            </a:r>
            <a:r>
              <a:rPr lang="tr-TR" dirty="0" smtClean="0"/>
              <a:t>.» (TBK m. 555)</a:t>
            </a:r>
          </a:p>
          <a:p>
            <a:r>
              <a:rPr lang="tr-TR" dirty="0" smtClean="0"/>
              <a:t>Hukuki Niteliği</a:t>
            </a:r>
          </a:p>
          <a:p>
            <a:r>
              <a:rPr lang="tr-TR" dirty="0" smtClean="0"/>
              <a:t>Konusu</a:t>
            </a:r>
          </a:p>
          <a:p>
            <a:r>
              <a:rPr lang="tr-TR" dirty="0" smtClean="0"/>
              <a:t>Fonksiyonu</a:t>
            </a:r>
          </a:p>
          <a:p>
            <a:r>
              <a:rPr lang="tr-TR" dirty="0" smtClean="0"/>
              <a:t>Havalenin Tabi Olduğu Şekil: </a:t>
            </a:r>
            <a:r>
              <a:rPr lang="tr-TR" dirty="0"/>
              <a:t>S</a:t>
            </a:r>
            <a:r>
              <a:rPr lang="tr-TR" dirty="0" smtClean="0"/>
              <a:t>erbest şekil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757408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Galeri</Template>
  <TotalTime>1391</TotalTime>
  <Words>487</Words>
  <Application>Microsoft Office PowerPoint</Application>
  <PresentationFormat>Geniş ekran</PresentationFormat>
  <Paragraphs>69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3" baseType="lpstr">
      <vt:lpstr>Arial</vt:lpstr>
      <vt:lpstr>Gill Sans MT</vt:lpstr>
      <vt:lpstr>Galeri</vt:lpstr>
      <vt:lpstr>BORÇLAR HUKUKU ÖZEL HÜKÜMLER</vt:lpstr>
      <vt:lpstr>VEKÂLETSİZ İŞGÖRME</vt:lpstr>
      <vt:lpstr>Gerçek vekâletsiz işgörme </vt:lpstr>
      <vt:lpstr>Gerçek vekâletsiz işgörme </vt:lpstr>
      <vt:lpstr>Gerçek vekâletsiz işgörme </vt:lpstr>
      <vt:lpstr>Gerçek olmayan vekâletsiz işgörme </vt:lpstr>
      <vt:lpstr>Gerçek olmayan vekâletsiz işgörme</vt:lpstr>
      <vt:lpstr>Gerçek olmayan vekâletsiz işgörme </vt:lpstr>
      <vt:lpstr>havale</vt:lpstr>
      <vt:lpstr>havale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Harun Kılıç</dc:creator>
  <cp:lastModifiedBy>pc1</cp:lastModifiedBy>
  <cp:revision>29</cp:revision>
  <dcterms:created xsi:type="dcterms:W3CDTF">2020-07-01T13:53:34Z</dcterms:created>
  <dcterms:modified xsi:type="dcterms:W3CDTF">2021-03-23T10:08:07Z</dcterms:modified>
</cp:coreProperties>
</file>