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22" r:id="rId1"/>
  </p:sldMasterIdLst>
  <p:notesMasterIdLst>
    <p:notesMasterId r:id="rId28"/>
  </p:notesMasterIdLst>
  <p:handoutMasterIdLst>
    <p:handoutMasterId r:id="rId29"/>
  </p:handoutMasterIdLst>
  <p:sldIdLst>
    <p:sldId id="927" r:id="rId2"/>
    <p:sldId id="1021" r:id="rId3"/>
    <p:sldId id="1005" r:id="rId4"/>
    <p:sldId id="929" r:id="rId5"/>
    <p:sldId id="1003" r:id="rId6"/>
    <p:sldId id="936" r:id="rId7"/>
    <p:sldId id="1004" r:id="rId8"/>
    <p:sldId id="941" r:id="rId9"/>
    <p:sldId id="948" r:id="rId10"/>
    <p:sldId id="949" r:id="rId11"/>
    <p:sldId id="1006" r:id="rId12"/>
    <p:sldId id="957" r:id="rId13"/>
    <p:sldId id="962" r:id="rId14"/>
    <p:sldId id="963" r:id="rId15"/>
    <p:sldId id="1022" r:id="rId16"/>
    <p:sldId id="1016" r:id="rId17"/>
    <p:sldId id="1015" r:id="rId18"/>
    <p:sldId id="983" r:id="rId19"/>
    <p:sldId id="984" r:id="rId20"/>
    <p:sldId id="986" r:id="rId21"/>
    <p:sldId id="987" r:id="rId22"/>
    <p:sldId id="988" r:id="rId23"/>
    <p:sldId id="1017" r:id="rId24"/>
    <p:sldId id="993" r:id="rId25"/>
    <p:sldId id="1024" r:id="rId26"/>
    <p:sldId id="1023" r:id="rId27"/>
  </p:sldIdLst>
  <p:sldSz cx="10287000" cy="6858000" type="35mm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C6C3C2"/>
    <a:srgbClr val="B9B5B3"/>
    <a:srgbClr val="009900"/>
    <a:srgbClr val="FFFF00"/>
    <a:srgbClr val="FF6600"/>
    <a:srgbClr val="3366FF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471" autoAdjust="0"/>
    <p:restoredTop sz="94627" autoAdjust="0"/>
  </p:normalViewPr>
  <p:slideViewPr>
    <p:cSldViewPr>
      <p:cViewPr varScale="1">
        <p:scale>
          <a:sx n="82" d="100"/>
          <a:sy n="82" d="100"/>
        </p:scale>
        <p:origin x="-1032" y="-96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01556"/>
    </p:cViewPr>
  </p:sorterViewPr>
  <p:notesViewPr>
    <p:cSldViewPr>
      <p:cViewPr varScale="1">
        <p:scale>
          <a:sx n="67" d="100"/>
          <a:sy n="67" d="100"/>
        </p:scale>
        <p:origin x="-33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C872BF3-4ACF-4E80-9F03-40637A1779CF}" type="datetimeFigureOut">
              <a:rPr lang="tr-TR"/>
              <a:pPr>
                <a:defRPr/>
              </a:pPr>
              <a:t>12.03.2018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1F0298A-F502-4750-B75F-8AD6A81E9E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23553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FF3FCF42-B40D-48B0-813A-D0FAAB591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87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smtClean="0"/>
              <a:t>İletişimde etkili unsurlar.</a:t>
            </a:r>
            <a:endParaRPr lang="en-US" altLang="tr-TR" smtClean="0"/>
          </a:p>
        </p:txBody>
      </p:sp>
      <p:sp>
        <p:nvSpPr>
          <p:cNvPr id="5632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901DC101-D43B-4449-87F4-1940C9D95BA6}" type="slidenum">
              <a:rPr lang="en-US" altLang="tr-TR" smtClean="0">
                <a:latin typeface="Times"/>
              </a:rPr>
              <a:pPr/>
              <a:t>3</a:t>
            </a:fld>
            <a:endParaRPr lang="en-US" altLang="tr-TR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251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FCF42-B40D-48B0-813A-D0FAAB5911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22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smtClean="0"/>
              <a:t>Metod 3 ün yöntemi anlatılır. </a:t>
            </a:r>
            <a:endParaRPr lang="en-US" altLang="tr-TR" smtClean="0"/>
          </a:p>
          <a:p>
            <a:endParaRPr lang="tr-TR" altLang="tr-TR" smtClean="0"/>
          </a:p>
        </p:txBody>
      </p:sp>
      <p:sp>
        <p:nvSpPr>
          <p:cNvPr id="1024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70DB5C0-E465-49F3-A11D-E89F0CB9B582}" type="slidenum">
              <a:rPr lang="en-US" altLang="tr-TR" smtClean="0">
                <a:latin typeface="Times"/>
              </a:rPr>
              <a:pPr/>
              <a:t>23</a:t>
            </a:fld>
            <a:endParaRPr lang="en-US" altLang="tr-TR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0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smtClean="0"/>
              <a:t>Animasyonlu slayt. Önce başlık gelecek. Burada öğrencilerin fikir yürütmeleri istenir. Sonra alt metin getirilir. </a:t>
            </a:r>
            <a:endParaRPr lang="en-US" altLang="tr-TR" smtClean="0"/>
          </a:p>
          <a:p>
            <a:endParaRPr lang="en-US" altLang="tr-TR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28A5B3D0-528B-4C4B-9EDF-DFEAB2E9AD3E}" type="slidenum">
              <a:rPr lang="en-US" altLang="tr-TR" smtClean="0">
                <a:latin typeface="Times"/>
              </a:rPr>
              <a:pPr/>
              <a:t>5</a:t>
            </a:fld>
            <a:endParaRPr lang="en-US" altLang="tr-TR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02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dirty="0" smtClean="0"/>
              <a:t>Modern tıp yaklaşımlarında artık hasta merkezli yaklaşımlar tercih edilmektedir. Bunun </a:t>
            </a:r>
            <a:r>
              <a:rPr lang="tr-TR" altLang="tr-TR" dirty="0" err="1" smtClean="0"/>
              <a:t>komponentleri</a:t>
            </a:r>
            <a:r>
              <a:rPr lang="tr-TR" altLang="tr-TR" dirty="0" smtClean="0"/>
              <a:t> anlatılır. </a:t>
            </a:r>
          </a:p>
          <a:p>
            <a:r>
              <a:rPr lang="tr-TR" altLang="tr-TR" dirty="0" smtClean="0"/>
              <a:t>Hastayı</a:t>
            </a:r>
            <a:r>
              <a:rPr lang="tr-TR" altLang="tr-TR" baseline="0" dirty="0" smtClean="0"/>
              <a:t> her koşulda memnun etmek anlamına gelmiyor, örneklerle anlatılır.</a:t>
            </a:r>
            <a:endParaRPr lang="en-US" altLang="tr-TR" dirty="0" smtClean="0"/>
          </a:p>
        </p:txBody>
      </p:sp>
      <p:sp>
        <p:nvSpPr>
          <p:cNvPr id="5222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7446B09B-96ED-4FFA-90EB-50E64819C901}" type="slidenum">
              <a:rPr lang="en-US" altLang="tr-TR" smtClean="0">
                <a:latin typeface="Times"/>
              </a:rPr>
              <a:pPr/>
              <a:t>7</a:t>
            </a:fld>
            <a:endParaRPr lang="en-US" altLang="tr-TR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52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smtClean="0"/>
              <a:t>Animasyonlu slayt. Önce öğrencilere sorulur sonra alt başlıklar anlatılır. </a:t>
            </a:r>
            <a:endParaRPr lang="en-US" altLang="tr-TR" smtClean="0"/>
          </a:p>
        </p:txBody>
      </p:sp>
      <p:sp>
        <p:nvSpPr>
          <p:cNvPr id="5325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A618E9DF-F03A-45FB-95D3-40C90CD95B98}" type="slidenum">
              <a:rPr lang="en-US" altLang="tr-TR" smtClean="0">
                <a:latin typeface="Times"/>
              </a:rPr>
              <a:pPr/>
              <a:t>8</a:t>
            </a:fld>
            <a:endParaRPr lang="en-US" altLang="tr-TR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372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smtClean="0"/>
              <a:t>Animasyonlu slayt. Alt metin animasyonla geliyor. </a:t>
            </a:r>
          </a:p>
          <a:p>
            <a:r>
              <a:rPr lang="tr-TR" altLang="tr-TR" smtClean="0"/>
              <a:t>İletişimin temel 2 aracı var. Ancak bir de sözsüz iletişimin komponentleri var. </a:t>
            </a:r>
          </a:p>
          <a:p>
            <a:endParaRPr lang="tr-TR" altLang="tr-TR" smtClean="0"/>
          </a:p>
          <a:p>
            <a:endParaRPr lang="en-US" altLang="tr-TR" smtClean="0"/>
          </a:p>
        </p:txBody>
      </p:sp>
      <p:sp>
        <p:nvSpPr>
          <p:cNvPr id="5734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A9F97BA2-9205-49DC-B926-AFF7DF3F8437}" type="slidenum">
              <a:rPr lang="en-US" altLang="tr-TR" smtClean="0">
                <a:latin typeface="Times"/>
              </a:rPr>
              <a:pPr/>
              <a:t>11</a:t>
            </a:fld>
            <a:endParaRPr lang="en-US" altLang="tr-TR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691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smtClean="0"/>
              <a:t>Burada özellikle içerik ve duygu içerik yansıtması yapmanın </a:t>
            </a:r>
            <a:r>
              <a:rPr lang="tr-TR" altLang="en-US" smtClean="0"/>
              <a:t>“</a:t>
            </a:r>
            <a:r>
              <a:rPr lang="tr-TR" altLang="tr-TR" smtClean="0"/>
              <a:t>ayna</a:t>
            </a:r>
            <a:r>
              <a:rPr lang="tr-TR" altLang="en-US" smtClean="0"/>
              <a:t>”</a:t>
            </a:r>
            <a:r>
              <a:rPr lang="tr-TR" altLang="tr-TR" smtClean="0"/>
              <a:t> görevi üstlendiğini ve kişinin doğru anlaşılıp anlaşılmadığını doğrulattığı bir durum olduğu söylenir. </a:t>
            </a:r>
            <a:endParaRPr lang="en-US" altLang="tr-TR" smtClean="0"/>
          </a:p>
        </p:txBody>
      </p:sp>
      <p:sp>
        <p:nvSpPr>
          <p:cNvPr id="5837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A84D4DA6-55D7-4B31-9788-73FADB6670E9}" type="slidenum">
              <a:rPr lang="en-US" altLang="tr-TR" smtClean="0">
                <a:latin typeface="Times"/>
              </a:rPr>
              <a:pPr/>
              <a:t>12</a:t>
            </a:fld>
            <a:endParaRPr lang="en-US" altLang="tr-TR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00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Video</a:t>
            </a:r>
            <a:r>
              <a:rPr lang="tr-TR" baseline="0" dirty="0" smtClean="0"/>
              <a:t> eklenecek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78AD9-D344-4DBC-87A3-890183D35B7E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12578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56DB047D-C9BD-4D87-936B-C5D4C1493965}" type="slidenum">
              <a:rPr lang="tr-TR" altLang="tr-TR" smtClean="0">
                <a:latin typeface="Times"/>
              </a:rPr>
              <a:pPr/>
              <a:t>16</a:t>
            </a:fld>
            <a:endParaRPr lang="tr-TR" altLang="tr-TR" smtClean="0">
              <a:latin typeface="Time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923413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FCF42-B40D-48B0-813A-D0FAAB5911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33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0B59-DAE9-414C-87E1-BB813C84B724}" type="datetimeFigureOut">
              <a:rPr lang="tr-TR"/>
              <a:pPr>
                <a:defRPr/>
              </a:pPr>
              <a:t>12.03.2018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EE263-18E9-4F02-ACC7-3F91E949070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7415377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4051B-6610-4F6B-8C2B-7A578DC647A4}" type="datetimeFigureOut">
              <a:rPr lang="tr-TR"/>
              <a:pPr>
                <a:defRPr/>
              </a:pPr>
              <a:t>12.03.2018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D3A58-4CCA-411B-9867-69FE280FF5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3940311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4C35-21D2-47CD-B2B5-C31461814E60}" type="datetimeFigureOut">
              <a:rPr lang="tr-TR"/>
              <a:pPr>
                <a:defRPr/>
              </a:pPr>
              <a:t>12.03.2018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A2B01-389F-4806-8976-914E48673C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0988543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4DDD5-4037-4785-AE24-6FCBA87C3CB9}" type="datetimeFigureOut">
              <a:rPr lang="tr-TR"/>
              <a:pPr>
                <a:defRPr/>
              </a:pPr>
              <a:t>12.03.2018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36D2A-B9ED-4CE3-B633-D5A0199BA3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1212716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823BF-C042-4DFC-8040-2B68A92C0B78}" type="datetimeFigureOut">
              <a:rPr lang="tr-TR"/>
              <a:pPr>
                <a:defRPr/>
              </a:pPr>
              <a:t>12.03.2018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4FE75-60FC-4CF2-83C9-0D23A72538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8505377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F2955-CB01-4E0D-901F-53C34E548253}" type="datetimeFigureOut">
              <a:rPr lang="tr-TR"/>
              <a:pPr>
                <a:defRPr/>
              </a:pPr>
              <a:t>12.03.2018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2E5C-39AA-48CD-9618-11CCEFE34D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6701872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FE1C0-D869-4416-961D-0D5EF13E2E50}" type="datetimeFigureOut">
              <a:rPr lang="tr-TR"/>
              <a:pPr>
                <a:defRPr/>
              </a:pPr>
              <a:t>12.03.2018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A1B50-7EFB-443B-81BB-D48CEDCCF4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65676542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B589-C9AD-437C-A5F1-576D3C899F21}" type="datetimeFigureOut">
              <a:rPr lang="tr-TR"/>
              <a:pPr>
                <a:defRPr/>
              </a:pPr>
              <a:t>12.03.2018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79E57-EE11-4212-8C8B-996FFDBA4F9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12317941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999F2-1E2E-40CE-8B3A-DC3DC96DEB21}" type="datetimeFigureOut">
              <a:rPr lang="tr-TR"/>
              <a:pPr>
                <a:defRPr/>
              </a:pPr>
              <a:t>12.03.2018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A39D-9208-4095-9290-EEA32A8E19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23297201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7EB2-5348-4C01-904E-F0A3AA268C13}" type="datetimeFigureOut">
              <a:rPr lang="tr-TR"/>
              <a:pPr>
                <a:defRPr/>
              </a:pPr>
              <a:t>12.03.2018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E854-2203-4E1F-993B-B5BAC47F90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7953211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C72E-60C8-4701-AD26-9617CCEBAE1B}" type="datetimeFigureOut">
              <a:rPr lang="tr-TR"/>
              <a:pPr>
                <a:defRPr/>
              </a:pPr>
              <a:t>12.03.2018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A1B50-ACE4-4324-845D-E7D963DCDD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3218131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DE59-0AC8-4DAE-8910-71D6D5F97A56}" type="datetimeFigureOut">
              <a:rPr lang="tr-TR"/>
              <a:pPr>
                <a:defRPr/>
              </a:pPr>
              <a:t>12.03.2018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A6EFC-4A63-409E-981B-6375F199E6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32372471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8420A31-D746-4EDE-85EE-57BACC60A791}" type="datetimeFigureOut">
              <a:rPr lang="tr-TR"/>
              <a:pPr>
                <a:defRPr/>
              </a:pPr>
              <a:t>12.03.2018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C63390-9ABF-4E4E-9C2C-883709DE2A3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itchFamily="34" charset="0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 pitchFamily="34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" pitchFamily="34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tr-TR" altLang="tr-TR">
              <a:latin typeface="Georgia" pitchFamily="18" charset="0"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tr-TR" altLang="tr-TR">
              <a:latin typeface="Georgia" pitchFamily="18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tr-TR" altLang="tr-TR">
              <a:latin typeface="Georgia" pitchFamily="18" charset="0"/>
            </a:endParaRP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893763" y="1851071"/>
            <a:ext cx="9037637" cy="205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1050" kern="10" dirty="0" smtClean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libri"/>
              </a:rPr>
              <a:t>Çocuk Hasta ve Ailesi </a:t>
            </a:r>
            <a:endParaRPr lang="tr-TR" sz="1050" kern="10" dirty="0">
              <a:ln w="9525">
                <a:solidFill>
                  <a:srgbClr val="A50021"/>
                </a:solidFill>
                <a:round/>
                <a:headEnd/>
                <a:tailEnd/>
              </a:ln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056" name="Picture 10" descr="http://www.el-aziz.net/data/media/1245/amblem_ankara_universite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96863"/>
            <a:ext cx="16557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 descr="http://www.medicine.ankara.edu.tr/testa/logo/ankara_t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0100" y="368300"/>
            <a:ext cx="1511300" cy="1512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7196" y="3592533"/>
            <a:ext cx="5364162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/>
          </p:cNvSpPr>
          <p:nvPr/>
        </p:nvSpPr>
        <p:spPr bwMode="auto">
          <a:xfrm>
            <a:off x="365125" y="260350"/>
            <a:ext cx="9720263" cy="936625"/>
          </a:xfrm>
          <a:prstGeom prst="rect">
            <a:avLst/>
          </a:prstGeom>
          <a:solidFill>
            <a:srgbClr val="F2F2F2"/>
          </a:solidFill>
          <a:ln w="76200" cmpd="tri">
            <a:noFill/>
            <a:miter lim="800000"/>
            <a:headEnd/>
            <a:tailEnd/>
          </a:ln>
          <a:effectLst>
            <a:outerShdw dist="107763" dir="13500000" algn="ctr" rotWithShape="0">
              <a:schemeClr val="folHlink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3200" b="1">
                <a:solidFill>
                  <a:srgbClr val="FF0000"/>
                </a:solidFill>
                <a:latin typeface="Calibri" pitchFamily="34" charset="0"/>
              </a:rPr>
              <a:t>ETKİN DAVRANIŞ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5125" y="1341438"/>
            <a:ext cx="9378950" cy="5924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tr-TR" altLang="en-US" sz="2600" b="1" dirty="0">
                <a:latin typeface="Calibri" pitchFamily="34" charset="0"/>
              </a:rPr>
              <a:t>“</a:t>
            </a:r>
            <a:r>
              <a:rPr lang="tr-TR" sz="2600" b="1" dirty="0">
                <a:latin typeface="Calibri" pitchFamily="34" charset="0"/>
              </a:rPr>
              <a:t>BEN ÖNEMLİYİM, BAŞKALARI DA ÖNEMLİ</a:t>
            </a:r>
            <a:r>
              <a:rPr lang="tr-TR" altLang="en-US" sz="2600" b="1" dirty="0">
                <a:latin typeface="Calibri" pitchFamily="34" charset="0"/>
              </a:rPr>
              <a:t>”</a:t>
            </a:r>
            <a:r>
              <a:rPr lang="tr-TR" sz="2600" b="1" dirty="0">
                <a:latin typeface="Calibri" pitchFamily="34" charset="0"/>
              </a:rPr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7038" y="2349500"/>
            <a:ext cx="9648825" cy="23329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sz="2600" b="1" dirty="0" smtClean="0">
                <a:latin typeface="Calibri" pitchFamily="34" charset="0"/>
              </a:rPr>
              <a:t> </a:t>
            </a:r>
            <a:r>
              <a:rPr lang="tr-TR" sz="2800" dirty="0" smtClean="0">
                <a:latin typeface="Calibri" pitchFamily="34" charset="0"/>
              </a:rPr>
              <a:t>Duygu ve düşüncelerini hasta ve hekim  ifade edebilmeli</a:t>
            </a:r>
          </a:p>
          <a:p>
            <a:pPr marL="457200" indent="-457200">
              <a:lnSpc>
                <a:spcPct val="13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sz="2800" dirty="0" smtClean="0">
                <a:latin typeface="Calibri" pitchFamily="34" charset="0"/>
              </a:rPr>
              <a:t> İki  tarafın ihtiyacının giderildiği çatışma çözümü </a:t>
            </a:r>
          </a:p>
          <a:p>
            <a:pPr marL="457200" indent="-457200">
              <a:lnSpc>
                <a:spcPct val="13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sz="2800" dirty="0" smtClean="0">
                <a:latin typeface="Calibri" pitchFamily="34" charset="0"/>
              </a:rPr>
              <a:t> Haklar bilinir, saygılı tutum</a:t>
            </a:r>
          </a:p>
          <a:p>
            <a:pPr marL="457200" indent="-457200">
              <a:lnSpc>
                <a:spcPct val="13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sz="2800" dirty="0" smtClean="0">
                <a:latin typeface="Calibri" pitchFamily="34" charset="0"/>
              </a:rPr>
              <a:t>Sonuçta yaşanan duygular karşılıklı  olumlu</a:t>
            </a:r>
            <a:endParaRPr lang="tr-TR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>
                <a:solidFill>
                  <a:srgbClr val="FF0000"/>
                </a:solidFill>
              </a:rPr>
              <a:t>İletişimin iki temel davranışı</a:t>
            </a:r>
            <a:endParaRPr lang="en-US" altLang="tr-TR" b="1" smtClean="0">
              <a:solidFill>
                <a:srgbClr val="FF0000"/>
              </a:solidFill>
            </a:endParaRPr>
          </a:p>
        </p:txBody>
      </p:sp>
      <p:sp>
        <p:nvSpPr>
          <p:cNvPr id="1945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Dinleme</a:t>
            </a:r>
          </a:p>
          <a:p>
            <a:r>
              <a:rPr lang="tr-TR" altLang="tr-TR" smtClean="0"/>
              <a:t>Konuşma</a:t>
            </a:r>
            <a:endParaRPr lang="en-US" altLang="tr-TR" smtClean="0"/>
          </a:p>
        </p:txBody>
      </p:sp>
      <p:sp>
        <p:nvSpPr>
          <p:cNvPr id="19460" name="2 İçerik Yer Tutucusu"/>
          <p:cNvSpPr txBox="1">
            <a:spLocks/>
          </p:cNvSpPr>
          <p:nvPr/>
        </p:nvSpPr>
        <p:spPr bwMode="auto">
          <a:xfrm>
            <a:off x="1255713" y="3246438"/>
            <a:ext cx="590708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tr-TR" altLang="tr-TR" sz="2400" b="1">
                <a:latin typeface="Calibri" pitchFamily="34" charset="0"/>
              </a:rPr>
              <a:t>İletişimde yardımcı unsurlar: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tr-TR" altLang="tr-TR" sz="2400">
                <a:latin typeface="Calibri" pitchFamily="34" charset="0"/>
              </a:rPr>
              <a:t>Vücut dili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tr-TR" altLang="tr-TR" sz="2400">
                <a:latin typeface="Calibri" pitchFamily="34" charset="0"/>
              </a:rPr>
              <a:t>Giyim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tr-TR" altLang="tr-TR" sz="2400">
                <a:latin typeface="Calibri" pitchFamily="34" charset="0"/>
              </a:rPr>
              <a:t>Ses tonu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tr-TR" altLang="tr-TR" sz="2400">
                <a:latin typeface="Calibri" pitchFamily="34" charset="0"/>
              </a:rPr>
              <a:t>Mimikler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tr-TR" altLang="tr-TR" sz="2400">
                <a:latin typeface="Calibri" pitchFamily="34" charset="0"/>
              </a:rPr>
              <a:t>Duygusal ifadeler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tr-TR" altLang="tr-TR" sz="2400">
                <a:latin typeface="Calibri" pitchFamily="34" charset="0"/>
              </a:rPr>
              <a:t>Davranış biçimleri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tr-TR" altLang="tr-TR" sz="24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tr-TR" altLang="tr-TR" sz="240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508000" y="288925"/>
            <a:ext cx="9258300" cy="1143000"/>
          </a:xfrm>
        </p:spPr>
        <p:txBody>
          <a:bodyPr/>
          <a:lstStyle/>
          <a:p>
            <a:r>
              <a:rPr lang="tr-TR" altLang="tr-TR" b="1" smtClean="0">
                <a:solidFill>
                  <a:srgbClr val="FF0000"/>
                </a:solidFill>
              </a:rPr>
              <a:t>Etkin dinlemenin amacı</a:t>
            </a:r>
          </a:p>
        </p:txBody>
      </p:sp>
      <p:sp>
        <p:nvSpPr>
          <p:cNvPr id="20483" name="2 İçerik Yer Tutucusu"/>
          <p:cNvSpPr>
            <a:spLocks noGrp="1"/>
          </p:cNvSpPr>
          <p:nvPr>
            <p:ph idx="1"/>
          </p:nvPr>
        </p:nvSpPr>
        <p:spPr>
          <a:xfrm>
            <a:off x="514350" y="1935163"/>
            <a:ext cx="9258300" cy="2933700"/>
          </a:xfrm>
        </p:spPr>
        <p:txBody>
          <a:bodyPr/>
          <a:lstStyle/>
          <a:p>
            <a:r>
              <a:rPr lang="tr-TR" altLang="tr-TR" smtClean="0"/>
              <a:t>Karşıdaki birey sizin onu dinlediğinizi düşünsün,</a:t>
            </a:r>
          </a:p>
          <a:p>
            <a:r>
              <a:rPr lang="tr-TR" altLang="tr-TR" smtClean="0"/>
              <a:t>Doğru duyduğunuzu anlasın</a:t>
            </a:r>
          </a:p>
          <a:p>
            <a:pPr lvl="2"/>
            <a:r>
              <a:rPr lang="tr-TR" altLang="tr-TR" sz="3200" smtClean="0"/>
              <a:t>Bunun için;  - Dinleyin</a:t>
            </a:r>
          </a:p>
          <a:p>
            <a:pPr lvl="3">
              <a:buFont typeface="Arial" charset="0"/>
              <a:buNone/>
            </a:pPr>
            <a:r>
              <a:rPr lang="tr-TR" altLang="tr-TR" sz="3200" smtClean="0"/>
              <a:t>                    - Yansıtın, ayna olun</a:t>
            </a:r>
          </a:p>
          <a:p>
            <a:pPr lvl="3"/>
            <a:endParaRPr lang="tr-TR" altLang="tr-TR" sz="2400" smtClean="0"/>
          </a:p>
          <a:p>
            <a:pPr lvl="3"/>
            <a:endParaRPr lang="tr-TR" altLang="tr-TR" smtClean="0"/>
          </a:p>
          <a:p>
            <a:pPr lvl="1">
              <a:buFont typeface="Arial" charset="0"/>
              <a:buNone/>
            </a:pPr>
            <a:r>
              <a:rPr lang="tr-TR" altLang="tr-TR" sz="3200" b="1" smtClean="0">
                <a:solidFill>
                  <a:srgbClr val="FF0000"/>
                </a:solidFill>
              </a:rPr>
              <a:t>Etkisi: </a:t>
            </a:r>
            <a:r>
              <a:rPr lang="tr-TR" altLang="tr-TR" sz="3200" smtClean="0">
                <a:solidFill>
                  <a:srgbClr val="FF0000"/>
                </a:solidFill>
              </a:rPr>
              <a:t>Kişinin duygusal tansiyonu düşer,  rahatlar ve sizi dinleyecek, anlayacak duruma gelir</a:t>
            </a:r>
          </a:p>
          <a:p>
            <a:pPr lvl="2"/>
            <a:endParaRPr lang="tr-TR" altLang="tr-TR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/>
          <p:cNvSpPr txBox="1">
            <a:spLocks/>
          </p:cNvSpPr>
          <p:nvPr/>
        </p:nvSpPr>
        <p:spPr bwMode="auto">
          <a:xfrm>
            <a:off x="247650" y="677863"/>
            <a:ext cx="9264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36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tr-TR" altLang="en-US" sz="3600" b="1" dirty="0">
                <a:solidFill>
                  <a:srgbClr val="FF0000"/>
                </a:solidFill>
                <a:latin typeface="Calibri" pitchFamily="34" charset="0"/>
              </a:rPr>
              <a:t>“</a:t>
            </a:r>
            <a:r>
              <a:rPr lang="tr-TR" altLang="tr-TR" sz="3600" b="1" dirty="0">
                <a:solidFill>
                  <a:srgbClr val="FF0000"/>
                </a:solidFill>
                <a:latin typeface="Calibri" pitchFamily="34" charset="0"/>
              </a:rPr>
              <a:t>Etkin dinleme</a:t>
            </a:r>
            <a:r>
              <a:rPr lang="tr-TR" altLang="en-US" sz="3600" b="1" dirty="0">
                <a:solidFill>
                  <a:srgbClr val="FF0000"/>
                </a:solidFill>
                <a:latin typeface="Calibri" pitchFamily="34" charset="0"/>
              </a:rPr>
              <a:t>”</a:t>
            </a:r>
            <a:r>
              <a:rPr lang="tr-TR" altLang="tr-TR" sz="3600" b="1" dirty="0">
                <a:solidFill>
                  <a:srgbClr val="FF0000"/>
                </a:solidFill>
                <a:latin typeface="Calibri" pitchFamily="34" charset="0"/>
              </a:rPr>
              <a:t> ve</a:t>
            </a:r>
            <a:r>
              <a:rPr lang="tr-TR" altLang="tr-TR" dirty="0">
                <a:latin typeface="Calibri" pitchFamily="34" charset="0"/>
              </a:rPr>
              <a:t> </a:t>
            </a:r>
            <a:r>
              <a:rPr lang="tr-TR" altLang="en-US" sz="3600" b="1" dirty="0">
                <a:solidFill>
                  <a:srgbClr val="FF0000"/>
                </a:solidFill>
                <a:latin typeface="Calibri" pitchFamily="34" charset="0"/>
              </a:rPr>
              <a:t>“</a:t>
            </a:r>
            <a:r>
              <a:rPr lang="tr-TR" altLang="tr-TR" sz="3600" b="1" dirty="0">
                <a:solidFill>
                  <a:srgbClr val="FF0000"/>
                </a:solidFill>
                <a:latin typeface="Calibri" pitchFamily="34" charset="0"/>
              </a:rPr>
              <a:t>Ben dili</a:t>
            </a:r>
            <a:r>
              <a:rPr lang="tr-TR" altLang="en-US" sz="3600" b="1" dirty="0">
                <a:solidFill>
                  <a:srgbClr val="FF0000"/>
                </a:solidFill>
                <a:latin typeface="Calibri" pitchFamily="34" charset="0"/>
              </a:rPr>
              <a:t>”</a:t>
            </a:r>
            <a:r>
              <a:rPr lang="tr-TR" altLang="tr-TR" sz="3600" b="1" dirty="0">
                <a:solidFill>
                  <a:srgbClr val="FF0000"/>
                </a:solidFill>
                <a:latin typeface="Calibri" pitchFamily="34" charset="0"/>
              </a:rPr>
              <a:t> ile ifade için </a:t>
            </a:r>
            <a:r>
              <a:rPr lang="tr-TR" altLang="tr-TR" sz="3600" b="1" dirty="0" smtClean="0">
                <a:solidFill>
                  <a:srgbClr val="FF0000"/>
                </a:solidFill>
                <a:latin typeface="Calibri" pitchFamily="34" charset="0"/>
              </a:rPr>
              <a:t> örnek</a:t>
            </a:r>
            <a:endParaRPr lang="tr-TR" altLang="tr-TR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03" name="2 İçerik Yer Tutucusu"/>
          <p:cNvSpPr txBox="1">
            <a:spLocks/>
          </p:cNvSpPr>
          <p:nvPr/>
        </p:nvSpPr>
        <p:spPr bwMode="auto">
          <a:xfrm>
            <a:off x="536575" y="2097088"/>
            <a:ext cx="884555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822325" indent="-282575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3200">
                <a:latin typeface="Calibri" pitchFamily="34" charset="0"/>
              </a:rPr>
              <a:t>Aceleniz var. Hemen gitmeniz gerekiyor. Kapınızda habersiz gelen bir hasta sonuç göstermek istiyor.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3200"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3200">
                <a:latin typeface="Calibri" pitchFamily="34" charset="0"/>
              </a:rPr>
              <a:t>Burada sizi zora sokan ne olabilir?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3200">
                <a:latin typeface="Calibri" pitchFamily="34" charset="0"/>
              </a:rPr>
              <a:t>Bunu önlemek için ne yaparsınız?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3200" u="sng">
                <a:latin typeface="Calibri" pitchFamily="34" charset="0"/>
              </a:rPr>
              <a:t>Ne dersiniz?</a:t>
            </a:r>
            <a:endParaRPr lang="tr-TR" altLang="tr-TR" sz="280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 2" pitchFamily="18" charset="2"/>
              <a:buNone/>
            </a:pPr>
            <a:endParaRPr lang="tr-TR" altLang="tr-TR" sz="320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>
          <a:xfrm>
            <a:off x="498475" y="5876925"/>
            <a:ext cx="9258300" cy="720725"/>
          </a:xfrm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0000"/>
                </a:solidFill>
              </a:rPr>
              <a:t>Vites değiştirme?</a:t>
            </a:r>
            <a:r>
              <a:rPr lang="tr-TR" altLang="tr-TR" b="1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7651" name="2 İçerik Yer Tutucusu"/>
          <p:cNvSpPr>
            <a:spLocks noGrp="1"/>
          </p:cNvSpPr>
          <p:nvPr>
            <p:ph idx="1"/>
          </p:nvPr>
        </p:nvSpPr>
        <p:spPr>
          <a:xfrm>
            <a:off x="536575" y="1449388"/>
            <a:ext cx="9258300" cy="3492500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Char char="§"/>
            </a:pPr>
            <a:r>
              <a:rPr lang="tr-TR" altLang="tr-TR" smtClean="0"/>
              <a:t>Israrla aynı şeyleri söylemek saldırganlık/duyarsız olarak algılanır</a:t>
            </a:r>
          </a:p>
          <a:p>
            <a:pPr marL="273050" indent="-273050" eaLnBrk="1" hangingPunct="1">
              <a:buFont typeface="Wingdings" pitchFamily="2" charset="2"/>
              <a:buChar char="§"/>
            </a:pPr>
            <a:r>
              <a:rPr lang="tr-TR" altLang="tr-TR" smtClean="0"/>
              <a:t>Karşı tarafı daha çok savunmaya, olumsuz ve inatçı tavırlara iter</a:t>
            </a:r>
            <a:endParaRPr lang="en-US" altLang="tr-TR" smtClean="0"/>
          </a:p>
          <a:p>
            <a:pPr marL="273050" indent="-273050" eaLnBrk="1" hangingPunct="1">
              <a:buFont typeface="Wingdings" pitchFamily="2" charset="2"/>
              <a:buChar char="§"/>
            </a:pPr>
            <a:r>
              <a:rPr lang="tr-TR" altLang="tr-TR" smtClean="0"/>
              <a:t>Sizden duydukları "senin ne hissettiğin önemli değil, ben böyle istiyorum (düşünüyorum)“dur.</a:t>
            </a:r>
          </a:p>
        </p:txBody>
      </p:sp>
      <p:sp>
        <p:nvSpPr>
          <p:cNvPr id="4" name="Rectangle 11"/>
          <p:cNvSpPr txBox="1">
            <a:spLocks/>
          </p:cNvSpPr>
          <p:nvPr/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tr-TR" altLang="tr-TR" sz="4400" b="1" dirty="0">
                <a:solidFill>
                  <a:srgbClr val="800080"/>
                </a:solidFill>
                <a:latin typeface="Calibri" pitchFamily="34" charset="0"/>
                <a:cs typeface="+mj-cs"/>
              </a:rPr>
              <a:t>Ben İletilerine </a:t>
            </a:r>
            <a:r>
              <a:rPr lang="tr-TR" altLang="tr-TR" sz="4400" b="1" dirty="0" smtClean="0">
                <a:solidFill>
                  <a:srgbClr val="800080"/>
                </a:solidFill>
                <a:latin typeface="Calibri" pitchFamily="34" charset="0"/>
                <a:cs typeface="+mj-cs"/>
              </a:rPr>
              <a:t> </a:t>
            </a:r>
            <a:r>
              <a:rPr lang="tr-TR" altLang="tr-TR" sz="4400" b="1" dirty="0">
                <a:solidFill>
                  <a:srgbClr val="800080"/>
                </a:solidFill>
                <a:latin typeface="Calibri" pitchFamily="34" charset="0"/>
                <a:cs typeface="+mj-cs"/>
              </a:rPr>
              <a:t>Direnç </a:t>
            </a:r>
          </a:p>
        </p:txBody>
      </p:sp>
      <p:sp>
        <p:nvSpPr>
          <p:cNvPr id="5" name="4 Aşağı Ok"/>
          <p:cNvSpPr/>
          <p:nvPr/>
        </p:nvSpPr>
        <p:spPr>
          <a:xfrm>
            <a:off x="4495800" y="4689475"/>
            <a:ext cx="1116013" cy="12239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4332685" y="260351"/>
            <a:ext cx="5184577" cy="587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VİTES DEĞİŞTİRME</a:t>
            </a:r>
          </a:p>
        </p:txBody>
      </p:sp>
      <p:sp>
        <p:nvSpPr>
          <p:cNvPr id="92163" name="Line 5"/>
          <p:cNvSpPr>
            <a:spLocks noChangeShapeType="1"/>
          </p:cNvSpPr>
          <p:nvPr/>
        </p:nvSpPr>
        <p:spPr bwMode="auto">
          <a:xfrm>
            <a:off x="1173362" y="981075"/>
            <a:ext cx="0" cy="4319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2164" name="Line 6"/>
          <p:cNvSpPr>
            <a:spLocks noChangeShapeType="1"/>
          </p:cNvSpPr>
          <p:nvPr/>
        </p:nvSpPr>
        <p:spPr bwMode="auto">
          <a:xfrm>
            <a:off x="1173361" y="5300663"/>
            <a:ext cx="850642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2165" name="Text Box 7"/>
          <p:cNvSpPr txBox="1">
            <a:spLocks noChangeArrowheads="1"/>
          </p:cNvSpPr>
          <p:nvPr/>
        </p:nvSpPr>
        <p:spPr bwMode="auto">
          <a:xfrm>
            <a:off x="1092994" y="5516563"/>
            <a:ext cx="76152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28008" name="Line 8"/>
          <p:cNvSpPr>
            <a:spLocks noChangeShapeType="1"/>
          </p:cNvSpPr>
          <p:nvPr/>
        </p:nvSpPr>
        <p:spPr bwMode="auto">
          <a:xfrm flipV="1">
            <a:off x="1173361" y="1341439"/>
            <a:ext cx="1134070" cy="3887787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2307432" y="1341438"/>
            <a:ext cx="1053703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>
            <a:off x="3361134" y="1341438"/>
            <a:ext cx="971550" cy="12954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8011" name="Line 11"/>
          <p:cNvSpPr>
            <a:spLocks noChangeShapeType="1"/>
          </p:cNvSpPr>
          <p:nvPr/>
        </p:nvSpPr>
        <p:spPr bwMode="auto">
          <a:xfrm>
            <a:off x="4332684" y="2636838"/>
            <a:ext cx="973337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8012" name="Line 12"/>
          <p:cNvSpPr>
            <a:spLocks noChangeShapeType="1"/>
          </p:cNvSpPr>
          <p:nvPr/>
        </p:nvSpPr>
        <p:spPr bwMode="auto">
          <a:xfrm>
            <a:off x="5306021" y="2636839"/>
            <a:ext cx="971550" cy="1152525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8013" name="Line 13"/>
          <p:cNvSpPr>
            <a:spLocks noChangeShapeType="1"/>
          </p:cNvSpPr>
          <p:nvPr/>
        </p:nvSpPr>
        <p:spPr bwMode="auto">
          <a:xfrm>
            <a:off x="6277571" y="3789363"/>
            <a:ext cx="1051917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8014" name="Line 14"/>
          <p:cNvSpPr>
            <a:spLocks noChangeShapeType="1"/>
          </p:cNvSpPr>
          <p:nvPr/>
        </p:nvSpPr>
        <p:spPr bwMode="auto">
          <a:xfrm>
            <a:off x="7249122" y="3789364"/>
            <a:ext cx="1053703" cy="719137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2173" name="Line 15"/>
          <p:cNvSpPr>
            <a:spLocks noChangeShapeType="1"/>
          </p:cNvSpPr>
          <p:nvPr/>
        </p:nvSpPr>
        <p:spPr bwMode="auto">
          <a:xfrm>
            <a:off x="607219" y="1125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8016" name="Text Box 16"/>
          <p:cNvSpPr txBox="1">
            <a:spLocks noChangeArrowheads="1"/>
          </p:cNvSpPr>
          <p:nvPr/>
        </p:nvSpPr>
        <p:spPr bwMode="auto">
          <a:xfrm>
            <a:off x="1232297" y="6310314"/>
            <a:ext cx="8590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sz="2000" b="1">
                <a:solidFill>
                  <a:srgbClr val="000099"/>
                </a:solidFill>
                <a:latin typeface="Comic Sans MS" pitchFamily="66" charset="0"/>
              </a:rPr>
              <a:t>B.D.</a:t>
            </a:r>
          </a:p>
        </p:txBody>
      </p:sp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2284215" y="6310314"/>
            <a:ext cx="88225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sz="2000" b="1">
                <a:solidFill>
                  <a:srgbClr val="000099"/>
                </a:solidFill>
                <a:latin typeface="Comic Sans MS" pitchFamily="66" charset="0"/>
              </a:rPr>
              <a:t>B.D.</a:t>
            </a:r>
          </a:p>
        </p:txBody>
      </p:sp>
      <p:sp>
        <p:nvSpPr>
          <p:cNvPr id="128018" name="Text Box 18"/>
          <p:cNvSpPr txBox="1">
            <a:spLocks noChangeArrowheads="1"/>
          </p:cNvSpPr>
          <p:nvPr/>
        </p:nvSpPr>
        <p:spPr bwMode="auto">
          <a:xfrm>
            <a:off x="3380781" y="6316664"/>
            <a:ext cx="7505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tr-TR" sz="2000" b="1">
                <a:solidFill>
                  <a:srgbClr val="000099"/>
                </a:solidFill>
                <a:latin typeface="Comic Sans MS" pitchFamily="66" charset="0"/>
              </a:rPr>
              <a:t>E.D.</a:t>
            </a:r>
          </a:p>
        </p:txBody>
      </p:sp>
      <p:sp>
        <p:nvSpPr>
          <p:cNvPr id="128019" name="Text Box 19"/>
          <p:cNvSpPr txBox="1">
            <a:spLocks noChangeArrowheads="1"/>
          </p:cNvSpPr>
          <p:nvPr/>
        </p:nvSpPr>
        <p:spPr bwMode="auto">
          <a:xfrm>
            <a:off x="4339829" y="6308726"/>
            <a:ext cx="74090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tr-TR" sz="2000" b="1">
                <a:solidFill>
                  <a:srgbClr val="000099"/>
                </a:solidFill>
                <a:latin typeface="Comic Sans MS" pitchFamily="66" charset="0"/>
              </a:rPr>
              <a:t>B.D</a:t>
            </a:r>
            <a:r>
              <a:rPr lang="tr-TR" b="1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5306022" y="6308726"/>
            <a:ext cx="73930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tr-TR" sz="2000" b="1">
                <a:solidFill>
                  <a:srgbClr val="000099"/>
                </a:solidFill>
                <a:latin typeface="Comic Sans MS" pitchFamily="66" charset="0"/>
              </a:rPr>
              <a:t>E.D</a:t>
            </a:r>
            <a:r>
              <a:rPr lang="tr-TR" b="1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28021" name="Text Box 21"/>
          <p:cNvSpPr txBox="1">
            <a:spLocks noChangeArrowheads="1"/>
          </p:cNvSpPr>
          <p:nvPr/>
        </p:nvSpPr>
        <p:spPr bwMode="auto">
          <a:xfrm>
            <a:off x="6357938" y="6308726"/>
            <a:ext cx="74090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tr-TR" sz="2000" b="1">
                <a:solidFill>
                  <a:srgbClr val="000099"/>
                </a:solidFill>
                <a:latin typeface="Comic Sans MS" pitchFamily="66" charset="0"/>
              </a:rPr>
              <a:t>B.D</a:t>
            </a:r>
            <a:r>
              <a:rPr lang="tr-TR" b="1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28022" name="Text Box 22"/>
          <p:cNvSpPr txBox="1">
            <a:spLocks noChangeArrowheads="1"/>
          </p:cNvSpPr>
          <p:nvPr/>
        </p:nvSpPr>
        <p:spPr bwMode="auto">
          <a:xfrm>
            <a:off x="7593806" y="6308726"/>
            <a:ext cx="63991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tr-TR" sz="2000" b="1">
                <a:solidFill>
                  <a:srgbClr val="000099"/>
                </a:solidFill>
                <a:latin typeface="Comic Sans MS" pitchFamily="66" charset="0"/>
              </a:rPr>
              <a:t>E.D</a:t>
            </a:r>
          </a:p>
        </p:txBody>
      </p:sp>
      <p:sp>
        <p:nvSpPr>
          <p:cNvPr id="92181" name="Line 23"/>
          <p:cNvSpPr>
            <a:spLocks noChangeShapeType="1"/>
          </p:cNvSpPr>
          <p:nvPr/>
        </p:nvSpPr>
        <p:spPr bwMode="auto">
          <a:xfrm>
            <a:off x="1173361" y="4508500"/>
            <a:ext cx="753487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2182" name="Rectangle 24"/>
          <p:cNvSpPr>
            <a:spLocks noChangeArrowheads="1"/>
          </p:cNvSpPr>
          <p:nvPr/>
        </p:nvSpPr>
        <p:spPr bwMode="auto">
          <a:xfrm rot="-5400000">
            <a:off x="-1089462" y="2530803"/>
            <a:ext cx="33201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r-TR" sz="2800" b="1">
                <a:solidFill>
                  <a:srgbClr val="0000CC"/>
                </a:solidFill>
                <a:latin typeface="Comic Sans MS" pitchFamily="66" charset="0"/>
              </a:rPr>
              <a:t>Duygusal Tansiyon</a:t>
            </a:r>
          </a:p>
        </p:txBody>
      </p:sp>
      <p:sp>
        <p:nvSpPr>
          <p:cNvPr id="128025" name="Rectangle 25"/>
          <p:cNvSpPr>
            <a:spLocks noChangeArrowheads="1"/>
          </p:cNvSpPr>
          <p:nvPr/>
        </p:nvSpPr>
        <p:spPr bwMode="auto">
          <a:xfrm rot="-4514465">
            <a:off x="1365834" y="1704152"/>
            <a:ext cx="8723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r-TR" sz="2000" b="1">
                <a:solidFill>
                  <a:srgbClr val="CC0000"/>
                </a:solidFill>
                <a:latin typeface="Comic Sans MS" pitchFamily="66" charset="0"/>
              </a:rPr>
              <a:t>Fırlar</a:t>
            </a:r>
          </a:p>
        </p:txBody>
      </p:sp>
      <p:sp>
        <p:nvSpPr>
          <p:cNvPr id="128026" name="Rectangle 26"/>
          <p:cNvSpPr>
            <a:spLocks noChangeArrowheads="1"/>
          </p:cNvSpPr>
          <p:nvPr/>
        </p:nvSpPr>
        <p:spPr bwMode="auto">
          <a:xfrm rot="3314067">
            <a:off x="3460094" y="1247845"/>
            <a:ext cx="12522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r-TR" sz="2000" b="1">
                <a:solidFill>
                  <a:srgbClr val="FF3399"/>
                </a:solidFill>
                <a:latin typeface="Comic Sans MS" pitchFamily="66" charset="0"/>
              </a:rPr>
              <a:t>Düşmeye</a:t>
            </a:r>
          </a:p>
          <a:p>
            <a:pPr eaLnBrk="1" hangingPunct="1"/>
            <a:r>
              <a:rPr lang="tr-TR" sz="2000" b="1">
                <a:solidFill>
                  <a:srgbClr val="FF3399"/>
                </a:solidFill>
                <a:latin typeface="Comic Sans MS" pitchFamily="66" charset="0"/>
              </a:rPr>
              <a:t>Başlar</a:t>
            </a:r>
          </a:p>
        </p:txBody>
      </p:sp>
      <p:sp>
        <p:nvSpPr>
          <p:cNvPr id="128027" name="Rectangle 27"/>
          <p:cNvSpPr>
            <a:spLocks noChangeArrowheads="1"/>
          </p:cNvSpPr>
          <p:nvPr/>
        </p:nvSpPr>
        <p:spPr bwMode="auto">
          <a:xfrm rot="2405165">
            <a:off x="7411641" y="3716338"/>
            <a:ext cx="105370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sz="2000" b="1">
                <a:solidFill>
                  <a:srgbClr val="99CCFF"/>
                </a:solidFill>
                <a:latin typeface="Comic Sans MS" pitchFamily="66" charset="0"/>
              </a:rPr>
              <a:t>Düşer</a:t>
            </a:r>
          </a:p>
        </p:txBody>
      </p:sp>
      <p:sp>
        <p:nvSpPr>
          <p:cNvPr id="92186" name="Text Box 28"/>
          <p:cNvSpPr txBox="1">
            <a:spLocks noChangeArrowheads="1"/>
          </p:cNvSpPr>
          <p:nvPr/>
        </p:nvSpPr>
        <p:spPr bwMode="auto">
          <a:xfrm>
            <a:off x="2632472" y="4111626"/>
            <a:ext cx="3078956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sz="2000" b="1">
                <a:solidFill>
                  <a:srgbClr val="008000"/>
                </a:solidFill>
                <a:latin typeface="Comic Sans MS" pitchFamily="66" charset="0"/>
              </a:rPr>
              <a:t>     Kabul çizgisi</a:t>
            </a:r>
          </a:p>
        </p:txBody>
      </p:sp>
      <p:sp>
        <p:nvSpPr>
          <p:cNvPr id="128029" name="Rectangle 29"/>
          <p:cNvSpPr>
            <a:spLocks noChangeArrowheads="1"/>
          </p:cNvSpPr>
          <p:nvPr/>
        </p:nvSpPr>
        <p:spPr bwMode="auto">
          <a:xfrm>
            <a:off x="2259212" y="627064"/>
            <a:ext cx="10246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tr-TR" sz="2000" b="1">
                <a:solidFill>
                  <a:srgbClr val="CC0000"/>
                </a:solidFill>
                <a:latin typeface="Comic Sans MS" pitchFamily="66" charset="0"/>
              </a:rPr>
              <a:t>Yüksek</a:t>
            </a:r>
          </a:p>
          <a:p>
            <a:pPr algn="ctr" eaLnBrk="1" hangingPunct="1"/>
            <a:r>
              <a:rPr lang="tr-TR" sz="2000" b="1">
                <a:solidFill>
                  <a:srgbClr val="CC0000"/>
                </a:solidFill>
                <a:latin typeface="Comic Sans MS" pitchFamily="66" charset="0"/>
              </a:rPr>
              <a:t>kalır</a:t>
            </a:r>
          </a:p>
        </p:txBody>
      </p:sp>
      <p:sp>
        <p:nvSpPr>
          <p:cNvPr id="128030" name="Rectangle 30"/>
          <p:cNvSpPr>
            <a:spLocks noChangeArrowheads="1"/>
          </p:cNvSpPr>
          <p:nvPr/>
        </p:nvSpPr>
        <p:spPr bwMode="auto">
          <a:xfrm rot="3130276">
            <a:off x="5475574" y="2667764"/>
            <a:ext cx="8931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r-TR" sz="2000" b="1">
                <a:solidFill>
                  <a:srgbClr val="FF9933"/>
                </a:solidFill>
                <a:latin typeface="Comic Sans MS" pitchFamily="66" charset="0"/>
              </a:rPr>
              <a:t>Düşer</a:t>
            </a:r>
          </a:p>
        </p:txBody>
      </p:sp>
      <p:sp>
        <p:nvSpPr>
          <p:cNvPr id="128031" name="Rectangle 31"/>
          <p:cNvSpPr>
            <a:spLocks noChangeArrowheads="1"/>
          </p:cNvSpPr>
          <p:nvPr/>
        </p:nvSpPr>
        <p:spPr bwMode="auto">
          <a:xfrm>
            <a:off x="4448771" y="1922464"/>
            <a:ext cx="731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tr-TR" sz="2000" b="1">
                <a:solidFill>
                  <a:srgbClr val="FF3399"/>
                </a:solidFill>
                <a:latin typeface="Comic Sans MS" pitchFamily="66" charset="0"/>
              </a:rPr>
              <a:t>Aynı</a:t>
            </a:r>
          </a:p>
          <a:p>
            <a:pPr algn="ctr" eaLnBrk="1" hangingPunct="1"/>
            <a:r>
              <a:rPr lang="tr-TR" sz="2000" b="1">
                <a:solidFill>
                  <a:srgbClr val="FF3399"/>
                </a:solidFill>
                <a:latin typeface="Comic Sans MS" pitchFamily="66" charset="0"/>
              </a:rPr>
              <a:t>kalır</a:t>
            </a:r>
          </a:p>
        </p:txBody>
      </p:sp>
      <p:sp>
        <p:nvSpPr>
          <p:cNvPr id="128032" name="Rectangle 32"/>
          <p:cNvSpPr>
            <a:spLocks noChangeArrowheads="1"/>
          </p:cNvSpPr>
          <p:nvPr/>
        </p:nvSpPr>
        <p:spPr bwMode="auto">
          <a:xfrm>
            <a:off x="6324006" y="3121026"/>
            <a:ext cx="731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r-TR" sz="2000" b="1">
                <a:solidFill>
                  <a:srgbClr val="FF9933"/>
                </a:solidFill>
                <a:latin typeface="Comic Sans MS" pitchFamily="66" charset="0"/>
              </a:rPr>
              <a:t>Aynı</a:t>
            </a:r>
          </a:p>
          <a:p>
            <a:pPr eaLnBrk="1" hangingPunct="1"/>
            <a:r>
              <a:rPr lang="tr-TR" sz="2000" b="1">
                <a:solidFill>
                  <a:srgbClr val="FF9933"/>
                </a:solidFill>
                <a:latin typeface="Comic Sans MS" pitchFamily="66" charset="0"/>
              </a:rPr>
              <a:t>kalır</a:t>
            </a:r>
          </a:p>
        </p:txBody>
      </p:sp>
      <p:sp>
        <p:nvSpPr>
          <p:cNvPr id="92191" name="Rectangle 33"/>
          <p:cNvSpPr>
            <a:spLocks noChangeArrowheads="1"/>
          </p:cNvSpPr>
          <p:nvPr/>
        </p:nvSpPr>
        <p:spPr bwMode="auto">
          <a:xfrm>
            <a:off x="8383191" y="5373688"/>
            <a:ext cx="10358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r-TR" sz="2400" b="1">
                <a:solidFill>
                  <a:srgbClr val="0000CC"/>
                </a:solidFill>
                <a:latin typeface="Comic Sans MS" pitchFamily="66" charset="0"/>
              </a:rPr>
              <a:t>Süreç</a:t>
            </a:r>
          </a:p>
        </p:txBody>
      </p:sp>
      <p:sp>
        <p:nvSpPr>
          <p:cNvPr id="128034" name="Line 34"/>
          <p:cNvSpPr>
            <a:spLocks noChangeShapeType="1"/>
          </p:cNvSpPr>
          <p:nvPr/>
        </p:nvSpPr>
        <p:spPr bwMode="auto">
          <a:xfrm>
            <a:off x="2307431" y="1412875"/>
            <a:ext cx="0" cy="3887788"/>
          </a:xfrm>
          <a:prstGeom prst="line">
            <a:avLst/>
          </a:prstGeom>
          <a:noFill/>
          <a:ln w="19050">
            <a:solidFill>
              <a:srgbClr val="CC99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28035" name="Line 35"/>
          <p:cNvSpPr>
            <a:spLocks noChangeShapeType="1"/>
          </p:cNvSpPr>
          <p:nvPr/>
        </p:nvSpPr>
        <p:spPr bwMode="auto">
          <a:xfrm>
            <a:off x="3361134" y="1412875"/>
            <a:ext cx="0" cy="3887788"/>
          </a:xfrm>
          <a:prstGeom prst="line">
            <a:avLst/>
          </a:prstGeom>
          <a:noFill/>
          <a:ln w="19050">
            <a:solidFill>
              <a:srgbClr val="CC99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28036" name="Line 36"/>
          <p:cNvSpPr>
            <a:spLocks noChangeShapeType="1"/>
          </p:cNvSpPr>
          <p:nvPr/>
        </p:nvSpPr>
        <p:spPr bwMode="auto">
          <a:xfrm>
            <a:off x="4332684" y="2636839"/>
            <a:ext cx="0" cy="2663825"/>
          </a:xfrm>
          <a:prstGeom prst="line">
            <a:avLst/>
          </a:prstGeom>
          <a:noFill/>
          <a:ln w="19050">
            <a:solidFill>
              <a:srgbClr val="CC99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28037" name="Line 37"/>
          <p:cNvSpPr>
            <a:spLocks noChangeShapeType="1"/>
          </p:cNvSpPr>
          <p:nvPr/>
        </p:nvSpPr>
        <p:spPr bwMode="auto">
          <a:xfrm>
            <a:off x="5306021" y="2636839"/>
            <a:ext cx="0" cy="2663825"/>
          </a:xfrm>
          <a:prstGeom prst="line">
            <a:avLst/>
          </a:prstGeom>
          <a:noFill/>
          <a:ln w="19050">
            <a:solidFill>
              <a:srgbClr val="CC99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28038" name="Line 38"/>
          <p:cNvSpPr>
            <a:spLocks noChangeShapeType="1"/>
          </p:cNvSpPr>
          <p:nvPr/>
        </p:nvSpPr>
        <p:spPr bwMode="auto">
          <a:xfrm>
            <a:off x="6277571" y="3789363"/>
            <a:ext cx="0" cy="1511300"/>
          </a:xfrm>
          <a:prstGeom prst="line">
            <a:avLst/>
          </a:prstGeom>
          <a:noFill/>
          <a:ln w="19050">
            <a:solidFill>
              <a:srgbClr val="CC99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28039" name="Line 39"/>
          <p:cNvSpPr>
            <a:spLocks noChangeShapeType="1"/>
          </p:cNvSpPr>
          <p:nvPr/>
        </p:nvSpPr>
        <p:spPr bwMode="auto">
          <a:xfrm>
            <a:off x="7249121" y="3789363"/>
            <a:ext cx="0" cy="1511300"/>
          </a:xfrm>
          <a:prstGeom prst="line">
            <a:avLst/>
          </a:prstGeom>
          <a:noFill/>
          <a:ln w="19050">
            <a:solidFill>
              <a:srgbClr val="CC99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28040" name="Line 40"/>
          <p:cNvSpPr>
            <a:spLocks noChangeShapeType="1"/>
          </p:cNvSpPr>
          <p:nvPr/>
        </p:nvSpPr>
        <p:spPr bwMode="auto">
          <a:xfrm>
            <a:off x="8302824" y="4437063"/>
            <a:ext cx="0" cy="863600"/>
          </a:xfrm>
          <a:prstGeom prst="line">
            <a:avLst/>
          </a:prstGeom>
          <a:noFill/>
          <a:ln w="19050">
            <a:solidFill>
              <a:srgbClr val="CC99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128041" name="Picture 41" descr="J02505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502" y="5445126"/>
            <a:ext cx="8143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42" name="Picture 42" descr="J02505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388" y="5445125"/>
            <a:ext cx="810816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43" name="Picture 43" descr="J02505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1640" y="5445126"/>
            <a:ext cx="8143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44" name="Picture 44" descr="MCj032606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5515" y="5445126"/>
            <a:ext cx="935831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45" name="Picture 45" descr="MCj032606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9952" y="5445126"/>
            <a:ext cx="935831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46" name="Picture 46" descr="MCj032606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2685" y="5445126"/>
            <a:ext cx="935831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47" name="Picture 47" descr="MCj032606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3290" y="5445126"/>
            <a:ext cx="935831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6" name="Picture 48" descr="J02509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2009" y="981076"/>
            <a:ext cx="1894879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8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B799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B79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12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2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1ABC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12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12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1ABC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9" dur="500"/>
                                        <p:tgtEl>
                                          <p:spTgt spid="12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1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8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28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1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1ABC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6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9" dur="500"/>
                                        <p:tgtEl>
                                          <p:spTgt spid="128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2" dur="500"/>
                                        <p:tgtEl>
                                          <p:spTgt spid="1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3" dur="500"/>
                                        <p:tgtEl>
                                          <p:spTgt spid="12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6" dur="500"/>
                                        <p:tgtEl>
                                          <p:spTgt spid="128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DFFD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6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9" dur="500"/>
                                        <p:tgtEl>
                                          <p:spTgt spid="128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2" dur="500"/>
                                        <p:tgtEl>
                                          <p:spTgt spid="12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28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28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3" dur="500"/>
                                        <p:tgtEl>
                                          <p:spTgt spid="12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6" dur="500"/>
                                        <p:tgtEl>
                                          <p:spTgt spid="1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DFFD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6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9" dur="500"/>
                                        <p:tgtEl>
                                          <p:spTgt spid="128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2" dur="500"/>
                                        <p:tgtEl>
                                          <p:spTgt spid="12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8" grpId="0" animBg="1"/>
      <p:bldP spid="128009" grpId="0" animBg="1"/>
      <p:bldP spid="128010" grpId="0" animBg="1"/>
      <p:bldP spid="128011" grpId="0" animBg="1"/>
      <p:bldP spid="128012" grpId="0" animBg="1"/>
      <p:bldP spid="128013" grpId="0" animBg="1"/>
      <p:bldP spid="128014" grpId="0" animBg="1"/>
      <p:bldP spid="128016" grpId="0"/>
      <p:bldP spid="128017" grpId="0"/>
      <p:bldP spid="128018" grpId="0"/>
      <p:bldP spid="128019" grpId="0"/>
      <p:bldP spid="128020" grpId="0"/>
      <p:bldP spid="128021" grpId="0"/>
      <p:bldP spid="128022" grpId="0"/>
      <p:bldP spid="128025" grpId="0"/>
      <p:bldP spid="128025" grpId="1"/>
      <p:bldP spid="128026" grpId="0"/>
      <p:bldP spid="128026" grpId="1"/>
      <p:bldP spid="128027" grpId="0"/>
      <p:bldP spid="128029" grpId="0"/>
      <p:bldP spid="128029" grpId="1"/>
      <p:bldP spid="128030" grpId="0"/>
      <p:bldP spid="128031" grpId="0"/>
      <p:bldP spid="128031" grpId="1"/>
      <p:bldP spid="128032" grpId="0"/>
      <p:bldP spid="128034" grpId="0" animBg="1"/>
      <p:bldP spid="128035" grpId="0" animBg="1"/>
      <p:bldP spid="128036" grpId="0" animBg="1"/>
      <p:bldP spid="128037" grpId="0" animBg="1"/>
      <p:bldP spid="128038" grpId="0" animBg="1"/>
      <p:bldP spid="128039" grpId="0" animBg="1"/>
      <p:bldP spid="1280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10287000" cy="5661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altLang="tr-TR" smtClean="0">
                <a:solidFill>
                  <a:schemeClr val="tx2"/>
                </a:solidFill>
              </a:rPr>
              <a:t>				</a:t>
            </a:r>
            <a:r>
              <a:rPr lang="tr-TR" altLang="tr-TR" b="1" smtClean="0">
                <a:solidFill>
                  <a:schemeClr val="tx2"/>
                </a:solidFill>
              </a:rPr>
              <a:t>(TEŞHİS) 	       (TEDAVİ)</a:t>
            </a:r>
          </a:p>
        </p:txBody>
      </p:sp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2795588" y="1412875"/>
            <a:ext cx="3702050" cy="4610100"/>
          </a:xfrm>
          <a:prstGeom prst="rect">
            <a:avLst/>
          </a:prstGeom>
          <a:solidFill>
            <a:srgbClr val="666699"/>
          </a:solidFill>
          <a:ln w="76200">
            <a:solidFill>
              <a:srgbClr val="FFCC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35204" name="Line 4"/>
          <p:cNvSpPr>
            <a:spLocks noChangeShapeType="1"/>
          </p:cNvSpPr>
          <p:nvPr/>
        </p:nvSpPr>
        <p:spPr bwMode="auto">
          <a:xfrm flipV="1">
            <a:off x="2874963" y="2492375"/>
            <a:ext cx="3621087" cy="0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5205" name="Line 5"/>
          <p:cNvSpPr>
            <a:spLocks noChangeShapeType="1"/>
          </p:cNvSpPr>
          <p:nvPr/>
        </p:nvSpPr>
        <p:spPr bwMode="auto">
          <a:xfrm>
            <a:off x="2795588" y="4797425"/>
            <a:ext cx="3598862" cy="0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5206" name="WordArt 6"/>
          <p:cNvSpPr>
            <a:spLocks noChangeArrowheads="1" noChangeShapeType="1" noTextEdit="1"/>
          </p:cNvSpPr>
          <p:nvPr/>
        </p:nvSpPr>
        <p:spPr bwMode="auto">
          <a:xfrm>
            <a:off x="7005638" y="1628775"/>
            <a:ext cx="2143125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kern="1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(DİNLİYORUM) </a:t>
            </a:r>
          </a:p>
          <a:p>
            <a:pPr algn="ctr"/>
            <a:r>
              <a:rPr lang="tr-TR" kern="1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ETKİN</a:t>
            </a:r>
          </a:p>
          <a:p>
            <a:pPr algn="ctr"/>
            <a:r>
              <a:rPr lang="tr-TR" kern="1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DİNLİYORUM</a:t>
            </a:r>
          </a:p>
        </p:txBody>
      </p:sp>
      <p:sp>
        <p:nvSpPr>
          <p:cNvPr id="435207" name="WordArt 7"/>
          <p:cNvSpPr>
            <a:spLocks noChangeArrowheads="1" noChangeShapeType="1" noTextEdit="1"/>
          </p:cNvSpPr>
          <p:nvPr/>
        </p:nvSpPr>
        <p:spPr bwMode="auto">
          <a:xfrm>
            <a:off x="1012825" y="4581525"/>
            <a:ext cx="1243013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2000" kern="1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KABUL</a:t>
            </a:r>
          </a:p>
          <a:p>
            <a:pPr algn="ctr"/>
            <a:r>
              <a:rPr lang="tr-TR" sz="2000" kern="1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ÇİZGİSİ</a:t>
            </a:r>
          </a:p>
        </p:txBody>
      </p:sp>
      <p:sp>
        <p:nvSpPr>
          <p:cNvPr id="435208" name="WordArt 8"/>
          <p:cNvSpPr>
            <a:spLocks noChangeArrowheads="1" noChangeShapeType="1" noTextEdit="1"/>
          </p:cNvSpPr>
          <p:nvPr/>
        </p:nvSpPr>
        <p:spPr bwMode="auto">
          <a:xfrm>
            <a:off x="7248525" y="2924175"/>
            <a:ext cx="1019175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kern="1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EĞİTİM</a:t>
            </a:r>
          </a:p>
          <a:p>
            <a:pPr algn="ctr"/>
            <a:r>
              <a:rPr lang="tr-TR" kern="1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Destek</a:t>
            </a:r>
          </a:p>
          <a:p>
            <a:pPr algn="ctr"/>
            <a:r>
              <a:rPr lang="tr-TR" kern="1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Teşvik</a:t>
            </a:r>
          </a:p>
          <a:p>
            <a:pPr algn="ctr"/>
            <a:r>
              <a:rPr lang="tr-TR" kern="1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Öneri</a:t>
            </a:r>
          </a:p>
        </p:txBody>
      </p:sp>
      <p:sp>
        <p:nvSpPr>
          <p:cNvPr id="435209" name="WordArt 9"/>
          <p:cNvSpPr>
            <a:spLocks noChangeArrowheads="1" noChangeShapeType="1" noTextEdit="1"/>
          </p:cNvSpPr>
          <p:nvPr/>
        </p:nvSpPr>
        <p:spPr bwMode="auto">
          <a:xfrm>
            <a:off x="7248525" y="4868863"/>
            <a:ext cx="186531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kern="1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Konuşuyorum</a:t>
            </a:r>
          </a:p>
          <a:p>
            <a:pPr algn="ctr"/>
            <a:r>
              <a:rPr lang="tr-TR" kern="1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SEN DİLİ</a:t>
            </a:r>
          </a:p>
          <a:p>
            <a:pPr algn="ctr"/>
            <a:r>
              <a:rPr lang="tr-TR" kern="1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BEN-DİLİ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088188" y="5229225"/>
            <a:ext cx="1782762" cy="360363"/>
            <a:chOff x="3969" y="3294"/>
            <a:chExt cx="998" cy="227"/>
          </a:xfrm>
        </p:grpSpPr>
        <p:sp>
          <p:nvSpPr>
            <p:cNvPr id="29716" name="Line 11"/>
            <p:cNvSpPr>
              <a:spLocks noChangeShapeType="1"/>
            </p:cNvSpPr>
            <p:nvPr/>
          </p:nvSpPr>
          <p:spPr bwMode="auto">
            <a:xfrm>
              <a:off x="3969" y="3294"/>
              <a:ext cx="998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9717" name="Line 12"/>
            <p:cNvSpPr>
              <a:spLocks noChangeShapeType="1"/>
            </p:cNvSpPr>
            <p:nvPr/>
          </p:nvSpPr>
          <p:spPr bwMode="auto">
            <a:xfrm flipH="1">
              <a:off x="4059" y="3339"/>
              <a:ext cx="81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2065338" y="260350"/>
            <a:ext cx="365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tr-TR" altLang="tr-TR" sz="2800" b="1">
                <a:solidFill>
                  <a:schemeClr val="tx2"/>
                </a:solidFill>
                <a:latin typeface="Arial" charset="0"/>
              </a:rPr>
              <a:t>SORUN PENCERESİ</a:t>
            </a:r>
          </a:p>
        </p:txBody>
      </p:sp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7248525" y="333375"/>
            <a:ext cx="172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tr-TR" altLang="tr-TR" sz="2800" b="1">
                <a:solidFill>
                  <a:schemeClr val="tx2"/>
                </a:solidFill>
                <a:latin typeface="Arial" charset="0"/>
              </a:rPr>
              <a:t>YÖNTEM</a:t>
            </a:r>
          </a:p>
        </p:txBody>
      </p:sp>
      <p:sp>
        <p:nvSpPr>
          <p:cNvPr id="435215" name="WordArt 15"/>
          <p:cNvSpPr>
            <a:spLocks noChangeArrowheads="1" noChangeShapeType="1" noTextEdit="1"/>
          </p:cNvSpPr>
          <p:nvPr/>
        </p:nvSpPr>
        <p:spPr bwMode="auto">
          <a:xfrm>
            <a:off x="3686175" y="1557338"/>
            <a:ext cx="2357438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SORUN KARŞIDA</a:t>
            </a:r>
          </a:p>
        </p:txBody>
      </p:sp>
      <p:sp>
        <p:nvSpPr>
          <p:cNvPr id="435216" name="WordArt 16"/>
          <p:cNvSpPr>
            <a:spLocks noChangeArrowheads="1" noChangeShapeType="1" noTextEdit="1"/>
          </p:cNvSpPr>
          <p:nvPr/>
        </p:nvSpPr>
        <p:spPr bwMode="auto">
          <a:xfrm>
            <a:off x="3603625" y="3284538"/>
            <a:ext cx="2268538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SORUN YOK</a:t>
            </a:r>
          </a:p>
        </p:txBody>
      </p:sp>
      <p:sp>
        <p:nvSpPr>
          <p:cNvPr id="435217" name="WordArt 17"/>
          <p:cNvSpPr>
            <a:spLocks noChangeArrowheads="1" noChangeShapeType="1" noTextEdit="1"/>
          </p:cNvSpPr>
          <p:nvPr/>
        </p:nvSpPr>
        <p:spPr bwMode="auto">
          <a:xfrm>
            <a:off x="3603625" y="5373688"/>
            <a:ext cx="2357438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SORUN BENDE</a:t>
            </a:r>
          </a:p>
        </p:txBody>
      </p:sp>
      <p:sp>
        <p:nvSpPr>
          <p:cNvPr id="435219" name="Text Box 19"/>
          <p:cNvSpPr txBox="1">
            <a:spLocks noChangeArrowheads="1"/>
          </p:cNvSpPr>
          <p:nvPr/>
        </p:nvSpPr>
        <p:spPr bwMode="auto">
          <a:xfrm>
            <a:off x="0" y="1557338"/>
            <a:ext cx="2443163" cy="10144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tr-TR" altLang="tr-TR" sz="2000" b="1">
                <a:solidFill>
                  <a:srgbClr val="009900"/>
                </a:solidFill>
                <a:latin typeface="Arial" charset="0"/>
              </a:rPr>
              <a:t>KABUL </a:t>
            </a:r>
          </a:p>
          <a:p>
            <a:pPr eaLnBrk="1" hangingPunct="1"/>
            <a:r>
              <a:rPr lang="tr-TR" altLang="tr-TR" sz="2000" b="1">
                <a:solidFill>
                  <a:srgbClr val="009900"/>
                </a:solidFill>
                <a:latin typeface="Arial" charset="0"/>
              </a:rPr>
              <a:t>EDİLEBİLİR</a:t>
            </a:r>
          </a:p>
          <a:p>
            <a:pPr eaLnBrk="1" hangingPunct="1"/>
            <a:r>
              <a:rPr lang="tr-TR" altLang="tr-TR" sz="2000" b="1">
                <a:solidFill>
                  <a:srgbClr val="009900"/>
                </a:solidFill>
                <a:latin typeface="Arial" charset="0"/>
              </a:rPr>
              <a:t>DAVRANIŞLAR</a:t>
            </a:r>
          </a:p>
        </p:txBody>
      </p:sp>
      <p:sp>
        <p:nvSpPr>
          <p:cNvPr id="435218" name="Rectangle 18"/>
          <p:cNvSpPr>
            <a:spLocks noChangeArrowheads="1"/>
          </p:cNvSpPr>
          <p:nvPr/>
        </p:nvSpPr>
        <p:spPr bwMode="auto">
          <a:xfrm>
            <a:off x="1687513" y="392113"/>
            <a:ext cx="7191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tr-TR" altLang="tr-TR" sz="28800">
                <a:solidFill>
                  <a:srgbClr val="EFCCFC"/>
                </a:solidFill>
                <a:latin typeface="Arial" charset="0"/>
                <a:cs typeface="Times New Roman" pitchFamily="18" charset="0"/>
              </a:rPr>
              <a:t>{</a:t>
            </a:r>
          </a:p>
        </p:txBody>
      </p:sp>
      <p:sp>
        <p:nvSpPr>
          <p:cNvPr id="29714" name="Text Box 20"/>
          <p:cNvSpPr txBox="1">
            <a:spLocks noChangeArrowheads="1"/>
          </p:cNvSpPr>
          <p:nvPr/>
        </p:nvSpPr>
        <p:spPr bwMode="auto">
          <a:xfrm>
            <a:off x="1173163" y="5516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tr-TR" altLang="tr-TR">
              <a:latin typeface="Arial" charset="0"/>
            </a:endParaRPr>
          </a:p>
        </p:txBody>
      </p:sp>
      <p:sp>
        <p:nvSpPr>
          <p:cNvPr id="435221" name="Text Box 21"/>
          <p:cNvSpPr txBox="1">
            <a:spLocks noChangeArrowheads="1"/>
          </p:cNvSpPr>
          <p:nvPr/>
        </p:nvSpPr>
        <p:spPr bwMode="auto">
          <a:xfrm>
            <a:off x="355600" y="5408613"/>
            <a:ext cx="2403475" cy="1200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tr-TR" altLang="tr-TR" sz="2400" b="1">
                <a:solidFill>
                  <a:srgbClr val="FF0000"/>
                </a:solidFill>
                <a:latin typeface="Arial" charset="0"/>
              </a:rPr>
              <a:t>KABUL </a:t>
            </a:r>
          </a:p>
          <a:p>
            <a:pPr eaLnBrk="1" hangingPunct="1"/>
            <a:r>
              <a:rPr lang="tr-TR" altLang="tr-TR" sz="2400" b="1">
                <a:solidFill>
                  <a:srgbClr val="FF0000"/>
                </a:solidFill>
                <a:latin typeface="Arial" charset="0"/>
              </a:rPr>
              <a:t>EDİLEMEZ</a:t>
            </a:r>
          </a:p>
          <a:p>
            <a:pPr eaLnBrk="1" hangingPunct="1"/>
            <a:r>
              <a:rPr lang="tr-TR" altLang="tr-TR" sz="2400" b="1">
                <a:solidFill>
                  <a:srgbClr val="FF0000"/>
                </a:solidFill>
                <a:latin typeface="Arial" charset="0"/>
              </a:rPr>
              <a:t>DAVRANIŞLAR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3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3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3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43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3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4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43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43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43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43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43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43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43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21965E-6 L -0.0026 -0.073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367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6763E-6 L -0.00174 0.06289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animBg="1"/>
      <p:bldP spid="435204" grpId="0" animBg="1"/>
      <p:bldP spid="435204" grpId="1" animBg="1"/>
      <p:bldP spid="435205" grpId="0" animBg="1"/>
      <p:bldP spid="435205" grpId="1" animBg="1"/>
      <p:bldP spid="435206" grpId="0" animBg="1"/>
      <p:bldP spid="435207" grpId="0" animBg="1"/>
      <p:bldP spid="435208" grpId="0" animBg="1"/>
      <p:bldP spid="435209" grpId="0" animBg="1"/>
      <p:bldP spid="435215" grpId="0" animBg="1"/>
      <p:bldP spid="435216" grpId="0" animBg="1"/>
      <p:bldP spid="435217" grpId="0" animBg="1"/>
      <p:bldP spid="435219" grpId="0" animBg="1"/>
      <p:bldP spid="435218" grpId="0"/>
      <p:bldP spid="4352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01613" y="260350"/>
            <a:ext cx="9258300" cy="61277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tr-TR" altLang="tr-TR" sz="3200" b="1" dirty="0" smtClean="0">
                <a:solidFill>
                  <a:srgbClr val="000099"/>
                </a:solidFill>
              </a:rPr>
              <a:t>SORUN KARŞIDA    –    SORUN BENDE</a:t>
            </a:r>
          </a:p>
        </p:txBody>
      </p:sp>
      <p:graphicFrame>
        <p:nvGraphicFramePr>
          <p:cNvPr id="198668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8966993"/>
              </p:ext>
            </p:extLst>
          </p:nvPr>
        </p:nvGraphicFramePr>
        <p:xfrm>
          <a:off x="-41275" y="1052513"/>
          <a:ext cx="10287000" cy="5292725"/>
        </p:xfrm>
        <a:graphic>
          <a:graphicData uri="http://schemas.openxmlformats.org/drawingml/2006/table">
            <a:tbl>
              <a:tblPr/>
              <a:tblGrid>
                <a:gridCol w="4906316"/>
                <a:gridCol w="5380684"/>
              </a:tblGrid>
              <a:tr h="5292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kern="10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1- </a:t>
                      </a:r>
                      <a:r>
                        <a:rPr kumimoji="0" lang="tr-TR" sz="2400" b="1" i="0" u="none" strike="noStrike" kern="10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Dinliyorum,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0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pasifim, danışmanım, karşı tarafa yardım etmek istiyorum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1" i="0" u="none" strike="noStrike" kern="10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0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2- Karşı tarafın duygularını ifade edip rahatlamasını istiyorum, çözüm bulmasına yardım ediyorum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1" i="0" u="none" strike="noStrike" kern="10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0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3- Karşı tarafın çözümünü kabul ederim , memnun olmam şart </a:t>
                      </a:r>
                      <a:r>
                        <a:rPr kumimoji="0" lang="tr-TR" sz="2400" b="1" i="0" u="none" strike="noStrike" kern="10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değil,öncelikle</a:t>
                      </a:r>
                      <a:r>
                        <a:rPr kumimoji="0" lang="tr-TR" sz="2400" b="1" i="0" u="none" strike="noStrike" kern="10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onun gereksinimi ile ilgiliyim</a:t>
                      </a:r>
                    </a:p>
                  </a:txBody>
                  <a:tcPr marL="91434" marR="91434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0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1- Konuşuyorum, aktifim, ifade edip, duyurmak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1" i="0" u="none" strike="noStrike" kern="10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0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2- Ben kendime yardım etmek, sorunumu çözmek,  duygularımı ifade edip rahatlamak istiyorum öncelikle kendi gereksinmelerimle ilgiliyim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31" name="Picture 3" descr="C:\Documents and Settings\user\Desktop\a-tempo_pwrp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670550" y="1196975"/>
            <a:ext cx="461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 sz="2400">
              <a:latin typeface="Calibri" pitchFamily="34" charset="0"/>
            </a:endParaRP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687388" y="981075"/>
            <a:ext cx="92583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tr-TR" sz="240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+mn-ea"/>
              <a:cs typeface="Calibri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tr-TR" sz="240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+mn-ea"/>
              <a:cs typeface="Calibri"/>
            </a:endParaRPr>
          </a:p>
        </p:txBody>
      </p:sp>
      <p:sp>
        <p:nvSpPr>
          <p:cNvPr id="38916" name="Oval 6"/>
          <p:cNvSpPr>
            <a:spLocks noChangeArrowheads="1"/>
          </p:cNvSpPr>
          <p:nvPr/>
        </p:nvSpPr>
        <p:spPr bwMode="auto">
          <a:xfrm>
            <a:off x="2389188" y="1582738"/>
            <a:ext cx="1173162" cy="585787"/>
          </a:xfrm>
          <a:prstGeom prst="ellipse">
            <a:avLst/>
          </a:prstGeom>
          <a:solidFill>
            <a:srgbClr val="660066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tr-TR" altLang="tr-TR" sz="24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8917" name="WordArt 8"/>
          <p:cNvSpPr>
            <a:spLocks noChangeArrowheads="1" noChangeShapeType="1" noTextEdit="1"/>
          </p:cNvSpPr>
          <p:nvPr/>
        </p:nvSpPr>
        <p:spPr bwMode="auto">
          <a:xfrm>
            <a:off x="403225" y="1700213"/>
            <a:ext cx="976313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2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Calibri"/>
              </a:rPr>
              <a:t>ÖFKE</a:t>
            </a:r>
          </a:p>
        </p:txBody>
      </p:sp>
      <p:sp>
        <p:nvSpPr>
          <p:cNvPr id="38918" name="WordArt 9"/>
          <p:cNvSpPr>
            <a:spLocks noChangeArrowheads="1" noChangeShapeType="1" noTextEdit="1"/>
          </p:cNvSpPr>
          <p:nvPr/>
        </p:nvSpPr>
        <p:spPr bwMode="auto">
          <a:xfrm>
            <a:off x="3441700" y="2924175"/>
            <a:ext cx="12160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12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latin typeface="Calibri"/>
              </a:rPr>
              <a:t>OTORİTER</a:t>
            </a:r>
          </a:p>
        </p:txBody>
      </p: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2714625" y="1627188"/>
            <a:ext cx="37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tr-TR" altLang="tr-TR" sz="2400" b="1">
                <a:solidFill>
                  <a:srgbClr val="FFFF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8920" name="Oval 16"/>
          <p:cNvSpPr>
            <a:spLocks noChangeArrowheads="1"/>
          </p:cNvSpPr>
          <p:nvPr/>
        </p:nvSpPr>
        <p:spPr bwMode="auto">
          <a:xfrm>
            <a:off x="2552700" y="5229225"/>
            <a:ext cx="966788" cy="506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tr-TR" altLang="tr-TR" sz="2400" b="1">
                <a:solidFill>
                  <a:srgbClr val="660066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38921" name="AutoShape 17"/>
          <p:cNvSpPr>
            <a:spLocks noChangeArrowheads="1"/>
          </p:cNvSpPr>
          <p:nvPr/>
        </p:nvSpPr>
        <p:spPr bwMode="auto">
          <a:xfrm rot="-5164984">
            <a:off x="-99218" y="2642394"/>
            <a:ext cx="3600450" cy="1214437"/>
          </a:xfrm>
          <a:prstGeom prst="curvedDownArrow">
            <a:avLst>
              <a:gd name="adj1" fmla="val 31267"/>
              <a:gd name="adj2" fmla="val 81722"/>
              <a:gd name="adj3" fmla="val 33333"/>
            </a:avLst>
          </a:prstGeom>
          <a:solidFill>
            <a:srgbClr val="FF66FF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tr-TR" altLang="tr-TR" sz="2400">
              <a:solidFill>
                <a:srgbClr val="FF66FF"/>
              </a:solidFill>
              <a:latin typeface="Calibri" pitchFamily="34" charset="0"/>
            </a:endParaRPr>
          </a:p>
        </p:txBody>
      </p:sp>
      <p:sp>
        <p:nvSpPr>
          <p:cNvPr id="38922" name="Text Box 31"/>
          <p:cNvSpPr txBox="1">
            <a:spLocks noChangeArrowheads="1"/>
          </p:cNvSpPr>
          <p:nvPr/>
        </p:nvSpPr>
        <p:spPr bwMode="auto">
          <a:xfrm>
            <a:off x="2185988" y="836613"/>
            <a:ext cx="2146300" cy="646112"/>
          </a:xfrm>
          <a:prstGeom prst="rect">
            <a:avLst/>
          </a:prstGeom>
          <a:solidFill>
            <a:srgbClr val="660066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3600" b="1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tr-TR" altLang="tr-TR" sz="2400" b="1">
                <a:solidFill>
                  <a:schemeClr val="bg1"/>
                </a:solidFill>
                <a:latin typeface="Calibri" pitchFamily="34" charset="0"/>
              </a:rPr>
              <a:t>etod</a:t>
            </a:r>
            <a:r>
              <a:rPr lang="tr-TR" altLang="tr-TR" sz="3600" b="1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923" name="AutoShape 35"/>
          <p:cNvSpPr>
            <a:spLocks noChangeArrowheads="1"/>
          </p:cNvSpPr>
          <p:nvPr/>
        </p:nvSpPr>
        <p:spPr bwMode="auto">
          <a:xfrm>
            <a:off x="2347913" y="2241550"/>
            <a:ext cx="1296987" cy="2808288"/>
          </a:xfrm>
          <a:prstGeom prst="downArrow">
            <a:avLst>
              <a:gd name="adj1" fmla="val 50000"/>
              <a:gd name="adj2" fmla="val 60897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sp>
        <p:nvSpPr>
          <p:cNvPr id="234530" name="Text Box 34"/>
          <p:cNvSpPr txBox="1">
            <a:spLocks noChangeArrowheads="1"/>
          </p:cNvSpPr>
          <p:nvPr/>
        </p:nvSpPr>
        <p:spPr bwMode="auto">
          <a:xfrm>
            <a:off x="2308225" y="4292600"/>
            <a:ext cx="157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Çözüm</a:t>
            </a:r>
          </a:p>
        </p:txBody>
      </p:sp>
      <p:sp>
        <p:nvSpPr>
          <p:cNvPr id="38925" name="Text Box 39"/>
          <p:cNvSpPr txBox="1">
            <a:spLocks noChangeArrowheads="1"/>
          </p:cNvSpPr>
          <p:nvPr/>
        </p:nvSpPr>
        <p:spPr bwMode="auto">
          <a:xfrm>
            <a:off x="5184775" y="800100"/>
            <a:ext cx="4778375" cy="55086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3200" dirty="0">
                <a:latin typeface="Calibri" pitchFamily="34" charset="0"/>
              </a:rPr>
              <a:t>A kişisi B ye kendi çözümlerini kabul ettiriyor (konuşma, ikna, zorlama veya tehdit ederek olabilir)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3200" dirty="0" smtClean="0">
                <a:latin typeface="Calibri" pitchFamily="34" charset="0"/>
              </a:rPr>
              <a:t>Onun  </a:t>
            </a:r>
            <a:r>
              <a:rPr lang="tr-TR" altLang="tr-TR" sz="3200" dirty="0">
                <a:latin typeface="Calibri" pitchFamily="34" charset="0"/>
              </a:rPr>
              <a:t>ihtiyaçlarını göz önüne almaz, B </a:t>
            </a:r>
            <a:r>
              <a:rPr lang="tr-TR" altLang="tr-TR" sz="3200" dirty="0" err="1">
                <a:latin typeface="Calibri" pitchFamily="34" charset="0"/>
              </a:rPr>
              <a:t>nin</a:t>
            </a:r>
            <a:r>
              <a:rPr lang="tr-TR" altLang="tr-TR" sz="3200" dirty="0">
                <a:latin typeface="Calibri" pitchFamily="34" charset="0"/>
              </a:rPr>
              <a:t> ihtiyaçları baskılanır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3200" dirty="0">
                <a:latin typeface="Calibri" pitchFamily="34" charset="0"/>
              </a:rPr>
              <a:t>B</a:t>
            </a:r>
            <a:r>
              <a:rPr lang="tr-TR" altLang="en-US" sz="3200" dirty="0">
                <a:latin typeface="Calibri" pitchFamily="34" charset="0"/>
              </a:rPr>
              <a:t>’</a:t>
            </a:r>
            <a:r>
              <a:rPr lang="tr-TR" altLang="tr-TR" sz="3200" dirty="0">
                <a:latin typeface="Calibri" pitchFamily="34" charset="0"/>
              </a:rPr>
              <a:t>de öfke, kendine güvensizlik ya da A ya bağımlılık gelişir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687388" y="188640"/>
            <a:ext cx="481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ÇATIŞMA </a:t>
            </a:r>
            <a:endParaRPr lang="tr-TR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/>
              <a:t>Ülkemizde okullar ve işyerlerinde yaygın olarak bu yöntem uygulanır.</a:t>
            </a:r>
          </a:p>
          <a:p>
            <a:endParaRPr lang="tr-TR" altLang="tr-TR" dirty="0" smtClean="0"/>
          </a:p>
          <a:p>
            <a:r>
              <a:rPr lang="tr-TR" altLang="tr-TR" dirty="0" smtClean="0"/>
              <a:t>Üç durumda kullanılması uygun olabilir.</a:t>
            </a:r>
          </a:p>
          <a:p>
            <a:pPr lvl="1"/>
            <a:r>
              <a:rPr lang="tr-TR" altLang="tr-TR" dirty="0" smtClean="0"/>
              <a:t>Acil durumlar</a:t>
            </a:r>
          </a:p>
          <a:p>
            <a:pPr lvl="1"/>
            <a:r>
              <a:rPr lang="tr-TR" altLang="tr-TR" dirty="0" smtClean="0"/>
              <a:t>A</a:t>
            </a:r>
            <a:r>
              <a:rPr lang="tr-TR" altLang="en-US" dirty="0" smtClean="0"/>
              <a:t>’</a:t>
            </a:r>
            <a:r>
              <a:rPr lang="tr-TR" altLang="tr-TR" dirty="0" smtClean="0"/>
              <a:t>nın ihtiyaçları B</a:t>
            </a:r>
            <a:r>
              <a:rPr lang="tr-TR" altLang="en-US" dirty="0" smtClean="0"/>
              <a:t>’</a:t>
            </a:r>
            <a:r>
              <a:rPr lang="tr-TR" altLang="tr-TR" dirty="0" smtClean="0"/>
              <a:t>ninkinden daha önemliyse</a:t>
            </a:r>
          </a:p>
          <a:p>
            <a:pPr lvl="1"/>
            <a:r>
              <a:rPr lang="tr-TR" altLang="tr-TR" dirty="0" smtClean="0"/>
              <a:t>B tehlikeyle karşı karşıya ve farkında değilse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 smtClean="0"/>
              <a:t>ANKARA ÜNİVERSİTESİ TIP  FAKÜLTESİ</a:t>
            </a:r>
            <a:br>
              <a:rPr lang="tr-TR" sz="2400" b="1" dirty="0" smtClean="0"/>
            </a:br>
            <a:r>
              <a:rPr lang="tr-TR" sz="2400" b="1" dirty="0" smtClean="0"/>
              <a:t>MEZUNİYET ÖNCESİ TIP EĞİTİMİ ÇIKTILARI / YETERLİKLER</a:t>
            </a:r>
            <a:br>
              <a:rPr lang="tr-TR" sz="2400" b="1" dirty="0" smtClean="0"/>
            </a:br>
            <a:r>
              <a:rPr lang="tr-TR" sz="2400" b="1" dirty="0" smtClean="0"/>
              <a:t>AÜTF Mezunundan Beklenen Temel Roller</a:t>
            </a:r>
            <a:endParaRPr lang="tr-TR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13478" y="1714488"/>
            <a:ext cx="546004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024063" y="1196975"/>
            <a:ext cx="8262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 sz="2400">
              <a:latin typeface="Calibri" pitchFamily="34" charset="0"/>
            </a:endParaRPr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687388" y="981075"/>
            <a:ext cx="92583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tr-TR" sz="240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+mn-ea"/>
              <a:cs typeface="Calibri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tr-TR" sz="240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+mn-ea"/>
              <a:cs typeface="Calibri"/>
            </a:endParaRPr>
          </a:p>
        </p:txBody>
      </p:sp>
      <p:sp>
        <p:nvSpPr>
          <p:cNvPr id="41988" name="Oval 10"/>
          <p:cNvSpPr>
            <a:spLocks noChangeArrowheads="1"/>
          </p:cNvSpPr>
          <p:nvPr/>
        </p:nvSpPr>
        <p:spPr bwMode="auto">
          <a:xfrm>
            <a:off x="6845300" y="1557338"/>
            <a:ext cx="957263" cy="554037"/>
          </a:xfrm>
          <a:prstGeom prst="ellipse">
            <a:avLst/>
          </a:prstGeom>
          <a:solidFill>
            <a:srgbClr val="660066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sp>
        <p:nvSpPr>
          <p:cNvPr id="41989" name="WordArt 11"/>
          <p:cNvSpPr>
            <a:spLocks noChangeArrowheads="1" noChangeShapeType="1" noTextEdit="1"/>
          </p:cNvSpPr>
          <p:nvPr/>
        </p:nvSpPr>
        <p:spPr bwMode="auto">
          <a:xfrm>
            <a:off x="8181975" y="2924175"/>
            <a:ext cx="1862138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12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latin typeface="Calibri"/>
              </a:rPr>
              <a:t>AŞIRI TAVİZKAR</a:t>
            </a:r>
          </a:p>
        </p:txBody>
      </p:sp>
      <p:sp>
        <p:nvSpPr>
          <p:cNvPr id="41990" name="Text Box 12"/>
          <p:cNvSpPr txBox="1">
            <a:spLocks noChangeArrowheads="1"/>
          </p:cNvSpPr>
          <p:nvPr/>
        </p:nvSpPr>
        <p:spPr bwMode="auto">
          <a:xfrm>
            <a:off x="7088188" y="16287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tr-TR" altLang="tr-TR" sz="2400" b="1">
                <a:solidFill>
                  <a:srgbClr val="FFFF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41991" name="AutoShape 13"/>
          <p:cNvSpPr>
            <a:spLocks noChangeArrowheads="1"/>
          </p:cNvSpPr>
          <p:nvPr/>
        </p:nvSpPr>
        <p:spPr bwMode="auto">
          <a:xfrm rot="-179938">
            <a:off x="5548313" y="1773238"/>
            <a:ext cx="1296987" cy="3455987"/>
          </a:xfrm>
          <a:prstGeom prst="curvedRightArrow">
            <a:avLst>
              <a:gd name="adj1" fmla="val 24722"/>
              <a:gd name="adj2" fmla="val 119908"/>
              <a:gd name="adj3" fmla="val 33333"/>
            </a:avLst>
          </a:prstGeom>
          <a:solidFill>
            <a:srgbClr val="FF66FF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sp>
        <p:nvSpPr>
          <p:cNvPr id="41992" name="Text Box 15"/>
          <p:cNvSpPr txBox="1">
            <a:spLocks noChangeArrowheads="1"/>
          </p:cNvSpPr>
          <p:nvPr/>
        </p:nvSpPr>
        <p:spPr bwMode="auto">
          <a:xfrm>
            <a:off x="6197600" y="765175"/>
            <a:ext cx="2146300" cy="646113"/>
          </a:xfrm>
          <a:prstGeom prst="rect">
            <a:avLst/>
          </a:prstGeom>
          <a:solidFill>
            <a:srgbClr val="660066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3600" b="1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tr-TR" altLang="tr-TR" sz="2400" b="1">
                <a:solidFill>
                  <a:schemeClr val="bg1"/>
                </a:solidFill>
                <a:latin typeface="Calibri" pitchFamily="34" charset="0"/>
              </a:rPr>
              <a:t>etod</a:t>
            </a:r>
            <a:r>
              <a:rPr lang="tr-TR" altLang="tr-TR" sz="3600" b="1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1993" name="Oval 18"/>
          <p:cNvSpPr>
            <a:spLocks noChangeArrowheads="1"/>
          </p:cNvSpPr>
          <p:nvPr/>
        </p:nvSpPr>
        <p:spPr bwMode="auto">
          <a:xfrm>
            <a:off x="7005638" y="5191125"/>
            <a:ext cx="968375" cy="506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tr-TR" altLang="tr-TR" sz="2400" b="1">
                <a:solidFill>
                  <a:srgbClr val="660066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41994" name="AutoShape 19"/>
          <p:cNvSpPr>
            <a:spLocks noChangeArrowheads="1"/>
          </p:cNvSpPr>
          <p:nvPr/>
        </p:nvSpPr>
        <p:spPr bwMode="auto">
          <a:xfrm rot="10660078">
            <a:off x="6642100" y="2133600"/>
            <a:ext cx="1296988" cy="2808288"/>
          </a:xfrm>
          <a:prstGeom prst="downArrow">
            <a:avLst>
              <a:gd name="adj1" fmla="val 50000"/>
              <a:gd name="adj2" fmla="val 60897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sp>
        <p:nvSpPr>
          <p:cNvPr id="41995" name="WordArt 20"/>
          <p:cNvSpPr>
            <a:spLocks noChangeArrowheads="1" noChangeShapeType="1" noTextEdit="1"/>
          </p:cNvSpPr>
          <p:nvPr/>
        </p:nvSpPr>
        <p:spPr bwMode="auto">
          <a:xfrm>
            <a:off x="4941888" y="4760913"/>
            <a:ext cx="974725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24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libri"/>
              </a:rPr>
              <a:t>ÖFKE</a:t>
            </a:r>
          </a:p>
        </p:txBody>
      </p:sp>
      <p:sp>
        <p:nvSpPr>
          <p:cNvPr id="41996" name="Text Box 21"/>
          <p:cNvSpPr txBox="1">
            <a:spLocks noChangeArrowheads="1"/>
          </p:cNvSpPr>
          <p:nvPr/>
        </p:nvSpPr>
        <p:spPr bwMode="auto">
          <a:xfrm>
            <a:off x="390525" y="728663"/>
            <a:ext cx="4418013" cy="6462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dirty="0">
                <a:latin typeface="Calibri" pitchFamily="34" charset="0"/>
              </a:rPr>
              <a:t>B kişisi kendi çözümleri konusunda ısrarcı.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800" dirty="0">
                <a:latin typeface="Calibri" pitchFamily="34" charset="0"/>
              </a:rPr>
              <a:t>A kişisi istemediği halde sorun çıkmasın ya da onay alma ihtiyacı içinde çözümü kabul eder.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800" dirty="0">
                <a:latin typeface="Calibri" pitchFamily="34" charset="0"/>
              </a:rPr>
              <a:t>B gittikçe bencil davranışlar sergilemeye başlar, karşının ihtiyaçlarını duymaz, kurallara karşı çıkabilir.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800" dirty="0">
                <a:latin typeface="Calibri" pitchFamily="34" charset="0"/>
              </a:rPr>
              <a:t>Dostluk ve paylaşım ortamı yaratmaz.</a:t>
            </a:r>
          </a:p>
          <a:p>
            <a:pPr eaLnBrk="1" hangingPunct="1">
              <a:spcBef>
                <a:spcPct val="50000"/>
              </a:spcBef>
            </a:pPr>
            <a:endParaRPr lang="tr-TR" altLang="tr-TR" sz="24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024063" y="1196975"/>
            <a:ext cx="8262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 sz="2400">
              <a:latin typeface="Bookman Old Style" pitchFamily="18" charset="0"/>
            </a:endParaRPr>
          </a:p>
        </p:txBody>
      </p:sp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687388" y="981075"/>
            <a:ext cx="92583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tr-TR" sz="240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tr-TR" sz="240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ea typeface="+mn-ea"/>
            </a:endParaRP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2389188" y="1582738"/>
            <a:ext cx="1173162" cy="585787"/>
          </a:xfrm>
          <a:prstGeom prst="ellipse">
            <a:avLst/>
          </a:prstGeom>
          <a:solidFill>
            <a:srgbClr val="660066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tr-TR" altLang="tr-TR" sz="240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403225" y="1700213"/>
            <a:ext cx="976313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2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Bookman Old Style"/>
              </a:rPr>
              <a:t>ÖFKE</a:t>
            </a:r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3441700" y="2924175"/>
            <a:ext cx="12160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12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latin typeface="Arial Black"/>
              </a:rPr>
              <a:t>OTORİTER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714625" y="1627188"/>
            <a:ext cx="40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tr-TR" altLang="tr-TR" sz="2400" b="1">
                <a:solidFill>
                  <a:srgbClr val="FFFF00"/>
                </a:solidFill>
                <a:latin typeface="Bookman Old Style" pitchFamily="18" charset="0"/>
              </a:rPr>
              <a:t>A</a:t>
            </a: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2552700" y="5229225"/>
            <a:ext cx="966788" cy="506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tr-TR" altLang="tr-TR" sz="2400" b="1">
                <a:solidFill>
                  <a:srgbClr val="660066"/>
                </a:solidFill>
                <a:latin typeface="Bookman Old Style" pitchFamily="18" charset="0"/>
              </a:rPr>
              <a:t>B</a:t>
            </a: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 rot="-5164984">
            <a:off x="-99218" y="2642394"/>
            <a:ext cx="3600450" cy="1214437"/>
          </a:xfrm>
          <a:prstGeom prst="curvedDownArrow">
            <a:avLst>
              <a:gd name="adj1" fmla="val 31267"/>
              <a:gd name="adj2" fmla="val 81722"/>
              <a:gd name="adj3" fmla="val 33333"/>
            </a:avLst>
          </a:prstGeom>
          <a:solidFill>
            <a:srgbClr val="FF66FF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tr-TR" altLang="tr-TR" sz="2400">
              <a:solidFill>
                <a:srgbClr val="FF66FF"/>
              </a:solidFill>
              <a:latin typeface="Bookman Old Style" pitchFamily="18" charset="0"/>
            </a:endParaRP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6845300" y="1557338"/>
            <a:ext cx="957263" cy="554037"/>
          </a:xfrm>
          <a:prstGeom prst="ellipse">
            <a:avLst/>
          </a:prstGeom>
          <a:solidFill>
            <a:srgbClr val="660066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3019" name="WordArt 11"/>
          <p:cNvSpPr>
            <a:spLocks noChangeArrowheads="1" noChangeShapeType="1" noTextEdit="1"/>
          </p:cNvSpPr>
          <p:nvPr/>
        </p:nvSpPr>
        <p:spPr bwMode="auto">
          <a:xfrm>
            <a:off x="8181975" y="2924175"/>
            <a:ext cx="1862138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12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latin typeface="Arial Black"/>
              </a:rPr>
              <a:t>AŞIRI TAVİZKAR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088188" y="16287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tr-TR" altLang="tr-TR" sz="2400" b="1">
                <a:solidFill>
                  <a:srgbClr val="FFFF00"/>
                </a:solidFill>
                <a:latin typeface="Bookman Old Style" pitchFamily="18" charset="0"/>
              </a:rPr>
              <a:t>A</a:t>
            </a:r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 rot="-179938">
            <a:off x="5548313" y="1773238"/>
            <a:ext cx="1296987" cy="3455987"/>
          </a:xfrm>
          <a:prstGeom prst="curvedRightArrow">
            <a:avLst>
              <a:gd name="adj1" fmla="val 24722"/>
              <a:gd name="adj2" fmla="val 119908"/>
              <a:gd name="adj3" fmla="val 33333"/>
            </a:avLst>
          </a:prstGeom>
          <a:solidFill>
            <a:srgbClr val="FF66FF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76846" name="Text Box 14"/>
          <p:cNvSpPr txBox="1">
            <a:spLocks noChangeArrowheads="1"/>
          </p:cNvSpPr>
          <p:nvPr/>
        </p:nvSpPr>
        <p:spPr bwMode="auto">
          <a:xfrm>
            <a:off x="2185988" y="836613"/>
            <a:ext cx="2146300" cy="641350"/>
          </a:xfrm>
          <a:prstGeom prst="rect">
            <a:avLst/>
          </a:prstGeom>
          <a:solidFill>
            <a:srgbClr val="660066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M</a:t>
            </a:r>
            <a:r>
              <a:rPr lang="tr-T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etod</a:t>
            </a:r>
            <a:r>
              <a:rPr lang="tr-T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</a:t>
            </a:r>
          </a:p>
        </p:txBody>
      </p:sp>
      <p:sp>
        <p:nvSpPr>
          <p:cNvPr id="376847" name="Text Box 15"/>
          <p:cNvSpPr txBox="1">
            <a:spLocks noChangeArrowheads="1"/>
          </p:cNvSpPr>
          <p:nvPr/>
        </p:nvSpPr>
        <p:spPr bwMode="auto">
          <a:xfrm>
            <a:off x="6197600" y="765175"/>
            <a:ext cx="2146300" cy="641350"/>
          </a:xfrm>
          <a:prstGeom prst="rect">
            <a:avLst/>
          </a:prstGeom>
          <a:solidFill>
            <a:srgbClr val="660066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M</a:t>
            </a:r>
            <a:r>
              <a:rPr lang="tr-T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etod</a:t>
            </a:r>
            <a:r>
              <a:rPr lang="tr-T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2</a:t>
            </a:r>
          </a:p>
        </p:txBody>
      </p:sp>
      <p:sp>
        <p:nvSpPr>
          <p:cNvPr id="43024" name="AutoShape 16"/>
          <p:cNvSpPr>
            <a:spLocks noChangeArrowheads="1"/>
          </p:cNvSpPr>
          <p:nvPr/>
        </p:nvSpPr>
        <p:spPr bwMode="auto">
          <a:xfrm>
            <a:off x="2347913" y="2241550"/>
            <a:ext cx="1296987" cy="2808288"/>
          </a:xfrm>
          <a:prstGeom prst="downArrow">
            <a:avLst>
              <a:gd name="adj1" fmla="val 50000"/>
              <a:gd name="adj2" fmla="val 60897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76849" name="Text Box 17"/>
          <p:cNvSpPr txBox="1">
            <a:spLocks noChangeArrowheads="1"/>
          </p:cNvSpPr>
          <p:nvPr/>
        </p:nvSpPr>
        <p:spPr bwMode="auto">
          <a:xfrm>
            <a:off x="2308225" y="4292600"/>
            <a:ext cx="157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Çözüm</a:t>
            </a:r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7005638" y="5191125"/>
            <a:ext cx="968375" cy="506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tr-TR" altLang="tr-TR" sz="2400" b="1">
                <a:solidFill>
                  <a:srgbClr val="660066"/>
                </a:solidFill>
                <a:latin typeface="Bookman Old Style" pitchFamily="18" charset="0"/>
              </a:rPr>
              <a:t>B</a:t>
            </a:r>
          </a:p>
        </p:txBody>
      </p:sp>
      <p:sp>
        <p:nvSpPr>
          <p:cNvPr id="43027" name="AutoShape 19"/>
          <p:cNvSpPr>
            <a:spLocks noChangeArrowheads="1"/>
          </p:cNvSpPr>
          <p:nvPr/>
        </p:nvSpPr>
        <p:spPr bwMode="auto">
          <a:xfrm rot="10660078">
            <a:off x="6642100" y="2133600"/>
            <a:ext cx="1296988" cy="2808288"/>
          </a:xfrm>
          <a:prstGeom prst="downArrow">
            <a:avLst>
              <a:gd name="adj1" fmla="val 50000"/>
              <a:gd name="adj2" fmla="val 60897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3028" name="WordArt 20"/>
          <p:cNvSpPr>
            <a:spLocks noChangeArrowheads="1" noChangeShapeType="1" noTextEdit="1"/>
          </p:cNvSpPr>
          <p:nvPr/>
        </p:nvSpPr>
        <p:spPr bwMode="auto">
          <a:xfrm>
            <a:off x="4941888" y="4760913"/>
            <a:ext cx="974725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24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ÖFKE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355600" y="1600200"/>
            <a:ext cx="9683750" cy="4525963"/>
          </a:xfrm>
        </p:spPr>
        <p:txBody>
          <a:bodyPr/>
          <a:lstStyle/>
          <a:p>
            <a:r>
              <a:rPr lang="tr-TR" altLang="tr-TR" dirty="0" err="1" smtClean="0"/>
              <a:t>Metod</a:t>
            </a:r>
            <a:r>
              <a:rPr lang="tr-TR" altLang="tr-TR" dirty="0" smtClean="0"/>
              <a:t> 1 ve </a:t>
            </a:r>
            <a:r>
              <a:rPr lang="tr-TR" altLang="tr-TR" dirty="0" err="1" smtClean="0"/>
              <a:t>Metod</a:t>
            </a:r>
            <a:r>
              <a:rPr lang="tr-TR" altLang="tr-TR" dirty="0" smtClean="0"/>
              <a:t> 2</a:t>
            </a:r>
            <a:r>
              <a:rPr lang="tr-TR" altLang="en-US" dirty="0" smtClean="0"/>
              <a:t>’</a:t>
            </a:r>
            <a:r>
              <a:rPr lang="tr-TR" altLang="tr-TR" dirty="0" smtClean="0"/>
              <a:t>de biri kazanıyor diğeri kaybediyor gibi görünse de;</a:t>
            </a:r>
          </a:p>
          <a:p>
            <a:endParaRPr lang="tr-TR" altLang="tr-TR" dirty="0" smtClean="0"/>
          </a:p>
          <a:p>
            <a:pPr>
              <a:buFont typeface="Arial" charset="0"/>
              <a:buNone/>
            </a:pPr>
            <a:r>
              <a:rPr lang="tr-TR" altLang="tr-TR" dirty="0" smtClean="0"/>
              <a:t>    - Uzun dönemde her iki taraf da kaybeder.</a:t>
            </a:r>
          </a:p>
          <a:p>
            <a:pPr>
              <a:buFont typeface="Arial" charset="0"/>
              <a:buNone/>
            </a:pPr>
            <a:r>
              <a:rPr lang="tr-TR" altLang="tr-TR" dirty="0" smtClean="0"/>
              <a:t>    - İç kontrollü disiplin gelişmesine katkıda bulunmaz. </a:t>
            </a:r>
          </a:p>
          <a:p>
            <a:pPr>
              <a:buFont typeface="Arial" charset="0"/>
              <a:buNone/>
            </a:pPr>
            <a:r>
              <a:rPr lang="tr-TR" altLang="tr-TR" dirty="0"/>
              <a:t> </a:t>
            </a:r>
            <a:r>
              <a:rPr lang="tr-TR" altLang="tr-TR" dirty="0" smtClean="0"/>
              <a:t>    -Dış kontrollü disiplin gelişir.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024063" y="1196975"/>
            <a:ext cx="8262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tr-TR">
              <a:latin typeface="+mn-lt"/>
            </a:endParaRPr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514350" y="277813"/>
            <a:ext cx="92583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tr-TR" sz="44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5035550" y="908050"/>
            <a:ext cx="5130800" cy="5847755"/>
          </a:xfrm>
          <a:prstGeom prst="rect">
            <a:avLst/>
          </a:prstGeom>
          <a:solidFill>
            <a:schemeClr val="bg2"/>
          </a:solidFill>
          <a:ln w="57150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2200" b="1" dirty="0">
                <a:latin typeface="+mj-lt"/>
              </a:rPr>
              <a:t>1- SORUNUN TANIMI</a:t>
            </a:r>
            <a:r>
              <a:rPr lang="tr-TR" sz="2200" dirty="0">
                <a:latin typeface="+mj-lt"/>
              </a:rPr>
              <a:t> </a:t>
            </a:r>
          </a:p>
          <a:p>
            <a:pPr>
              <a:defRPr/>
            </a:pPr>
            <a:r>
              <a:rPr lang="tr-TR" sz="2200" dirty="0">
                <a:latin typeface="+mj-lt"/>
              </a:rPr>
              <a:t>(</a:t>
            </a:r>
            <a:r>
              <a:rPr lang="tr-TR" sz="2200" b="1" dirty="0">
                <a:latin typeface="+mj-lt"/>
              </a:rPr>
              <a:t>Ben dili, </a:t>
            </a:r>
          </a:p>
          <a:p>
            <a:pPr>
              <a:defRPr/>
            </a:pPr>
            <a:r>
              <a:rPr lang="tr-TR" sz="2200" b="1" dirty="0">
                <a:latin typeface="+mj-lt"/>
              </a:rPr>
              <a:t>	Etkin dinleme, </a:t>
            </a:r>
          </a:p>
          <a:p>
            <a:pPr>
              <a:defRPr/>
            </a:pPr>
            <a:r>
              <a:rPr lang="tr-TR" sz="2200" b="1" dirty="0">
                <a:latin typeface="+mj-lt"/>
              </a:rPr>
              <a:t>		Vites değiştirme </a:t>
            </a:r>
            <a:r>
              <a:rPr lang="tr-TR" sz="2200" dirty="0">
                <a:latin typeface="+mj-lt"/>
              </a:rPr>
              <a:t>becerilerini kullanmak</a:t>
            </a:r>
            <a:r>
              <a:rPr lang="en-US" sz="2200" dirty="0">
                <a:latin typeface="+mj-lt"/>
              </a:rPr>
              <a:t>)</a:t>
            </a:r>
            <a:endParaRPr lang="tr-TR" sz="2200" dirty="0">
              <a:latin typeface="+mj-lt"/>
            </a:endParaRPr>
          </a:p>
          <a:p>
            <a:pPr>
              <a:defRPr/>
            </a:pPr>
            <a:endParaRPr lang="tr-TR" sz="2200" dirty="0">
              <a:latin typeface="+mj-lt"/>
            </a:endParaRPr>
          </a:p>
          <a:p>
            <a:pPr>
              <a:defRPr/>
            </a:pPr>
            <a:r>
              <a:rPr lang="tr-TR" sz="2200" b="1" dirty="0">
                <a:latin typeface="+mj-lt"/>
              </a:rPr>
              <a:t>2- ÇÖZÜM ÖNERİLERİ</a:t>
            </a:r>
            <a:r>
              <a:rPr lang="tr-TR" sz="2200" dirty="0">
                <a:latin typeface="+mj-lt"/>
              </a:rPr>
              <a:t> </a:t>
            </a:r>
          </a:p>
          <a:p>
            <a:pPr>
              <a:defRPr/>
            </a:pPr>
            <a:r>
              <a:rPr lang="tr-TR" sz="2200" dirty="0">
                <a:latin typeface="+mj-lt"/>
              </a:rPr>
              <a:t>(</a:t>
            </a:r>
            <a:r>
              <a:rPr lang="tr-TR" sz="2200" b="1" dirty="0">
                <a:latin typeface="+mj-lt"/>
              </a:rPr>
              <a:t>İlk “Çözüm </a:t>
            </a:r>
            <a:r>
              <a:rPr lang="tr-TR" sz="2200" b="1" dirty="0" err="1">
                <a:latin typeface="+mj-lt"/>
              </a:rPr>
              <a:t>önerisi”ni</a:t>
            </a:r>
            <a:r>
              <a:rPr lang="tr-TR" sz="2200" b="1" dirty="0">
                <a:latin typeface="+mj-lt"/>
              </a:rPr>
              <a:t> karşıdan almak !!</a:t>
            </a:r>
            <a:r>
              <a:rPr lang="tr-TR" sz="2200" dirty="0">
                <a:latin typeface="+mj-lt"/>
              </a:rPr>
              <a:t>)</a:t>
            </a:r>
          </a:p>
          <a:p>
            <a:pPr>
              <a:defRPr/>
            </a:pPr>
            <a:endParaRPr lang="tr-TR" sz="2200" dirty="0">
              <a:latin typeface="+mj-lt"/>
            </a:endParaRPr>
          </a:p>
          <a:p>
            <a:pPr>
              <a:defRPr/>
            </a:pPr>
            <a:r>
              <a:rPr lang="tr-TR" sz="2200" b="1" dirty="0">
                <a:latin typeface="+mj-lt"/>
              </a:rPr>
              <a:t>3- ÇÖZÜM </a:t>
            </a:r>
            <a:r>
              <a:rPr lang="tr-TR" sz="2200" b="1">
                <a:latin typeface="+mj-lt"/>
              </a:rPr>
              <a:t>ÖNERİLERİNİ </a:t>
            </a:r>
            <a:r>
              <a:rPr lang="tr-TR" sz="2200" b="1" smtClean="0">
                <a:latin typeface="+mj-lt"/>
              </a:rPr>
              <a:t> </a:t>
            </a:r>
            <a:r>
              <a:rPr lang="tr-TR" sz="2200" b="1" dirty="0">
                <a:latin typeface="+mj-lt"/>
              </a:rPr>
              <a:t>DEĞERLENDİRME</a:t>
            </a:r>
          </a:p>
          <a:p>
            <a:pPr>
              <a:defRPr/>
            </a:pPr>
            <a:endParaRPr lang="tr-TR" sz="2200" b="1" dirty="0">
              <a:latin typeface="+mj-lt"/>
            </a:endParaRPr>
          </a:p>
          <a:p>
            <a:pPr>
              <a:defRPr/>
            </a:pPr>
            <a:r>
              <a:rPr lang="tr-TR" sz="2200" b="1" dirty="0">
                <a:latin typeface="+mj-lt"/>
              </a:rPr>
              <a:t>4- </a:t>
            </a:r>
            <a:r>
              <a:rPr lang="tr-TR" sz="2200" b="1">
                <a:latin typeface="+mj-lt"/>
              </a:rPr>
              <a:t>ÇÖZÜM </a:t>
            </a:r>
            <a:r>
              <a:rPr lang="tr-TR" sz="2200" b="1" smtClean="0">
                <a:latin typeface="+mj-lt"/>
              </a:rPr>
              <a:t>ÖNERİLERİNDEN </a:t>
            </a:r>
          </a:p>
          <a:p>
            <a:pPr>
              <a:defRPr/>
            </a:pPr>
            <a:r>
              <a:rPr lang="tr-TR" sz="2200" b="1">
                <a:latin typeface="+mj-lt"/>
              </a:rPr>
              <a:t> </a:t>
            </a:r>
            <a:r>
              <a:rPr lang="tr-TR" sz="2200" b="1" smtClean="0">
                <a:latin typeface="+mj-lt"/>
              </a:rPr>
              <a:t>    BİR </a:t>
            </a:r>
            <a:r>
              <a:rPr lang="tr-TR" sz="2200" b="1" dirty="0">
                <a:latin typeface="+mj-lt"/>
              </a:rPr>
              <a:t>YA DA İKİSİNDE KARAR</a:t>
            </a:r>
          </a:p>
          <a:p>
            <a:pPr>
              <a:defRPr/>
            </a:pPr>
            <a:endParaRPr lang="tr-TR" sz="2200" dirty="0">
              <a:latin typeface="+mj-lt"/>
            </a:endParaRPr>
          </a:p>
          <a:p>
            <a:pPr>
              <a:defRPr/>
            </a:pPr>
            <a:r>
              <a:rPr lang="tr-TR" sz="2200" b="1" dirty="0">
                <a:latin typeface="+mj-lt"/>
              </a:rPr>
              <a:t>5- UYGULAMA</a:t>
            </a:r>
          </a:p>
          <a:p>
            <a:pPr>
              <a:defRPr/>
            </a:pPr>
            <a:endParaRPr lang="tr-TR" sz="2200" b="1" dirty="0">
              <a:latin typeface="+mj-lt"/>
            </a:endParaRPr>
          </a:p>
          <a:p>
            <a:pPr>
              <a:defRPr/>
            </a:pPr>
            <a:r>
              <a:rPr lang="tr-TR" sz="2200" b="1" dirty="0">
                <a:latin typeface="+mj-lt"/>
              </a:rPr>
              <a:t>6- DEĞERLENDİRME</a:t>
            </a:r>
          </a:p>
        </p:txBody>
      </p:sp>
      <p:sp>
        <p:nvSpPr>
          <p:cNvPr id="72709" name="Line 6"/>
          <p:cNvSpPr>
            <a:spLocks noChangeShapeType="1"/>
          </p:cNvSpPr>
          <p:nvPr/>
        </p:nvSpPr>
        <p:spPr bwMode="auto">
          <a:xfrm>
            <a:off x="588963" y="2924175"/>
            <a:ext cx="1271587" cy="15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72710" name="Line 7"/>
          <p:cNvSpPr>
            <a:spLocks noChangeShapeType="1"/>
          </p:cNvSpPr>
          <p:nvPr/>
        </p:nvSpPr>
        <p:spPr bwMode="auto">
          <a:xfrm>
            <a:off x="588963" y="2924175"/>
            <a:ext cx="0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69639" name="Oval 8"/>
          <p:cNvSpPr>
            <a:spLocks noChangeArrowheads="1"/>
          </p:cNvSpPr>
          <p:nvPr/>
        </p:nvSpPr>
        <p:spPr bwMode="auto">
          <a:xfrm>
            <a:off x="242888" y="3835400"/>
            <a:ext cx="809625" cy="9112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r-TR" sz="1400" b="1">
                <a:solidFill>
                  <a:srgbClr val="FF66FF"/>
                </a:solidFill>
                <a:latin typeface="+mj-lt"/>
              </a:rPr>
              <a:t> </a:t>
            </a:r>
          </a:p>
          <a:p>
            <a:pPr>
              <a:defRPr/>
            </a:pPr>
            <a:endParaRPr lang="tr-TR">
              <a:solidFill>
                <a:srgbClr val="CC00FF"/>
              </a:solidFill>
              <a:latin typeface="+mj-lt"/>
            </a:endParaRPr>
          </a:p>
        </p:txBody>
      </p:sp>
      <p:sp>
        <p:nvSpPr>
          <p:cNvPr id="72712" name="Line 9"/>
          <p:cNvSpPr>
            <a:spLocks noChangeShapeType="1"/>
          </p:cNvSpPr>
          <p:nvPr/>
        </p:nvSpPr>
        <p:spPr bwMode="auto">
          <a:xfrm>
            <a:off x="588963" y="4746625"/>
            <a:ext cx="0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72713" name="Line 10"/>
          <p:cNvSpPr>
            <a:spLocks noChangeShapeType="1"/>
          </p:cNvSpPr>
          <p:nvPr/>
        </p:nvSpPr>
        <p:spPr bwMode="auto">
          <a:xfrm>
            <a:off x="588963" y="5657850"/>
            <a:ext cx="1271587" cy="15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69642" name="Oval 11"/>
          <p:cNvSpPr>
            <a:spLocks noChangeArrowheads="1"/>
          </p:cNvSpPr>
          <p:nvPr/>
        </p:nvSpPr>
        <p:spPr bwMode="auto">
          <a:xfrm>
            <a:off x="4173538" y="3835400"/>
            <a:ext cx="809625" cy="9112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solidFill>
                <a:srgbClr val="CC00FF"/>
              </a:solidFill>
              <a:latin typeface="+mj-lt"/>
            </a:endParaRPr>
          </a:p>
        </p:txBody>
      </p:sp>
      <p:sp>
        <p:nvSpPr>
          <p:cNvPr id="72715" name="Line 12"/>
          <p:cNvSpPr>
            <a:spLocks noChangeShapeType="1"/>
          </p:cNvSpPr>
          <p:nvPr/>
        </p:nvSpPr>
        <p:spPr bwMode="auto">
          <a:xfrm flipH="1">
            <a:off x="3478213" y="2924175"/>
            <a:ext cx="11588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72716" name="Line 13"/>
          <p:cNvSpPr>
            <a:spLocks noChangeShapeType="1"/>
          </p:cNvSpPr>
          <p:nvPr/>
        </p:nvSpPr>
        <p:spPr bwMode="auto">
          <a:xfrm>
            <a:off x="4637088" y="2924175"/>
            <a:ext cx="0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72717" name="Line 14"/>
          <p:cNvSpPr>
            <a:spLocks noChangeShapeType="1"/>
          </p:cNvSpPr>
          <p:nvPr/>
        </p:nvSpPr>
        <p:spPr bwMode="auto">
          <a:xfrm flipH="1">
            <a:off x="3478213" y="5657850"/>
            <a:ext cx="11588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72718" name="Line 15"/>
          <p:cNvSpPr>
            <a:spLocks noChangeShapeType="1"/>
          </p:cNvSpPr>
          <p:nvPr/>
        </p:nvSpPr>
        <p:spPr bwMode="auto">
          <a:xfrm>
            <a:off x="4637088" y="4746625"/>
            <a:ext cx="0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72719" name="Line 16"/>
          <p:cNvSpPr>
            <a:spLocks noChangeShapeType="1"/>
          </p:cNvSpPr>
          <p:nvPr/>
        </p:nvSpPr>
        <p:spPr bwMode="auto">
          <a:xfrm>
            <a:off x="1746250" y="3681413"/>
            <a:ext cx="11557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72720" name="Line 17"/>
          <p:cNvSpPr>
            <a:spLocks noChangeShapeType="1"/>
          </p:cNvSpPr>
          <p:nvPr/>
        </p:nvSpPr>
        <p:spPr bwMode="auto">
          <a:xfrm flipH="1">
            <a:off x="1766563" y="4741636"/>
            <a:ext cx="11557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j-lt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23552" y="2690551"/>
            <a:ext cx="2863824" cy="3200921"/>
            <a:chOff x="1124" y="1862"/>
            <a:chExt cx="1204" cy="1206"/>
          </a:xfrm>
        </p:grpSpPr>
        <p:sp>
          <p:nvSpPr>
            <p:cNvPr id="69654" name="Text Box 19"/>
            <p:cNvSpPr txBox="1">
              <a:spLocks noChangeArrowheads="1"/>
            </p:cNvSpPr>
            <p:nvPr/>
          </p:nvSpPr>
          <p:spPr bwMode="auto">
            <a:xfrm>
              <a:off x="1280" y="1862"/>
              <a:ext cx="358" cy="26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000" b="1">
                  <a:latin typeface="+mj-lt"/>
                </a:rPr>
                <a:t>SAYGI </a:t>
              </a:r>
            </a:p>
            <a:p>
              <a:pPr>
                <a:defRPr/>
              </a:pPr>
              <a:r>
                <a:rPr lang="tr-TR" sz="2000" b="1">
                  <a:latin typeface="+mj-lt"/>
                </a:rPr>
                <a:t>AKIMI</a:t>
              </a:r>
            </a:p>
          </p:txBody>
        </p:sp>
        <p:sp>
          <p:nvSpPr>
            <p:cNvPr id="72727" name="Text Box 20"/>
            <p:cNvSpPr txBox="1">
              <a:spLocks noChangeArrowheads="1"/>
            </p:cNvSpPr>
            <p:nvPr/>
          </p:nvSpPr>
          <p:spPr bwMode="auto">
            <a:xfrm>
              <a:off x="1124" y="2296"/>
              <a:ext cx="1029" cy="26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tr-TR" altLang="tr-TR" sz="2000" b="1">
                  <a:solidFill>
                    <a:srgbClr val="C00000"/>
                  </a:solidFill>
                  <a:latin typeface="+mj-lt"/>
                </a:rPr>
                <a:t>İki yönlü iletişim var,</a:t>
              </a:r>
            </a:p>
            <a:p>
              <a:pPr eaLnBrk="1" hangingPunct="1"/>
              <a:r>
                <a:rPr lang="tr-TR" altLang="tr-TR" sz="2000" b="1">
                  <a:solidFill>
                    <a:srgbClr val="C00000"/>
                  </a:solidFill>
                  <a:latin typeface="+mj-lt"/>
                </a:rPr>
                <a:t> Kızgınlık yok !</a:t>
              </a:r>
            </a:p>
          </p:txBody>
        </p:sp>
        <p:sp>
          <p:nvSpPr>
            <p:cNvPr id="69656" name="Text Box 21"/>
            <p:cNvSpPr txBox="1">
              <a:spLocks noChangeArrowheads="1"/>
            </p:cNvSpPr>
            <p:nvPr/>
          </p:nvSpPr>
          <p:spPr bwMode="auto">
            <a:xfrm>
              <a:off x="1180" y="2800"/>
              <a:ext cx="1148" cy="26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r-TR" sz="2000" b="1">
                  <a:latin typeface="+mj-lt"/>
                </a:rPr>
                <a:t>İKİSİNİN KABUL </a:t>
              </a:r>
            </a:p>
            <a:p>
              <a:pPr>
                <a:defRPr/>
              </a:pPr>
              <a:r>
                <a:rPr lang="tr-TR" sz="2000" b="1">
                  <a:latin typeface="+mj-lt"/>
                </a:rPr>
                <a:t>ETTİĞİ ÇÖZÜM</a:t>
              </a:r>
            </a:p>
          </p:txBody>
        </p:sp>
      </p:grpSp>
      <p:sp>
        <p:nvSpPr>
          <p:cNvPr id="72722" name="Rectangle 23"/>
          <p:cNvSpPr>
            <a:spLocks noChangeArrowheads="1"/>
          </p:cNvSpPr>
          <p:nvPr/>
        </p:nvSpPr>
        <p:spPr bwMode="auto">
          <a:xfrm>
            <a:off x="527050" y="188913"/>
            <a:ext cx="8950325" cy="53975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tr-TR" altLang="tr-TR" sz="3200">
                <a:solidFill>
                  <a:schemeClr val="bg1"/>
                </a:solidFill>
                <a:latin typeface="+mj-lt"/>
              </a:rPr>
              <a:t>KAZAN - KAZAN</a:t>
            </a:r>
          </a:p>
        </p:txBody>
      </p:sp>
      <p:sp>
        <p:nvSpPr>
          <p:cNvPr id="72723" name="Text Box 24"/>
          <p:cNvSpPr txBox="1">
            <a:spLocks noChangeArrowheads="1"/>
          </p:cNvSpPr>
          <p:nvPr/>
        </p:nvSpPr>
        <p:spPr bwMode="auto">
          <a:xfrm>
            <a:off x="1455738" y="1566863"/>
            <a:ext cx="2146300" cy="5842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tr-TR" altLang="tr-TR" sz="3200">
                <a:solidFill>
                  <a:schemeClr val="bg1"/>
                </a:solidFill>
                <a:latin typeface="+mj-lt"/>
              </a:rPr>
              <a:t>Metod 3</a:t>
            </a:r>
          </a:p>
        </p:txBody>
      </p:sp>
      <p:sp>
        <p:nvSpPr>
          <p:cNvPr id="69652" name="Text Box 25"/>
          <p:cNvSpPr txBox="1">
            <a:spLocks noChangeArrowheads="1"/>
          </p:cNvSpPr>
          <p:nvPr/>
        </p:nvSpPr>
        <p:spPr bwMode="auto">
          <a:xfrm>
            <a:off x="323850" y="40767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400" b="1">
                <a:solidFill>
                  <a:srgbClr val="660066"/>
                </a:solidFill>
                <a:latin typeface="+mj-lt"/>
              </a:rPr>
              <a:t>A</a:t>
            </a:r>
          </a:p>
        </p:txBody>
      </p:sp>
      <p:sp>
        <p:nvSpPr>
          <p:cNvPr id="69653" name="Text Box 26"/>
          <p:cNvSpPr txBox="1">
            <a:spLocks noChangeArrowheads="1"/>
          </p:cNvSpPr>
          <p:nvPr/>
        </p:nvSpPr>
        <p:spPr bwMode="auto">
          <a:xfrm>
            <a:off x="4332288" y="4076700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400" b="1">
                <a:solidFill>
                  <a:srgbClr val="660066"/>
                </a:solidFill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1192090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/>
      <p:bldP spid="2355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908050"/>
            <a:ext cx="9258300" cy="1143000"/>
          </a:xfrm>
        </p:spPr>
        <p:txBody>
          <a:bodyPr/>
          <a:lstStyle/>
          <a:p>
            <a:r>
              <a:rPr lang="tr-TR" altLang="tr-TR" smtClean="0">
                <a:solidFill>
                  <a:srgbClr val="FF0000"/>
                </a:solidFill>
              </a:rPr>
              <a:t>Metod 3 uygulamasının kazançları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2565400"/>
            <a:ext cx="9258300" cy="1468438"/>
          </a:xfrm>
        </p:spPr>
        <p:txBody>
          <a:bodyPr/>
          <a:lstStyle/>
          <a:p>
            <a:r>
              <a:rPr lang="en-US" altLang="tr-TR" sz="3600" smtClean="0"/>
              <a:t>Kendine güvenen, bağımsız, sorun çözebilen, sorumluluk sahibi, davranış sorunları azalmış bireyler..</a:t>
            </a:r>
            <a:endParaRPr lang="tr-TR" altLang="tr-TR" sz="36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23" y="1020871"/>
            <a:ext cx="8687553" cy="481625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51012" y="5229200"/>
            <a:ext cx="87849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64479455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204" y="692696"/>
            <a:ext cx="5508614" cy="55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33238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7029450" y="7169150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A127AD04-B2D4-4D84-960C-1DC146A4F412}" type="slidenum">
              <a:rPr lang="tr-TR" altLang="tr-TR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3</a:t>
            </a:fld>
            <a:endParaRPr lang="tr-TR" altLang="tr-TR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33450" y="577850"/>
            <a:ext cx="8362950" cy="15550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tr-TR" sz="4800" b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Tıpta en sık girişim nedir?</a:t>
            </a:r>
          </a:p>
          <a:p>
            <a:pPr>
              <a:defRPr/>
            </a:pPr>
            <a:r>
              <a:rPr lang="tr-TR" sz="4000" dirty="0" smtClean="0">
                <a:latin typeface="Calibri" pitchFamily="34" charset="0"/>
                <a:ea typeface="+mj-ea"/>
                <a:cs typeface="+mj-cs"/>
              </a:rPr>
              <a:t>A-Hava yolu açma</a:t>
            </a:r>
          </a:p>
          <a:p>
            <a:pPr>
              <a:defRPr/>
            </a:pPr>
            <a:r>
              <a:rPr lang="tr-TR" sz="4000" dirty="0" smtClean="0">
                <a:latin typeface="Calibri" pitchFamily="34" charset="0"/>
                <a:ea typeface="+mj-ea"/>
                <a:cs typeface="+mj-cs"/>
              </a:rPr>
              <a:t>B-Enjeksiyon</a:t>
            </a:r>
          </a:p>
          <a:p>
            <a:pPr>
              <a:defRPr/>
            </a:pPr>
            <a:r>
              <a:rPr lang="tr-TR" sz="4000" dirty="0" smtClean="0">
                <a:latin typeface="Calibri" pitchFamily="34" charset="0"/>
                <a:ea typeface="+mj-ea"/>
                <a:cs typeface="+mj-cs"/>
              </a:rPr>
              <a:t>C- Tansiyon Ölçme</a:t>
            </a:r>
          </a:p>
          <a:p>
            <a:pPr>
              <a:defRPr/>
            </a:pPr>
            <a:r>
              <a:rPr lang="tr-TR" sz="4000" dirty="0" smtClean="0">
                <a:latin typeface="Calibri" pitchFamily="34" charset="0"/>
                <a:ea typeface="+mj-ea"/>
                <a:cs typeface="+mj-cs"/>
              </a:rPr>
              <a:t> D- </a:t>
            </a:r>
            <a:r>
              <a:rPr lang="tr-TR" sz="4000" dirty="0">
                <a:latin typeface="Calibri" pitchFamily="34" charset="0"/>
                <a:ea typeface="+mj-ea"/>
                <a:cs typeface="+mj-cs"/>
              </a:rPr>
              <a:t>Yara </a:t>
            </a:r>
            <a:r>
              <a:rPr lang="tr-TR" sz="4000" dirty="0" smtClean="0">
                <a:latin typeface="Calibri" pitchFamily="34" charset="0"/>
                <a:ea typeface="+mj-ea"/>
                <a:cs typeface="+mj-cs"/>
              </a:rPr>
              <a:t>bakımı </a:t>
            </a:r>
          </a:p>
          <a:p>
            <a:pPr>
              <a:defRPr/>
            </a:pPr>
            <a:r>
              <a:rPr lang="tr-TR" sz="4000" b="1" dirty="0" smtClean="0">
                <a:latin typeface="Calibri" pitchFamily="34" charset="0"/>
                <a:ea typeface="+mj-ea"/>
                <a:cs typeface="+mj-cs"/>
              </a:rPr>
              <a:t> E-İletişim</a:t>
            </a:r>
            <a:endParaRPr lang="tr-TR" sz="4000" b="1" dirty="0"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tr-TR" sz="4800" b="1" dirty="0" smtClean="0">
              <a:solidFill>
                <a:srgbClr val="FF0000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tr-TR" sz="4800" b="1" dirty="0" smtClean="0">
              <a:solidFill>
                <a:srgbClr val="FF0000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tr-TR" sz="4800" b="1" dirty="0" smtClean="0">
              <a:solidFill>
                <a:srgbClr val="FF0000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tr-TR" sz="4800" b="1" dirty="0" smtClean="0">
              <a:solidFill>
                <a:srgbClr val="FF0000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en-US" sz="4400" b="1" dirty="0">
              <a:solidFill>
                <a:srgbClr val="FF0000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61960" y="4581128"/>
            <a:ext cx="7905930" cy="2083966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tr-TR" sz="3200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tr-TR" sz="2800" dirty="0" smtClean="0">
                <a:latin typeface="Calibri" pitchFamily="34" charset="0"/>
              </a:rPr>
              <a:t>sözcüklerle 	</a:t>
            </a:r>
            <a:r>
              <a:rPr lang="tr-TR" sz="2800" dirty="0" smtClean="0">
                <a:latin typeface="Calibri" pitchFamily="34" charset="0"/>
                <a:sym typeface="Wingdings" panose="05000000000000000000" pitchFamily="2" charset="2"/>
              </a:rPr>
              <a:t>	</a:t>
            </a:r>
            <a:r>
              <a:rPr lang="tr-TR" sz="2800" dirty="0" smtClean="0">
                <a:latin typeface="Calibri" pitchFamily="34" charset="0"/>
              </a:rPr>
              <a:t>%10</a:t>
            </a:r>
            <a:endParaRPr lang="en-US" sz="2800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tr-TR" sz="4000" b="1" dirty="0" smtClean="0">
                <a:latin typeface="Calibri" pitchFamily="34" charset="0"/>
              </a:rPr>
              <a:t>beden </a:t>
            </a:r>
            <a:r>
              <a:rPr lang="tr-TR" sz="4000" b="1" dirty="0">
                <a:latin typeface="Calibri" pitchFamily="34" charset="0"/>
              </a:rPr>
              <a:t>dili </a:t>
            </a:r>
            <a:r>
              <a:rPr lang="tr-TR" sz="4000" b="1" dirty="0">
                <a:latin typeface="Calibri" pitchFamily="34" charset="0"/>
                <a:sym typeface="Wingdings" panose="05000000000000000000" pitchFamily="2" charset="2"/>
              </a:rPr>
              <a:t> </a:t>
            </a:r>
            <a:r>
              <a:rPr lang="tr-TR" sz="4000" b="1" dirty="0" smtClean="0">
                <a:latin typeface="Calibri" pitchFamily="34" charset="0"/>
              </a:rPr>
              <a:t>%90</a:t>
            </a:r>
            <a:endParaRPr lang="en-US" sz="4000" b="1" dirty="0"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tr-TR" sz="3200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tr-TR" sz="3200" dirty="0">
              <a:latin typeface="Calibri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384" y="1770509"/>
            <a:ext cx="3466147" cy="23065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2 İçerik Yer Tutucusu"/>
          <p:cNvSpPr>
            <a:spLocks noGrp="1"/>
          </p:cNvSpPr>
          <p:nvPr>
            <p:ph idx="1"/>
          </p:nvPr>
        </p:nvSpPr>
        <p:spPr>
          <a:xfrm>
            <a:off x="462981" y="980728"/>
            <a:ext cx="6264696" cy="4896544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tr-TR" altLang="tr-TR" sz="2800" dirty="0" smtClean="0">
              <a:solidFill>
                <a:srgbClr val="800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tr-TR" altLang="tr-TR" dirty="0" smtClean="0"/>
              <a:t>Çocuk  hasta, ailesi, meslektaşlar hastane  çalışanları ile ilişkide;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tr-TR" altLang="tr-TR" sz="3200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tr-TR" altLang="tr-TR" sz="3200" dirty="0" smtClean="0"/>
              <a:t>Saygı ve güvene dayanan iletişim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tr-TR" altLang="tr-TR" sz="3200" dirty="0" smtClean="0"/>
              <a:t>ve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tr-TR" altLang="tr-TR" sz="3200" dirty="0" smtClean="0"/>
              <a:t>Çatışma süreçlerini etkin şekilde yönetme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tr-TR" alt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00" y="1499449"/>
            <a:ext cx="2895851" cy="38591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İçerik Yer Tutucusu"/>
          <p:cNvSpPr>
            <a:spLocks noGrp="1"/>
          </p:cNvSpPr>
          <p:nvPr>
            <p:ph idx="1"/>
          </p:nvPr>
        </p:nvSpPr>
        <p:spPr>
          <a:xfrm>
            <a:off x="714375" y="1341438"/>
            <a:ext cx="8893175" cy="521335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dirty="0" smtClean="0"/>
              <a:t>Çocuk hasta ve ailesi hastalığını anlayamaz (boyutlarını, yaşamına olacak etkisini </a:t>
            </a:r>
            <a:r>
              <a:rPr lang="tr-TR" altLang="tr-TR" sz="2800" dirty="0" err="1" smtClean="0"/>
              <a:t>vs</a:t>
            </a:r>
            <a:r>
              <a:rPr lang="tr-TR" altLang="tr-TR" sz="2800" dirty="0" smtClean="0"/>
              <a:t>), huzursuzdur</a:t>
            </a:r>
          </a:p>
          <a:p>
            <a:pPr marL="0" indent="0" eaLnBrk="1" hangingPunct="1">
              <a:buClr>
                <a:srgbClr val="C00000"/>
              </a:buClr>
              <a:buNone/>
            </a:pPr>
            <a:endParaRPr lang="tr-TR" altLang="tr-TR" sz="2800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dirty="0" smtClean="0"/>
              <a:t>Tedavinin önemini kavrayamaz,  uyumu iyi değildir</a:t>
            </a:r>
          </a:p>
          <a:p>
            <a:pPr marL="0" indent="0" eaLnBrk="1" hangingPunct="1">
              <a:buClr>
                <a:srgbClr val="C00000"/>
              </a:buClr>
              <a:buNone/>
            </a:pPr>
            <a:endParaRPr lang="tr-TR" altLang="tr-TR" sz="2800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dirty="0" smtClean="0"/>
              <a:t>Ne zaman ne yapması gerektiğini bilmiyordur </a:t>
            </a:r>
          </a:p>
          <a:p>
            <a:pPr marL="0" indent="0" eaLnBrk="1" hangingPunct="1">
              <a:buClr>
                <a:srgbClr val="C00000"/>
              </a:buClr>
              <a:buNone/>
            </a:pPr>
            <a:endParaRPr lang="tr-TR" altLang="tr-TR" sz="2800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dirty="0" smtClean="0"/>
              <a:t>Takibe gelmez, sık doktor değiştirir</a:t>
            </a:r>
          </a:p>
          <a:p>
            <a:pPr marL="0" indent="0" eaLnBrk="1" hangingPunct="1">
              <a:buClr>
                <a:srgbClr val="C00000"/>
              </a:buClr>
              <a:buNone/>
            </a:pPr>
            <a:endParaRPr lang="tr-TR" altLang="tr-TR" sz="2800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dirty="0" smtClean="0"/>
              <a:t>Yanlış bilgi kaynaklarına yönelir (eş dost, diğer hastalar vs)</a:t>
            </a:r>
          </a:p>
        </p:txBody>
      </p:sp>
      <p:sp>
        <p:nvSpPr>
          <p:cNvPr id="9219" name="4 İçerik Yer Tutucusu"/>
          <p:cNvSpPr txBox="1">
            <a:spLocks/>
          </p:cNvSpPr>
          <p:nvPr/>
        </p:nvSpPr>
        <p:spPr bwMode="auto">
          <a:xfrm>
            <a:off x="1173163" y="549275"/>
            <a:ext cx="84359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95313" indent="-5143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C00000"/>
              </a:buClr>
              <a:buSzPct val="80000"/>
            </a:pPr>
            <a:r>
              <a:rPr lang="tr-TR" altLang="tr-TR" sz="3200" b="1" dirty="0" smtClean="0">
                <a:solidFill>
                  <a:srgbClr val="FF0000"/>
                </a:solidFill>
                <a:latin typeface="Calibri" pitchFamily="34" charset="0"/>
              </a:rPr>
              <a:t> İletişimsizlik</a:t>
            </a:r>
            <a:endParaRPr lang="tr-TR" altLang="tr-TR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 txBox="1">
            <a:spLocks noRot="1" noChangeArrowheads="1"/>
          </p:cNvSpPr>
          <p:nvPr/>
        </p:nvSpPr>
        <p:spPr bwMode="auto">
          <a:xfrm>
            <a:off x="930275" y="692150"/>
            <a:ext cx="830421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tr-TR" altLang="tr-TR" sz="3600" b="1" u="sng" dirty="0">
                <a:solidFill>
                  <a:srgbClr val="FF3300"/>
                </a:solidFill>
                <a:latin typeface="Calibri" pitchFamily="34" charset="0"/>
              </a:rPr>
              <a:t>Etkin </a:t>
            </a:r>
            <a:r>
              <a:rPr lang="tr-TR" altLang="tr-TR" sz="3600" b="1" u="sng" dirty="0" smtClean="0">
                <a:solidFill>
                  <a:srgbClr val="FF3300"/>
                </a:solidFill>
                <a:latin typeface="Calibri" pitchFamily="34" charset="0"/>
              </a:rPr>
              <a:t>iletişim</a:t>
            </a:r>
            <a:endParaRPr lang="tr-TR" altLang="tr-TR" sz="36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0" y="2133600"/>
            <a:ext cx="8713788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altLang="tr-TR" sz="2800" b="1" dirty="0" smtClean="0">
                <a:latin typeface="Calibri" pitchFamily="34" charset="0"/>
              </a:rPr>
              <a:t>Çocuk Hasta’nın tedavi </a:t>
            </a:r>
            <a:r>
              <a:rPr lang="tr-TR" altLang="tr-TR" sz="2800" b="1" dirty="0" smtClean="0">
                <a:solidFill>
                  <a:srgbClr val="FF0000"/>
                </a:solidFill>
                <a:latin typeface="Calibri" pitchFamily="34" charset="0"/>
              </a:rPr>
              <a:t> sonuçlarını </a:t>
            </a:r>
            <a:r>
              <a:rPr lang="tr-TR" altLang="tr-TR" sz="2800" b="1" dirty="0">
                <a:latin typeface="Calibri" pitchFamily="34" charset="0"/>
              </a:rPr>
              <a:t>olumlu </a:t>
            </a:r>
            <a:r>
              <a:rPr lang="tr-TR" altLang="tr-TR" sz="2800" b="1" dirty="0" smtClean="0">
                <a:latin typeface="Calibri" pitchFamily="34" charset="0"/>
              </a:rPr>
              <a:t>etkiler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altLang="tr-TR" sz="2800" b="1" dirty="0" smtClean="0">
                <a:latin typeface="Calibri" pitchFamily="34" charset="0"/>
              </a:rPr>
              <a:t>Çocuk ve Ailenin </a:t>
            </a:r>
            <a:r>
              <a:rPr lang="tr-TR" altLang="tr-TR" sz="2800" b="1" dirty="0" smtClean="0">
                <a:solidFill>
                  <a:srgbClr val="FF0000"/>
                </a:solidFill>
                <a:latin typeface="Calibri" pitchFamily="34" charset="0"/>
              </a:rPr>
              <a:t>tedaviye </a:t>
            </a:r>
            <a:r>
              <a:rPr lang="tr-TR" altLang="tr-TR" sz="2800" b="1" dirty="0">
                <a:solidFill>
                  <a:srgbClr val="FF0000"/>
                </a:solidFill>
                <a:latin typeface="Calibri" pitchFamily="34" charset="0"/>
              </a:rPr>
              <a:t>uyumunu </a:t>
            </a:r>
            <a:r>
              <a:rPr lang="tr-TR" altLang="tr-TR" sz="2800" b="1" dirty="0" smtClean="0">
                <a:solidFill>
                  <a:srgbClr val="FF0000"/>
                </a:solidFill>
                <a:latin typeface="Calibri" pitchFamily="34" charset="0"/>
              </a:rPr>
              <a:t>sağlar, </a:t>
            </a:r>
            <a:r>
              <a:rPr lang="tr-TR" altLang="tr-TR" sz="2800" b="1" dirty="0" smtClean="0">
                <a:latin typeface="Calibri" pitchFamily="34" charset="0"/>
              </a:rPr>
              <a:t>kolaylaştırır</a:t>
            </a:r>
            <a:endParaRPr lang="tr-TR" altLang="tr-TR" sz="2800" b="1" dirty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altLang="tr-TR" sz="2800" b="1" dirty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tr-TR" altLang="tr-TR" sz="2800" b="1" dirty="0" smtClean="0">
                <a:solidFill>
                  <a:srgbClr val="FF0000"/>
                </a:solidFill>
                <a:latin typeface="Calibri" pitchFamily="34" charset="0"/>
              </a:rPr>
              <a:t>asta </a:t>
            </a:r>
            <a:r>
              <a:rPr lang="tr-TR" altLang="tr-TR" sz="2800" b="1" dirty="0">
                <a:solidFill>
                  <a:srgbClr val="FF0000"/>
                </a:solidFill>
                <a:latin typeface="Calibri" pitchFamily="34" charset="0"/>
              </a:rPr>
              <a:t>hoşnutluğunu </a:t>
            </a:r>
            <a:r>
              <a:rPr lang="tr-TR" altLang="tr-TR" sz="2800" b="1" dirty="0">
                <a:solidFill>
                  <a:srgbClr val="000000"/>
                </a:solidFill>
                <a:latin typeface="Calibri" pitchFamily="34" charset="0"/>
              </a:rPr>
              <a:t>artırır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altLang="tr-TR" sz="2800" b="1" dirty="0" smtClean="0">
                <a:solidFill>
                  <a:srgbClr val="000000"/>
                </a:solidFill>
                <a:latin typeface="Calibri" pitchFamily="34" charset="0"/>
              </a:rPr>
              <a:t>Hekimin</a:t>
            </a:r>
            <a:r>
              <a:rPr lang="tr-TR" altLang="tr-TR" sz="2800" b="1" dirty="0" smtClean="0">
                <a:latin typeface="Calibri" pitchFamily="34" charset="0"/>
              </a:rPr>
              <a:t> </a:t>
            </a:r>
            <a:r>
              <a:rPr lang="tr-TR" altLang="tr-TR" sz="2800" b="1" dirty="0">
                <a:solidFill>
                  <a:srgbClr val="FF0000"/>
                </a:solidFill>
                <a:latin typeface="Calibri" pitchFamily="34" charset="0"/>
              </a:rPr>
              <a:t>mesleksel doyumunu</a:t>
            </a:r>
            <a:r>
              <a:rPr lang="tr-TR" altLang="tr-TR" sz="2800" b="1" dirty="0">
                <a:latin typeface="Calibri" pitchFamily="34" charset="0"/>
              </a:rPr>
              <a:t> </a:t>
            </a:r>
            <a:r>
              <a:rPr lang="tr-TR" altLang="tr-TR" sz="2800" b="1" dirty="0" smtClean="0">
                <a:solidFill>
                  <a:srgbClr val="000000"/>
                </a:solidFill>
                <a:latin typeface="Calibri" pitchFamily="34" charset="0"/>
              </a:rPr>
              <a:t>artırır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altLang="tr-TR" sz="2800" b="1" dirty="0" smtClean="0">
                <a:latin typeface="Calibri" pitchFamily="34" charset="0"/>
              </a:rPr>
              <a:t>Dava</a:t>
            </a:r>
            <a:r>
              <a:rPr lang="tr-TR" altLang="tr-TR" sz="2800" b="1" dirty="0" smtClean="0">
                <a:solidFill>
                  <a:srgbClr val="FF0000"/>
                </a:solidFill>
                <a:latin typeface="Calibri" pitchFamily="34" charset="0"/>
              </a:rPr>
              <a:t> açılmasını </a:t>
            </a:r>
            <a:r>
              <a:rPr lang="tr-TR" altLang="tr-TR" sz="2800" b="1" dirty="0" smtClean="0">
                <a:latin typeface="Calibri" pitchFamily="34" charset="0"/>
              </a:rPr>
              <a:t>azaltır</a:t>
            </a:r>
          </a:p>
          <a:p>
            <a:pPr marL="0" indent="0" eaLnBrk="1" hangingPunct="1">
              <a:lnSpc>
                <a:spcPct val="150000"/>
              </a:lnSpc>
              <a:spcBef>
                <a:spcPct val="20000"/>
              </a:spcBef>
            </a:pPr>
            <a:endParaRPr lang="tr-TR" altLang="tr-TR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676" y="332656"/>
            <a:ext cx="3028950" cy="15144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7 İçerik Yer Tutucusu"/>
          <p:cNvSpPr>
            <a:spLocks noGrp="1"/>
          </p:cNvSpPr>
          <p:nvPr>
            <p:ph idx="1"/>
          </p:nvPr>
        </p:nvSpPr>
        <p:spPr>
          <a:xfrm>
            <a:off x="751013" y="692696"/>
            <a:ext cx="6552727" cy="5760639"/>
          </a:xfrm>
        </p:spPr>
        <p:txBody>
          <a:bodyPr/>
          <a:lstStyle/>
          <a:p>
            <a:pPr marL="82550" indent="0" eaLnBrk="1" hangingPunct="1">
              <a:lnSpc>
                <a:spcPct val="90000"/>
              </a:lnSpc>
              <a:spcAft>
                <a:spcPts val="600"/>
              </a:spcAft>
              <a:buNone/>
            </a:pPr>
            <a:r>
              <a:rPr lang="tr-TR" altLang="tr-TR" sz="2800" b="1" dirty="0" smtClean="0"/>
              <a:t>Hekim merkezli yaklaşım</a:t>
            </a:r>
          </a:p>
          <a:p>
            <a:pPr marL="639763" lvl="1" indent="-23653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◦"/>
            </a:pPr>
            <a:r>
              <a:rPr lang="tr-TR" altLang="tr-TR" sz="2400" dirty="0" smtClean="0"/>
              <a:t>Hekim karar verici, hasta edilgen</a:t>
            </a:r>
          </a:p>
          <a:p>
            <a:pPr marL="639763" lvl="1" indent="-23653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◦"/>
            </a:pPr>
            <a:endParaRPr lang="tr-TR" altLang="tr-TR" sz="2400" dirty="0" smtClean="0"/>
          </a:p>
          <a:p>
            <a:pPr marL="82550" indent="0" eaLnBrk="1" hangingPunct="1">
              <a:lnSpc>
                <a:spcPct val="90000"/>
              </a:lnSpc>
              <a:spcAft>
                <a:spcPts val="600"/>
              </a:spcAft>
              <a:buNone/>
            </a:pPr>
            <a:r>
              <a:rPr lang="tr-TR" altLang="tr-TR" b="1" dirty="0" smtClean="0"/>
              <a:t>Hasta merkezli yaklaşım</a:t>
            </a:r>
          </a:p>
          <a:p>
            <a:pPr marL="639763" lvl="1" indent="-23653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◦"/>
            </a:pPr>
            <a:r>
              <a:rPr lang="tr-TR" altLang="tr-TR" sz="3200" dirty="0"/>
              <a:t>Tıbbi </a:t>
            </a:r>
            <a:r>
              <a:rPr lang="tr-TR" altLang="tr-TR" sz="3200" dirty="0" smtClean="0"/>
              <a:t>süreçlere çocuk  </a:t>
            </a:r>
            <a:r>
              <a:rPr lang="tr-TR" altLang="tr-TR" sz="3200" dirty="0"/>
              <a:t>hasta ve/veya </a:t>
            </a:r>
            <a:r>
              <a:rPr lang="tr-TR" altLang="tr-TR" sz="3200" dirty="0" smtClean="0"/>
              <a:t>ailesi </a:t>
            </a:r>
            <a:r>
              <a:rPr lang="tr-TR" altLang="tr-TR" sz="3200" dirty="0"/>
              <a:t>dahil </a:t>
            </a:r>
            <a:r>
              <a:rPr lang="tr-TR" altLang="tr-TR" sz="3200" dirty="0" smtClean="0"/>
              <a:t>edilir</a:t>
            </a:r>
            <a:endParaRPr lang="tr-TR" altLang="tr-TR" sz="3200" dirty="0"/>
          </a:p>
          <a:p>
            <a:pPr marL="885825" lvl="2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Char char=""/>
            </a:pPr>
            <a:r>
              <a:rPr lang="tr-TR" altLang="tr-TR" sz="2800" b="1" dirty="0" smtClean="0">
                <a:solidFill>
                  <a:srgbClr val="FF0000"/>
                </a:solidFill>
              </a:rPr>
              <a:t>Hastanın içinde olduğu duygusal durum mutlaka </a:t>
            </a:r>
            <a:r>
              <a:rPr lang="tr-TR" altLang="tr-TR" sz="2800" b="1" dirty="0" err="1" smtClean="0">
                <a:solidFill>
                  <a:srgbClr val="FF0000"/>
                </a:solidFill>
              </a:rPr>
              <a:t>gözönüne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 alınır</a:t>
            </a:r>
          </a:p>
          <a:p>
            <a:pPr marL="639763" lvl="1" indent="-23653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◦"/>
            </a:pPr>
            <a:r>
              <a:rPr lang="tr-TR" altLang="tr-TR" sz="3200" dirty="0" smtClean="0"/>
              <a:t>Hekim tedavi eden bilgilendirici rol üstlenir,  paylaşımcıdır </a:t>
            </a:r>
          </a:p>
        </p:txBody>
      </p:sp>
      <p:cxnSp>
        <p:nvCxnSpPr>
          <p:cNvPr id="4" name="Düz Bağlayıcı 3"/>
          <p:cNvCxnSpPr/>
          <p:nvPr/>
        </p:nvCxnSpPr>
        <p:spPr>
          <a:xfrm flipV="1">
            <a:off x="816720" y="570744"/>
            <a:ext cx="4752528" cy="10801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>
            <a:off x="898228" y="354720"/>
            <a:ext cx="4680520" cy="15121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03" y="354720"/>
            <a:ext cx="3651956" cy="199416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26" y="2470832"/>
            <a:ext cx="2432722" cy="314895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Başlık"/>
          <p:cNvSpPr>
            <a:spLocks noGrp="1"/>
          </p:cNvSpPr>
          <p:nvPr>
            <p:ph type="title"/>
          </p:nvPr>
        </p:nvSpPr>
        <p:spPr>
          <a:xfrm>
            <a:off x="319088" y="274638"/>
            <a:ext cx="9685337" cy="1143000"/>
          </a:xfrm>
        </p:spPr>
        <p:txBody>
          <a:bodyPr/>
          <a:lstStyle/>
          <a:p>
            <a:r>
              <a:rPr lang="tr-TR" altLang="tr-TR" sz="4000" b="1" dirty="0" smtClean="0">
                <a:solidFill>
                  <a:srgbClr val="FF0000"/>
                </a:solidFill>
              </a:rPr>
              <a:t> Hekim</a:t>
            </a:r>
            <a:endParaRPr lang="en-US" altLang="tr-TR" sz="4000" b="1" dirty="0" smtClean="0">
              <a:solidFill>
                <a:srgbClr val="FF00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542925" y="1700213"/>
            <a:ext cx="9258300" cy="442912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tr-TR" b="1" dirty="0" smtClean="0">
                <a:latin typeface="+mj-lt"/>
              </a:rPr>
              <a:t>BİLGİLİ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b="1" dirty="0" smtClean="0">
                <a:latin typeface="+mj-lt"/>
              </a:rPr>
              <a:t>EMPATİ YAPAN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2800" b="1" dirty="0" smtClean="0">
                <a:latin typeface="+mj-lt"/>
              </a:rPr>
              <a:t>İçten, dürüst, adil, güler yüzlü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2800" b="1" dirty="0" smtClean="0">
                <a:latin typeface="+mj-lt"/>
              </a:rPr>
              <a:t>Etik kurallara uyan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2800" b="1" dirty="0" smtClean="0">
                <a:latin typeface="+mj-lt"/>
              </a:rPr>
              <a:t>Hasta haklarına saygılı/ mahremiyetine önem veren</a:t>
            </a:r>
            <a:endParaRPr lang="en-US" sz="2800" b="1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tr-TR" sz="2800" b="1" dirty="0" smtClean="0">
              <a:latin typeface="Georgia" pitchFamily="18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tr-TR" b="1" dirty="0" smtClean="0">
                <a:latin typeface="+mj-lt"/>
              </a:rPr>
              <a:t>	</a:t>
            </a:r>
            <a:endParaRPr lang="tr-TR" b="1" u="sng" dirty="0" smtClean="0">
              <a:latin typeface="+mj-l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580" y="1435091"/>
            <a:ext cx="3528392" cy="23479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68874" y="655834"/>
            <a:ext cx="70210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n-ea"/>
                <a:cs typeface="Calibri"/>
              </a:rPr>
              <a:t>Temel 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n-ea"/>
                <a:cs typeface="Calibri"/>
              </a:rPr>
              <a:t>iletişim becerileri</a:t>
            </a:r>
          </a:p>
        </p:txBody>
      </p:sp>
      <p:sp>
        <p:nvSpPr>
          <p:cNvPr id="14339" name="Rectangle 5"/>
          <p:cNvSpPr>
            <a:spLocks noGrp="1"/>
          </p:cNvSpPr>
          <p:nvPr>
            <p:ph type="body" idx="4294967295"/>
          </p:nvPr>
        </p:nvSpPr>
        <p:spPr>
          <a:xfrm>
            <a:off x="-113084" y="1844824"/>
            <a:ext cx="9417050" cy="32416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tr-TR" altLang="tr-TR" dirty="0" smtClean="0"/>
              <a:t>Etkin davranış modeli</a:t>
            </a:r>
          </a:p>
          <a:p>
            <a:pPr marL="0" indent="0" algn="ctr">
              <a:buFont typeface="Arial" charset="0"/>
              <a:buNone/>
            </a:pPr>
            <a:r>
              <a:rPr lang="tr-TR" altLang="tr-TR" dirty="0" smtClean="0"/>
              <a:t>İletişim engelleri</a:t>
            </a:r>
          </a:p>
          <a:p>
            <a:pPr marL="0" indent="0" algn="ctr">
              <a:buFont typeface="Arial" charset="0"/>
              <a:buNone/>
            </a:pPr>
            <a:r>
              <a:rPr lang="tr-TR" altLang="tr-TR" dirty="0" smtClean="0"/>
              <a:t>Etkin dinleme</a:t>
            </a:r>
          </a:p>
          <a:p>
            <a:pPr marL="0" indent="0" algn="ctr">
              <a:buFont typeface="Arial" charset="0"/>
              <a:buNone/>
            </a:pPr>
            <a:r>
              <a:rPr lang="tr-TR" altLang="tr-TR" dirty="0" smtClean="0"/>
              <a:t>Ben dili</a:t>
            </a:r>
          </a:p>
          <a:p>
            <a:pPr marL="0" indent="0" algn="ctr">
              <a:buFont typeface="Arial" charset="0"/>
              <a:buNone/>
            </a:pPr>
            <a:r>
              <a:rPr lang="tr-TR" altLang="tr-TR" dirty="0" smtClean="0"/>
              <a:t>Çatışma çözme</a:t>
            </a:r>
          </a:p>
          <a:p>
            <a:pPr marL="0" indent="0">
              <a:buFont typeface="Arial" charset="0"/>
              <a:buNone/>
            </a:pPr>
            <a:endParaRPr lang="tr-TR" altLang="tr-TR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5124</TotalTime>
  <Words>869</Words>
  <Application>Microsoft Macintosh PowerPoint</Application>
  <PresentationFormat>35 mm Slayt</PresentationFormat>
  <Paragraphs>242</Paragraphs>
  <Slides>26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Slayt 1</vt:lpstr>
      <vt:lpstr>ANKARA ÜNİVERSİTESİ TIP  FAKÜLTESİ MEZUNİYET ÖNCESİ TIP EĞİTİMİ ÇIKTILARI / YETERLİKLER AÜTF Mezunundan Beklenen Temel Roller</vt:lpstr>
      <vt:lpstr>Slayt 3</vt:lpstr>
      <vt:lpstr>Slayt 4</vt:lpstr>
      <vt:lpstr>Slayt 5</vt:lpstr>
      <vt:lpstr>Slayt 6</vt:lpstr>
      <vt:lpstr>Slayt 7</vt:lpstr>
      <vt:lpstr> Hekim</vt:lpstr>
      <vt:lpstr>Slayt 9</vt:lpstr>
      <vt:lpstr>Slayt 10</vt:lpstr>
      <vt:lpstr>İletişimin iki temel davranışı</vt:lpstr>
      <vt:lpstr>Etkin dinlemenin amacı</vt:lpstr>
      <vt:lpstr>Slayt 13</vt:lpstr>
      <vt:lpstr>Vites değiştirme? </vt:lpstr>
      <vt:lpstr>Slayt 15</vt:lpstr>
      <vt:lpstr>Slayt 16</vt:lpstr>
      <vt:lpstr>SORUN KARŞIDA    –    SORUN BENDE</vt:lpstr>
      <vt:lpstr>Slayt 18</vt:lpstr>
      <vt:lpstr>Slayt 19</vt:lpstr>
      <vt:lpstr>Slayt 20</vt:lpstr>
      <vt:lpstr>Slayt 21</vt:lpstr>
      <vt:lpstr>Slayt 22</vt:lpstr>
      <vt:lpstr>Slayt 23</vt:lpstr>
      <vt:lpstr>Metod 3 uygulamasının kazançları</vt:lpstr>
      <vt:lpstr>Slayt 25</vt:lpstr>
      <vt:lpstr>Slayt 26</vt:lpstr>
    </vt:vector>
  </TitlesOfParts>
  <Company>_x0008_ᖤ]水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 Template</dc:title>
  <dc:creator>Presentation Helper</dc:creator>
  <cp:lastModifiedBy>user</cp:lastModifiedBy>
  <cp:revision>606</cp:revision>
  <dcterms:created xsi:type="dcterms:W3CDTF">2006-02-12T12:45:36Z</dcterms:created>
  <dcterms:modified xsi:type="dcterms:W3CDTF">2018-03-12T09:15:14Z</dcterms:modified>
</cp:coreProperties>
</file>