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10"/>
  </p:notesMasterIdLst>
  <p:handoutMasterIdLst>
    <p:handoutMasterId r:id="rId11"/>
  </p:handoutMasterIdLst>
  <p:sldIdLst>
    <p:sldId id="256" r:id="rId3"/>
    <p:sldId id="307" r:id="rId4"/>
    <p:sldId id="257" r:id="rId5"/>
    <p:sldId id="258" r:id="rId6"/>
    <p:sldId id="259" r:id="rId7"/>
    <p:sldId id="260" r:id="rId8"/>
    <p:sldId id="261" r:id="rId9"/>
  </p:sldIdLst>
  <p:sldSz cx="9144000" cy="5143500" type="screen16x9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454"/>
    <p:restoredTop sz="90496"/>
  </p:normalViewPr>
  <p:slideViewPr>
    <p:cSldViewPr>
      <p:cViewPr>
        <p:scale>
          <a:sx n="155" d="100"/>
          <a:sy n="155" d="100"/>
        </p:scale>
        <p:origin x="1496" y="10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1D1C7187-52DB-480B-B579-7031AA33D1D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AE4CB48E-7AB3-4342-951B-8AFA89D94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66217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D501AE4-6705-0645-84C1-3ED81A4EC9EC}" type="datetimeFigureOut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5300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0BE2213-DCF4-ED42-A32C-6880A148AB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517722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3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6324" name="Shape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241984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7347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7348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174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8371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8372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8879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9395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9396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5147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0419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0420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7376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hap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43" name="Shap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44" name="Shape 3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latin typeface="Calibri" charset="0"/>
              </a:rPr>
              <a:t>YEM KÜLTÜRÜNÜN İLKELERİ</a:t>
            </a:r>
            <a:endParaRPr lang="tr-TR" alt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48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4EBCB-D3C6-9841-A6BA-C2AF2B071DBA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E9070-2B08-0343-892F-33B574FA7D1E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09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57FA-C664-6B4D-BF11-FBD1B70B7A1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D3B814-FF0D-B145-BD95-F44AF0D7A577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432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28AC-0F26-2546-BEF3-796DD65C9AC0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EBB94-F1BE-4847-8D1B-0A0487D99D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2752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81C25-283A-F74C-9B4C-DD326CBC6736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7049A9-71A1-A84E-B6E3-41D8789033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345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44EF5-3BC8-E64B-9F88-B4A4553913A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EA9A08-FBAC-E943-9A8D-B0CAE2403D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277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0315A-4988-B545-8B7F-65B8FB212A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DF2A8-6AD1-FD47-9625-019CAED13B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1043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715A-2480-7041-95D4-1DEA6F5A1B14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B1F68-B41C-B145-A521-AFB156C055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116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38810-3A75-6D4D-A653-3C9122AE7E6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727DC-8152-074E-B806-CFBE3D013C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45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A6DAF-C1A9-7947-A0FA-BD552F813A2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A5EEA-71F5-AF44-9AB5-E29FF6912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478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85B0-AB21-C246-B460-BACDA1F30321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9462D-7540-1A4D-8B0F-98475187D1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40332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C3ABB-6000-0747-A216-9C976CA529A5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CD183-1B3B-394B-8E86-2924135C3F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5720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205979"/>
            <a:ext cx="7571184" cy="85725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B6B3F5-BB09-6B4A-9510-F2559A915688}" type="datetime1">
              <a:rPr lang="en-US" smtClean="0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YEM KÜLTÜRÜNÜN İLKELERİ DERSİ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7A4B8-98E7-A341-8DD4-7EE91DA868EF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0"/>
            <a:ext cx="504056" cy="45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65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9A909-6F33-2045-9B19-11C06BCF4F5E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90470-575A-964D-A7D8-0B2E355AC69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1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8F3D5-45FD-0148-A6D9-B4A0037F710B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39BEB2-19A9-2B4A-ACF6-F745D9E4AAA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84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6298E-6FB0-9143-BF28-D8D9AF94B037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42BF9A-EFB2-C441-916B-5E815EE0EABA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09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C8BDBB-7FE3-6F42-9072-1C8F3E60CB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50AE29-3FC5-BB48-BDB7-50229ADED8E6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1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5979"/>
            <a:ext cx="80010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C2DE2-56C2-FC4A-859F-85601C0B573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F7CFE-F71E-ED40-B51B-95199E7D8D61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7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22837-31B7-C948-AF4E-C129EED9167F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EB1182-C12A-794B-A53F-8EEF6323220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68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11D48-ED16-B94A-91D0-CF189151AEF9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824B4-05D9-7F4F-98CE-15DF82BECCC0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30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theme" Target="../theme/theme2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56B6B3F5-BB09-6B4A-9510-F2559A915688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2B07A4B8-98E7-A341-8DD4-7EE91DA868E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7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/>
          </p:cNvSpPr>
          <p:nvPr>
            <p:ph type="title"/>
          </p:nvPr>
        </p:nvSpPr>
        <p:spPr bwMode="auto">
          <a:xfrm>
            <a:off x="685800" y="205979"/>
            <a:ext cx="8001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CDF110D3-A983-CD49-ACA0-664EB2431A63}" type="datetime1">
              <a:rPr lang="en-US"/>
              <a:pPr>
                <a:defRPr/>
              </a:pPr>
              <a:t>11/24/17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0" y="4768454"/>
            <a:ext cx="2895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en-US"/>
              <a:t>YEM KÜLTÜRÜNÜN İLKELERİ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BA3578D7-5193-FA4A-AC0B-2A4936C6896D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hf sldNum="0" hdr="0" dt="0"/>
  <p:txStyles>
    <p:titleStyle>
      <a:lvl1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marL="2571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6000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9429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2858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628775" indent="-257175" algn="ctr" defTabSz="-10404872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-10404872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rtl="0" latinLnBrk="0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2"/>
          <p:cNvSpPr>
            <a:spLocks noGrp="1"/>
          </p:cNvSpPr>
          <p:nvPr>
            <p:ph type="ctrTitle"/>
          </p:nvPr>
        </p:nvSpPr>
        <p:spPr>
          <a:xfrm>
            <a:off x="1654969" y="1597641"/>
            <a:ext cx="5834063" cy="1101684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twoPt" dir="tl">
                <a:rot lat="0" lon="0" rev="7200000"/>
              </a:lightRig>
            </a:scene3d>
            <a:sp3d contourW="8890" prstMaterial="flat">
              <a:bevelT w="31750" h="31750"/>
              <a:contourClr>
                <a:schemeClr val="accent2">
                  <a:shade val="80000"/>
                </a:schemeClr>
              </a:contourClr>
            </a:sp3d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b="1" dirty="0">
                <a:ln w="11430"/>
                <a:gradFill>
                  <a:gsLst>
                    <a:gs pos="0">
                      <a:schemeClr val="accent2">
                        <a:tint val="70000"/>
                        <a:shade val="10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7000"/>
                    </a:srgbClr>
                  </a:outerShdw>
                </a:effectLst>
              </a:rPr>
              <a:t>YEM KÜLTÜRÜNÜN İLKELERİ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hade val="10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7000"/>
                  </a:srgbClr>
                </a:outerShdw>
              </a:effectLst>
            </a:endParaRPr>
          </a:p>
        </p:txBody>
      </p:sp>
      <p:sp>
        <p:nvSpPr>
          <p:cNvPr id="3" name="Picture 3"/>
          <p:cNvSpPr>
            <a:spLocks noGrp="1"/>
          </p:cNvSpPr>
          <p:nvPr>
            <p:ph type="subTitle" idx="1"/>
          </p:nvPr>
        </p:nvSpPr>
        <p:spPr>
          <a:xfrm>
            <a:off x="2171700" y="2914429"/>
            <a:ext cx="4800600" cy="1314671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defTabSz="685800" eaLnBrk="1" fontAlgn="auto" hangingPunct="1">
              <a:spcAft>
                <a:spcPts val="0"/>
              </a:spcAft>
              <a:defRPr/>
            </a:pPr>
            <a:r>
              <a:rPr lang="tr-TR" sz="2700" b="1" dirty="0" err="1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Prof.Dr</a:t>
            </a:r>
            <a:r>
              <a:rPr lang="tr-TR" sz="2700" b="1" dirty="0">
                <a:ln w="11430"/>
                <a:gradFill>
                  <a:gsLst>
                    <a:gs pos="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  <a:gs pos="2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50000">
                      <a:schemeClr val="accent6">
                        <a:tint val="100000"/>
                        <a:shade val="99000"/>
                        <a:satMod val="100000"/>
                      </a:schemeClr>
                    </a:gs>
                    <a:gs pos="75000">
                      <a:schemeClr val="accent6">
                        <a:tint val="92000"/>
                        <a:shade val="100000"/>
                        <a:satMod val="105000"/>
                      </a:schemeClr>
                    </a:gs>
                    <a:gs pos="100000">
                      <a:schemeClr val="accent6">
                        <a:tint val="70000"/>
                        <a:shade val="100000"/>
                        <a:satMod val="13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 Cengiz Sancak</a:t>
            </a:r>
            <a:endParaRPr lang="en-US" sz="2700" b="1" dirty="0">
              <a:ln w="11430"/>
              <a:gradFill>
                <a:gsLst>
                  <a:gs pos="0">
                    <a:schemeClr val="accent6">
                      <a:tint val="70000"/>
                      <a:shade val="100000"/>
                      <a:satMod val="130000"/>
                    </a:schemeClr>
                  </a:gs>
                  <a:gs pos="2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50000">
                    <a:schemeClr val="accent6">
                      <a:tint val="100000"/>
                      <a:shade val="99000"/>
                      <a:satMod val="100000"/>
                    </a:schemeClr>
                  </a:gs>
                  <a:gs pos="75000">
                    <a:schemeClr val="accent6">
                      <a:tint val="92000"/>
                      <a:shade val="100000"/>
                      <a:satMod val="105000"/>
                    </a:schemeClr>
                  </a:gs>
                  <a:gs pos="100000">
                    <a:schemeClr val="accent6">
                      <a:tint val="70000"/>
                      <a:shade val="100000"/>
                      <a:satMod val="13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07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42034" y="1231582"/>
            <a:ext cx="6172200" cy="2204739"/>
          </a:xfrm>
        </p:spPr>
        <p:txBody>
          <a:bodyPr/>
          <a:lstStyle/>
          <a:p>
            <a:r>
              <a:rPr lang="en-US" dirty="0" err="1" smtClean="0"/>
              <a:t>Yem</a:t>
            </a:r>
            <a:r>
              <a:rPr lang="en-US" dirty="0" smtClean="0"/>
              <a:t> </a:t>
            </a:r>
            <a:r>
              <a:rPr lang="en-US" dirty="0" err="1" smtClean="0"/>
              <a:t>Bitkileri</a:t>
            </a:r>
            <a:r>
              <a:rPr lang="en-US" dirty="0" smtClean="0"/>
              <a:t> </a:t>
            </a:r>
            <a:r>
              <a:rPr lang="en-US" dirty="0" err="1" smtClean="0"/>
              <a:t>Kültürünün</a:t>
            </a:r>
            <a:r>
              <a:rPr lang="en-US" dirty="0" smtClean="0"/>
              <a:t> </a:t>
            </a:r>
            <a:r>
              <a:rPr lang="en-US" dirty="0" err="1" smtClean="0"/>
              <a:t>Ekolojik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Fizyolojik</a:t>
            </a:r>
            <a:r>
              <a:rPr lang="en-US" dirty="0" smtClean="0"/>
              <a:t> </a:t>
            </a:r>
            <a:r>
              <a:rPr lang="en-US" dirty="0" err="1" smtClean="0"/>
              <a:t>Esasları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9961"/>
            <a:ext cx="506288" cy="452492"/>
          </a:xfrm>
          <a:prstGeom prst="rect">
            <a:avLst/>
          </a:prstGeom>
        </p:spPr>
      </p:pic>
      <p:sp>
        <p:nvSpPr>
          <p:cNvPr id="5" name="Shape 3"/>
          <p:cNvSpPr>
            <a:spLocks noGrp="1"/>
          </p:cNvSpPr>
          <p:nvPr>
            <p:ph type="ftr" sz="quarter" idx="11"/>
          </p:nvPr>
        </p:nvSpPr>
        <p:spPr bwMode="auto">
          <a:xfrm>
            <a:off x="3143250" y="4768454"/>
            <a:ext cx="28956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  <p:extLst>
      <p:ext uri="{BB962C8B-B14F-4D97-AF65-F5344CB8AC3E}">
        <p14:creationId xmlns:p14="http://schemas.microsoft.com/office/powerpoint/2010/main" val="161799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900" y="206172"/>
            <a:ext cx="6175550" cy="857551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 fontScale="90000"/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Yem bitkileri Kültürünün Ekolojik ve Fizyolojik Esasları </a:t>
            </a:r>
            <a:r>
              <a:rPr lang="tr-TR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Tanımlar-I</a:t>
            </a:r>
            <a:endParaRPr lang="en-US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>
                  <a:tint val="10000"/>
                </a:schemeClr>
              </a:solidFill>
              <a:effectLst>
                <a:outerShdw blurRad="50000" dist="50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099" name="Shape 2"/>
          <p:cNvSpPr>
            <a:spLocks noGrp="1"/>
          </p:cNvSpPr>
          <p:nvPr>
            <p:ph idx="1"/>
          </p:nvPr>
        </p:nvSpPr>
        <p:spPr>
          <a:xfrm>
            <a:off x="251520" y="1200151"/>
            <a:ext cx="8435280" cy="3394472"/>
          </a:xfrm>
        </p:spPr>
        <p:txBody>
          <a:bodyPr/>
          <a:lstStyle/>
          <a:p>
            <a:pPr algn="just"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600" b="1" dirty="0">
                <a:latin typeface="Garamond" charset="0"/>
                <a:ea typeface="Times New Roman" charset="0"/>
                <a:cs typeface="Times New Roman" charset="0"/>
              </a:rPr>
              <a:t>Yem Bitkileri: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 Evcil hayvanların yeşil ve kuru ot, silo yemi, tane ve yumru yemler ihtiyacını karşılamak üzere tarla toprakların da yetiştirilen ve hayvanlara zararlı etki yapmayan bitkilere yem bitkileri adı verilir.</a:t>
            </a:r>
            <a:endParaRPr lang="en-US" altLang="en-US" sz="1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600" b="1" dirty="0">
                <a:latin typeface="Garamond" charset="0"/>
                <a:ea typeface="Times New Roman" charset="0"/>
                <a:cs typeface="Times New Roman" charset="0"/>
              </a:rPr>
              <a:t>Ekoloji: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 Organizmalar ile içinde </a:t>
            </a:r>
            <a:r>
              <a:rPr lang="tr-TR" altLang="en-US" sz="1600" dirty="0" err="1">
                <a:latin typeface="Garamond" charset="0"/>
                <a:ea typeface="Times New Roman" charset="0"/>
                <a:cs typeface="Times New Roman" charset="0"/>
              </a:rPr>
              <a:t>yaşadıklar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 ortam ve bu iki varlığa ait karşılıklı etki ve ilişkileri inceleyen bir bilim dalıdır.</a:t>
            </a:r>
            <a:endParaRPr lang="en-US" altLang="en-US" sz="1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600" b="1" dirty="0">
                <a:latin typeface="Garamond" charset="0"/>
                <a:ea typeface="Times New Roman" charset="0"/>
                <a:cs typeface="Times New Roman" charset="0"/>
              </a:rPr>
              <a:t>Ekosistem: 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 Doğadaki canlı ve cansız varlıkların aralarında­ki karşılıklı bağlarla oluşturdukları sisteme "Ekolojik sistem" veya "Ekosistem" denir?</a:t>
            </a:r>
            <a:endParaRPr lang="en-US" altLang="en-US" sz="1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600" b="1" dirty="0" err="1">
                <a:latin typeface="Garamond" charset="0"/>
                <a:ea typeface="Times New Roman" charset="0"/>
                <a:cs typeface="Times New Roman" charset="0"/>
              </a:rPr>
              <a:t>Vegetasyon</a:t>
            </a:r>
            <a:r>
              <a:rPr lang="tr-TR" altLang="en-US" sz="1600" b="1" dirty="0">
                <a:latin typeface="Garamond" charset="0"/>
                <a:ea typeface="Times New Roman" charset="0"/>
                <a:cs typeface="Times New Roman" charset="0"/>
              </a:rPr>
              <a:t>: 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Geniş anlamda; bir arazi parçası üzerinde bu­lunan bitki örtüsüdür.</a:t>
            </a:r>
            <a:endParaRPr lang="en-US" altLang="en-US" sz="1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600" b="1" dirty="0">
                <a:latin typeface="Garamond" charset="0"/>
                <a:ea typeface="Times New Roman" charset="0"/>
                <a:cs typeface="Times New Roman" charset="0"/>
              </a:rPr>
              <a:t>Çevre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: Belirli bir yaşam mekânında etkili olan fiziksel, kimyasal ve biyolojik faktörlerin bütünlüğüdür.</a:t>
            </a:r>
            <a:endParaRPr lang="en-US" altLang="en-US" sz="1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80000"/>
              </a:lnSpc>
            </a:pPr>
            <a:endParaRPr lang="en-US" altLang="en-US" sz="1600" dirty="0"/>
          </a:p>
        </p:txBody>
      </p:sp>
      <p:sp>
        <p:nvSpPr>
          <p:cNvPr id="4100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547664" y="286429"/>
            <a:ext cx="6624736" cy="857551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 fontScale="90000"/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Yem bitkileri </a:t>
            </a:r>
            <a:r>
              <a:rPr lang="tr-TR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Kültürünün </a:t>
            </a:r>
            <a:r>
              <a:rPr lang="tr-TR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Ekolojik </a:t>
            </a:r>
            <a:r>
              <a:rPr lang="tr-TR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ve Fizyolojik Esasları </a:t>
            </a:r>
            <a:r>
              <a:rPr lang="tr-TR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Tanımlar-II</a:t>
            </a:r>
            <a:endParaRPr lang="en-US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>
                  <a:tint val="10000"/>
                </a:schemeClr>
              </a:solidFill>
              <a:effectLst>
                <a:outerShdw blurRad="50000" dist="50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123" name="Shape 2"/>
          <p:cNvSpPr>
            <a:spLocks noGrp="1"/>
          </p:cNvSpPr>
          <p:nvPr>
            <p:ph idx="1"/>
          </p:nvPr>
        </p:nvSpPr>
        <p:spPr>
          <a:xfrm>
            <a:off x="395536" y="1143981"/>
            <a:ext cx="8280919" cy="3450642"/>
          </a:xfrm>
        </p:spPr>
        <p:txBody>
          <a:bodyPr/>
          <a:lstStyle/>
          <a:p>
            <a:pPr algn="just"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600" b="1" dirty="0">
                <a:latin typeface="Garamond" charset="0"/>
                <a:ea typeface="Times New Roman" charset="0"/>
                <a:cs typeface="Times New Roman" charset="0"/>
              </a:rPr>
              <a:t>Yetişme Ortamı (Habitat): 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Canlıların bulunduğu doğal ortamlarda, onları sürekli etkileri altında bulundurarak yaşama ve geliş­melerini sağlayan doğal faktörlerin tümünü ifade eden bir kavram­dır.</a:t>
            </a:r>
            <a:endParaRPr lang="en-US" altLang="en-US" sz="1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600" b="1" dirty="0">
                <a:latin typeface="Garamond" charset="0"/>
                <a:ea typeface="Times New Roman" charset="0"/>
                <a:cs typeface="Times New Roman" charset="0"/>
              </a:rPr>
              <a:t>Görünüm (Habitus)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:  Belirli bir yetişme ortamında gelişen bitki türünün dış görünüşüne ilişkin özellikleri kapsayan bir kav­ramdır.</a:t>
            </a:r>
            <a:endParaRPr lang="en-US" altLang="en-US" sz="1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600" b="1" dirty="0">
                <a:latin typeface="Garamond" charset="0"/>
                <a:ea typeface="Times New Roman" charset="0"/>
                <a:cs typeface="Times New Roman" charset="0"/>
              </a:rPr>
              <a:t>Faktör: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 Yaşayan organizmaların çevrelerinde bulunan ve her­hangi bir şekilde onlara etki eden madde, kuvvet veya durumlara faktör adı verilir.</a:t>
            </a:r>
            <a:endParaRPr lang="en-US" altLang="en-US" sz="1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600" b="1" dirty="0">
                <a:latin typeface="Garamond" charset="0"/>
                <a:ea typeface="Times New Roman" charset="0"/>
                <a:cs typeface="Times New Roman" charset="0"/>
              </a:rPr>
              <a:t>Bitki Fizyolojisi: 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Bitki bünyesinde oluşan </a:t>
            </a:r>
            <a:r>
              <a:rPr lang="tr-TR" altLang="en-US" sz="1600" dirty="0" err="1">
                <a:latin typeface="Garamond" charset="0"/>
                <a:ea typeface="Times New Roman" charset="0"/>
                <a:cs typeface="Times New Roman" charset="0"/>
              </a:rPr>
              <a:t>hayatsal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 olayların fiziksel ve kimyasal yönlerini inceleyen bir bilim da­lıdır.</a:t>
            </a:r>
            <a:endParaRPr lang="en-US" altLang="en-US" sz="1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600" b="1" dirty="0">
                <a:latin typeface="Garamond" charset="0"/>
                <a:ea typeface="Times New Roman" charset="0"/>
                <a:cs typeface="Times New Roman" charset="0"/>
              </a:rPr>
              <a:t>Büyüme: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 Bitki veya bitki dokularının geri dönmeyecek şe­kilde hacim ve ağırlıklarının artması olayına büyüme denir.</a:t>
            </a:r>
            <a:endParaRPr lang="en-US" altLang="en-US" sz="1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80000"/>
              </a:lnSpc>
            </a:pPr>
            <a:endParaRPr lang="en-US" altLang="en-US" sz="1600" dirty="0"/>
          </a:p>
        </p:txBody>
      </p:sp>
      <p:sp>
        <p:nvSpPr>
          <p:cNvPr id="5124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900" y="206172"/>
            <a:ext cx="6175550" cy="857551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 fontScale="90000"/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Yem bitkileri Kültürünün Ekolojik ve Fizyolojik Esasları </a:t>
            </a:r>
            <a:r>
              <a:rPr lang="tr-TR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Tanımlar-III</a:t>
            </a:r>
            <a:endParaRPr lang="en-US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>
                  <a:tint val="10000"/>
                </a:schemeClr>
              </a:solidFill>
              <a:effectLst>
                <a:outerShdw blurRad="50000" dist="50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147" name="Shape 2"/>
          <p:cNvSpPr>
            <a:spLocks noGrp="1"/>
          </p:cNvSpPr>
          <p:nvPr>
            <p:ph idx="1"/>
          </p:nvPr>
        </p:nvSpPr>
        <p:spPr>
          <a:xfrm>
            <a:off x="251520" y="1178719"/>
            <a:ext cx="8568951" cy="3415904"/>
          </a:xfrm>
        </p:spPr>
        <p:txBody>
          <a:bodyPr/>
          <a:lstStyle/>
          <a:p>
            <a:pPr algn="just"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600" b="1">
                <a:latin typeface="Garamond" charset="0"/>
                <a:ea typeface="Times New Roman" charset="0"/>
                <a:cs typeface="Times New Roman" charset="0"/>
              </a:rPr>
              <a:t>Yedek Besin Maddeleri: </a:t>
            </a:r>
            <a:r>
              <a:rPr lang="tr-TR" altLang="en-US" sz="1600">
                <a:latin typeface="Garamond" charset="0"/>
                <a:ea typeface="Times New Roman" charset="0"/>
                <a:cs typeface="Times New Roman" charset="0"/>
              </a:rPr>
              <a:t>Çok yıllık bitkilerin yeşil kısımlarıyla oluşturup büyüme, yeniden büyüme ve solunum gibi fizyolojik olaylarda kullandıktan sonra geri kalan ve kök, yumru, </a:t>
            </a:r>
            <a:r>
              <a:rPr lang="tr-TR" altLang="en-US" sz="1600" dirty="0" err="1">
                <a:latin typeface="Garamond" charset="0"/>
                <a:ea typeface="Times New Roman" charset="0"/>
                <a:cs typeface="Times New Roman" charset="0"/>
              </a:rPr>
              <a:t>rizom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, </a:t>
            </a:r>
            <a:r>
              <a:rPr lang="tr-TR" altLang="en-US" sz="1600" dirty="0" err="1">
                <a:latin typeface="Garamond" charset="0"/>
                <a:ea typeface="Times New Roman" charset="0"/>
                <a:cs typeface="Times New Roman" charset="0"/>
              </a:rPr>
              <a:t>stolon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 gibi organlarında biriktirdikleri besin maddeleridir.</a:t>
            </a:r>
            <a:endParaRPr lang="en-US" altLang="en-US" sz="1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600" b="1" dirty="0">
                <a:latin typeface="Garamond" charset="0"/>
                <a:ea typeface="Times New Roman" charset="0"/>
                <a:cs typeface="Times New Roman" charset="0"/>
              </a:rPr>
              <a:t>Yapısal Olmayan Karbonhidratlar (Toplam Elverişli </a:t>
            </a:r>
            <a:r>
              <a:rPr lang="tr-TR" altLang="en-US" sz="1600" b="1" dirty="0" err="1">
                <a:latin typeface="Garamond" charset="0"/>
                <a:ea typeface="Times New Roman" charset="0"/>
                <a:cs typeface="Times New Roman" charset="0"/>
              </a:rPr>
              <a:t>Karbonhidlar</a:t>
            </a:r>
            <a:r>
              <a:rPr lang="tr-TR" altLang="en-US" sz="1600" b="1" dirty="0">
                <a:latin typeface="Garamond" charset="0"/>
                <a:ea typeface="Times New Roman" charset="0"/>
                <a:cs typeface="Times New Roman" charset="0"/>
              </a:rPr>
              <a:t>):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  İndirgenen şekerler olan glikoz, früktoz, sakaroz ve indirgenmeyen şekerler olan nişasta, dekstroz, </a:t>
            </a:r>
            <a:r>
              <a:rPr lang="tr-TR" altLang="en-US" sz="1600" dirty="0" err="1">
                <a:latin typeface="Garamond" charset="0"/>
                <a:ea typeface="Times New Roman" charset="0"/>
                <a:cs typeface="Times New Roman" charset="0"/>
              </a:rPr>
              <a:t>inulin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 ve </a:t>
            </a:r>
            <a:r>
              <a:rPr lang="tr-TR" altLang="en-US" sz="1600" dirty="0" err="1">
                <a:latin typeface="Garamond" charset="0"/>
                <a:ea typeface="Times New Roman" charset="0"/>
                <a:cs typeface="Times New Roman" charset="0"/>
              </a:rPr>
              <a:t>fruktosanları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 ifade eder.</a:t>
            </a:r>
            <a:endParaRPr lang="en-US" altLang="en-US" sz="1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600" b="1" dirty="0">
                <a:latin typeface="Garamond" charset="0"/>
                <a:ea typeface="Times New Roman" charset="0"/>
                <a:cs typeface="Times New Roman" charset="0"/>
              </a:rPr>
              <a:t>Yaprak Alan İndeksi: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 Birim yaprak alanının birim toprak alanına oranıdır.</a:t>
            </a:r>
            <a:endParaRPr lang="en-US" altLang="en-US" sz="1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600" b="1" dirty="0">
                <a:latin typeface="Garamond" charset="0"/>
                <a:ea typeface="Times New Roman" charset="0"/>
                <a:cs typeface="Times New Roman" charset="0"/>
              </a:rPr>
              <a:t>Mahsul Büyüme Oranı (MBO): </a:t>
            </a:r>
            <a:r>
              <a:rPr lang="tr-TR" altLang="en-US" sz="1600" dirty="0">
                <a:latin typeface="Garamond" charset="0"/>
                <a:ea typeface="Times New Roman" charset="0"/>
                <a:cs typeface="Times New Roman" charset="0"/>
              </a:rPr>
              <a:t>Birim zamanda, birim toprak alanında, oluşturulan kuru madde miktarıdır.</a:t>
            </a:r>
            <a:endParaRPr lang="en-US" altLang="en-US" sz="1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 defTabSz="685800" eaLnBrk="1" hangingPunct="1">
              <a:lnSpc>
                <a:spcPct val="130000"/>
              </a:lnSpc>
              <a:spcAft>
                <a:spcPts val="450"/>
              </a:spcAft>
              <a:buNone/>
            </a:pPr>
            <a:endParaRPr lang="en-US" altLang="en-US" sz="16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80000"/>
              </a:lnSpc>
              <a:buNone/>
            </a:pPr>
            <a:endParaRPr lang="en-US" altLang="en-US" sz="1600" dirty="0"/>
          </a:p>
        </p:txBody>
      </p:sp>
      <p:sp>
        <p:nvSpPr>
          <p:cNvPr id="6148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900" y="206172"/>
            <a:ext cx="6175550" cy="857551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 fontScale="90000"/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Yem bitkileri Kültürünün Ekolojik ve Fizyolojik Esasları </a:t>
            </a:r>
            <a:r>
              <a:rPr lang="tr-TR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Tanımlar-IV</a:t>
            </a:r>
            <a:endParaRPr lang="en-US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>
                  <a:tint val="10000"/>
                </a:schemeClr>
              </a:solidFill>
              <a:effectLst>
                <a:outerShdw blurRad="50000" dist="50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171" name="Shape 2"/>
          <p:cNvSpPr>
            <a:spLocks noGrp="1"/>
          </p:cNvSpPr>
          <p:nvPr>
            <p:ph idx="1"/>
          </p:nvPr>
        </p:nvSpPr>
        <p:spPr>
          <a:xfrm>
            <a:off x="323528" y="1178719"/>
            <a:ext cx="8424935" cy="3415904"/>
          </a:xfrm>
        </p:spPr>
        <p:txBody>
          <a:bodyPr/>
          <a:lstStyle/>
          <a:p>
            <a:pPr algn="just" defTabSz="685800" eaLnBrk="1" hangingPunct="1">
              <a:lnSpc>
                <a:spcPct val="140000"/>
              </a:lnSpc>
              <a:spcAft>
                <a:spcPts val="450"/>
              </a:spcAft>
            </a:pPr>
            <a:r>
              <a:rPr lang="tr-TR" altLang="en-US" sz="1400" b="1" dirty="0">
                <a:latin typeface="Garamond" charset="0"/>
                <a:ea typeface="Times New Roman" charset="0"/>
                <a:cs typeface="Times New Roman" charset="0"/>
              </a:rPr>
              <a:t>Net Asimilasyon Oranı (NAO): 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Birim zamanda birim yaprak alanında üretilen </a:t>
            </a:r>
            <a:r>
              <a:rPr lang="tr-TR" altLang="en-US" sz="1400" dirty="0" err="1">
                <a:latin typeface="Garamond" charset="0"/>
                <a:ea typeface="Times New Roman" charset="0"/>
                <a:cs typeface="Times New Roman" charset="0"/>
              </a:rPr>
              <a:t>kurumadde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. Miktarıdır. </a:t>
            </a:r>
            <a:endParaRPr lang="en-US" altLang="en-US" sz="14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140000"/>
              </a:lnSpc>
              <a:spcAft>
                <a:spcPts val="450"/>
              </a:spcAft>
            </a:pPr>
            <a:r>
              <a:rPr lang="tr-TR" altLang="en-US" sz="1400" b="1" dirty="0">
                <a:latin typeface="Garamond" charset="0"/>
                <a:ea typeface="Times New Roman" charset="0"/>
                <a:cs typeface="Times New Roman" charset="0"/>
              </a:rPr>
              <a:t>İklim: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 Belirli bir yerdeki atmosferik olayların uzun yıllar ortalamasıdır. </a:t>
            </a:r>
            <a:endParaRPr lang="en-US" altLang="en-US" sz="14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 defTabSz="685800" eaLnBrk="1" hangingPunct="1">
              <a:lnSpc>
                <a:spcPct val="140000"/>
              </a:lnSpc>
              <a:spcAft>
                <a:spcPts val="450"/>
              </a:spcAft>
            </a:pPr>
            <a:r>
              <a:rPr lang="tr-TR" altLang="en-US" sz="1400" b="1" dirty="0">
                <a:latin typeface="Garamond" charset="0"/>
                <a:ea typeface="Times New Roman" charset="0"/>
                <a:cs typeface="Times New Roman" charset="0"/>
              </a:rPr>
              <a:t>Hava Durumu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: İklim koşullarının günlük, haftalık, aylık gibi kısa bir süredeki durumunun ifadesidir. </a:t>
            </a:r>
            <a:endParaRPr lang="en-US" altLang="en-US" sz="1400" dirty="0">
              <a:latin typeface="Garamond" charset="0"/>
              <a:ea typeface="Times New Roman" charset="0"/>
              <a:cs typeface="Times New Roman" charset="0"/>
            </a:endParaRPr>
          </a:p>
          <a:p>
            <a:pPr algn="just" defTabSz="685800" eaLnBrk="1" hangingPunct="1">
              <a:lnSpc>
                <a:spcPct val="140000"/>
              </a:lnSpc>
              <a:spcAft>
                <a:spcPts val="450"/>
              </a:spcAft>
            </a:pPr>
            <a:r>
              <a:rPr lang="tr-TR" altLang="en-US" sz="1400" b="1" dirty="0">
                <a:latin typeface="Garamond" charset="0"/>
                <a:ea typeface="Times New Roman" charset="0"/>
                <a:cs typeface="Times New Roman" charset="0"/>
              </a:rPr>
              <a:t>Kuraklık: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 A.B.D. Meteoroloji kayıtlarına göre; .</a:t>
            </a:r>
            <a:endParaRPr lang="en-US" altLang="en-US" sz="1400" dirty="0">
              <a:latin typeface="Garamond" charset="0"/>
              <a:ea typeface="Times New Roman" charset="0"/>
              <a:cs typeface="Times New Roman" charset="0"/>
            </a:endParaRPr>
          </a:p>
          <a:p>
            <a:pPr algn="just" defTabSz="685800" eaLnBrk="1" hangingPunct="1">
              <a:lnSpc>
                <a:spcPct val="140000"/>
              </a:lnSpc>
              <a:spcAft>
                <a:spcPts val="450"/>
              </a:spcAft>
            </a:pP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(l)Uzun yıllar ortalamasına göre 21 gün veya daha uzun bir sürede yağması beklenen ortalama yağışın     % 30 veya daha azının düştüğü devredir.</a:t>
            </a:r>
            <a:endParaRPr lang="en-US" altLang="en-US" sz="1400" dirty="0">
              <a:latin typeface="Garamond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140000"/>
              </a:lnSpc>
              <a:spcAft>
                <a:spcPts val="450"/>
              </a:spcAft>
            </a:pP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(2) Uzun yıllar ortalamasına göre aylık yağışın % 60 veya daha azının düştüğü devredir</a:t>
            </a:r>
            <a:endParaRPr lang="en-US" altLang="en-US" sz="1400" dirty="0">
              <a:latin typeface="Garamond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140000"/>
              </a:lnSpc>
              <a:spcAft>
                <a:spcPts val="450"/>
              </a:spcAft>
            </a:pPr>
            <a:r>
              <a:rPr lang="tr-TR" altLang="en-US" sz="1400" b="1" dirty="0" err="1">
                <a:latin typeface="Garamond" charset="0"/>
                <a:ea typeface="Times New Roman" charset="0"/>
                <a:cs typeface="Times New Roman" charset="0"/>
              </a:rPr>
              <a:t>Mikroklima</a:t>
            </a:r>
            <a:r>
              <a:rPr lang="tr-TR" altLang="en-US" sz="1400" b="1" dirty="0">
                <a:latin typeface="Garamond" charset="0"/>
                <a:ea typeface="Times New Roman" charset="0"/>
                <a:cs typeface="Times New Roman" charset="0"/>
              </a:rPr>
              <a:t>: 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Bir iklim bölgesi içinde; farklı bir özellik gösteren ve belirli canlılar topluluğunu önemli derecede etkileyen iklime </a:t>
            </a:r>
            <a:r>
              <a:rPr lang="tr-TR" altLang="en-US" sz="1400" dirty="0" err="1">
                <a:latin typeface="Garamond" charset="0"/>
                <a:ea typeface="Times New Roman" charset="0"/>
                <a:cs typeface="Times New Roman" charset="0"/>
              </a:rPr>
              <a:t>mikroklima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 denmektedir.</a:t>
            </a:r>
            <a:endParaRPr lang="en-US" altLang="en-US" sz="14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90000"/>
              </a:lnSpc>
              <a:buNone/>
            </a:pPr>
            <a:endParaRPr lang="en-US" altLang="en-US" sz="1400" dirty="0"/>
          </a:p>
        </p:txBody>
      </p:sp>
      <p:sp>
        <p:nvSpPr>
          <p:cNvPr id="7172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1"/>
          <p:cNvSpPr>
            <a:spLocks noGrp="1"/>
          </p:cNvSpPr>
          <p:nvPr>
            <p:ph type="title"/>
          </p:nvPr>
        </p:nvSpPr>
        <p:spPr>
          <a:xfrm>
            <a:off x="1485900" y="206172"/>
            <a:ext cx="6175550" cy="857551"/>
          </a:xfrm>
          <a:scene3d>
            <a:camera prst="orthographicFront"/>
            <a:lightRig rig="threePt" dir="t"/>
          </a:scene3d>
          <a:sp3d/>
        </p:spPr>
        <p:txBody>
          <a:bodyPr rtlCol="0">
            <a:normAutofit fontScale="90000"/>
          </a:bodyPr>
          <a:lstStyle/>
          <a:p>
            <a:pPr marL="0" indent="0" defTabSz="685800" eaLnBrk="1" fontAlgn="auto" hangingPunct="1">
              <a:spcAft>
                <a:spcPts val="0"/>
              </a:spcAft>
              <a:defRPr/>
            </a:pPr>
            <a:r>
              <a:rPr lang="tr-TR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Yem bitkileri Kültürünün Ekolojik ve Fizyolojik Esasları </a:t>
            </a:r>
            <a:r>
              <a:rPr lang="tr-TR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tint val="10000"/>
                  </a:schemeClr>
                </a:solidFill>
                <a:effectLst>
                  <a:outerShdw blurRad="50000" dist="50000" dir="5400000" algn="tl">
                    <a:srgbClr val="000000">
                      <a:alpha val="30000"/>
                    </a:srgbClr>
                  </a:outerShdw>
                </a:effectLst>
              </a:rPr>
              <a:t>Tanımlar-V</a:t>
            </a:r>
            <a:endParaRPr lang="en-US" dirty="0">
              <a:ln w="10160">
                <a:solidFill>
                  <a:schemeClr val="accent1"/>
                </a:solidFill>
                <a:prstDash val="solid"/>
              </a:ln>
              <a:solidFill>
                <a:schemeClr val="accent1">
                  <a:tint val="10000"/>
                </a:schemeClr>
              </a:solidFill>
              <a:effectLst>
                <a:outerShdw blurRad="50000" dist="50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195" name="Shape 2"/>
          <p:cNvSpPr>
            <a:spLocks noGrp="1"/>
          </p:cNvSpPr>
          <p:nvPr>
            <p:ph idx="1"/>
          </p:nvPr>
        </p:nvSpPr>
        <p:spPr>
          <a:xfrm>
            <a:off x="323528" y="1178719"/>
            <a:ext cx="8424935" cy="3415904"/>
          </a:xfrm>
        </p:spPr>
        <p:txBody>
          <a:bodyPr/>
          <a:lstStyle/>
          <a:p>
            <a:pPr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400" b="1">
                <a:latin typeface="Garamond" charset="0"/>
                <a:ea typeface="Times New Roman" charset="0"/>
                <a:cs typeface="Times New Roman" charset="0"/>
              </a:rPr>
              <a:t>Sıcaklık: </a:t>
            </a:r>
            <a:r>
              <a:rPr lang="tr-TR" altLang="en-US" sz="1400">
                <a:latin typeface="Garamond" charset="0"/>
                <a:ea typeface="Times New Roman" charset="0"/>
                <a:cs typeface="Times New Roman" charset="0"/>
              </a:rPr>
              <a:t>Bir maddenin moleküllerindeki ortalama kinetik ener­jinin bir ölçüsüdür. </a:t>
            </a:r>
            <a:endParaRPr lang="en-US" altLang="en-US" sz="1400" dirty="0">
              <a:latin typeface="Garamond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400" b="1" dirty="0">
                <a:latin typeface="Garamond" charset="0"/>
                <a:ea typeface="Times New Roman" charset="0"/>
                <a:cs typeface="Times New Roman" charset="0"/>
              </a:rPr>
              <a:t>Isı: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 Bir maddenin bütün moleküllerindeki toplam kinetik enerjinin bir ölçüsüdür.</a:t>
            </a:r>
            <a:endParaRPr lang="en-US" altLang="en-US" sz="1400" dirty="0">
              <a:latin typeface="Garamond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400" b="1" dirty="0" err="1">
                <a:latin typeface="Garamond" charset="0"/>
                <a:ea typeface="Times New Roman" charset="0"/>
                <a:cs typeface="Times New Roman" charset="0"/>
              </a:rPr>
              <a:t>Termoperiyodizm</a:t>
            </a:r>
            <a:r>
              <a:rPr lang="tr-TR" altLang="en-US" sz="1400" b="1" dirty="0">
                <a:latin typeface="Garamond" charset="0"/>
                <a:ea typeface="Times New Roman" charset="0"/>
                <a:cs typeface="Times New Roman" charset="0"/>
              </a:rPr>
              <a:t>: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 Bitkilerin sıcaklık değişikliklerine karşı tepki göstermesidir.</a:t>
            </a:r>
            <a:endParaRPr lang="en-US" altLang="en-US" sz="1400" dirty="0">
              <a:latin typeface="Garamond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400" b="1" dirty="0">
                <a:latin typeface="Garamond" charset="0"/>
                <a:ea typeface="Times New Roman" charset="0"/>
                <a:cs typeface="Times New Roman" charset="0"/>
              </a:rPr>
              <a:t>Verna1izasyon: 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Bazı bitkilerin optimum olarak büyüyebilme­leri için</a:t>
            </a:r>
            <a:r>
              <a:rPr lang="tr-TR" altLang="en-US" sz="1400" baseline="-25000" dirty="0">
                <a:latin typeface="Garamond" charset="0"/>
                <a:ea typeface="Times New Roman" charset="0"/>
                <a:cs typeface="Times New Roman" charset="0"/>
              </a:rPr>
              <a:t>, 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çimlenme sırasında veya fide devresinde belirli bir süre düşük sıcaklık koşullarında kalma isteklerine denir.</a:t>
            </a:r>
            <a:endParaRPr lang="en-US" altLang="en-US" sz="1400" dirty="0">
              <a:latin typeface="Garamond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400" b="1" dirty="0">
                <a:latin typeface="Garamond" charset="0"/>
                <a:ea typeface="Times New Roman" charset="0"/>
                <a:cs typeface="Times New Roman" charset="0"/>
              </a:rPr>
              <a:t>Solar </a:t>
            </a:r>
            <a:r>
              <a:rPr lang="tr-TR" altLang="en-US" sz="1400" b="1" dirty="0" err="1">
                <a:latin typeface="Garamond" charset="0"/>
                <a:ea typeface="Times New Roman" charset="0"/>
                <a:cs typeface="Times New Roman" charset="0"/>
              </a:rPr>
              <a:t>Radrasyon</a:t>
            </a:r>
            <a:r>
              <a:rPr lang="tr-TR" altLang="en-US" sz="1400" b="1" dirty="0">
                <a:latin typeface="Garamond" charset="0"/>
                <a:ea typeface="Times New Roman" charset="0"/>
                <a:cs typeface="Times New Roman" charset="0"/>
              </a:rPr>
              <a:t>: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 Güneşten gelen çeşitli dalga boyundaki ışın­ların uzayda yayılma olayıdır.</a:t>
            </a:r>
            <a:endParaRPr lang="en-US" altLang="en-US" sz="1400" dirty="0">
              <a:latin typeface="Garamond" charset="0"/>
              <a:ea typeface="Times New Roman" charset="0"/>
              <a:cs typeface="Times New Roman" charset="0"/>
            </a:endParaRPr>
          </a:p>
          <a:p>
            <a:pPr algn="just"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400" b="1" dirty="0" err="1">
                <a:latin typeface="Garamond" charset="0"/>
                <a:ea typeface="Times New Roman" charset="0"/>
                <a:cs typeface="Times New Roman" charset="0"/>
              </a:rPr>
              <a:t>Fotorespirasyon</a:t>
            </a:r>
            <a:r>
              <a:rPr lang="tr-TR" altLang="en-US" sz="1400" b="1" dirty="0">
                <a:latin typeface="Garamond" charset="0"/>
                <a:ea typeface="Times New Roman" charset="0"/>
                <a:cs typeface="Times New Roman" charset="0"/>
              </a:rPr>
              <a:t>: 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Fotosentez işlemi davam ederken, solunum olayı sonucu; bir miktar C0</a:t>
            </a:r>
            <a:r>
              <a:rPr lang="tr-TR" altLang="en-US" sz="1400" baseline="-25000" dirty="0">
                <a:latin typeface="Garamond" charset="0"/>
                <a:ea typeface="Times New Roman" charset="0"/>
                <a:cs typeface="Times New Roman" charset="0"/>
              </a:rPr>
              <a:t>2 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üretilmesine </a:t>
            </a:r>
            <a:r>
              <a:rPr lang="tr-TR" altLang="en-US" sz="1400" dirty="0" err="1">
                <a:latin typeface="Garamond" charset="0"/>
                <a:ea typeface="Times New Roman" charset="0"/>
                <a:cs typeface="Times New Roman" charset="0"/>
              </a:rPr>
              <a:t>fotorespirasyon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 denir.</a:t>
            </a:r>
            <a:endParaRPr lang="en-US" altLang="en-US" sz="1400" dirty="0">
              <a:latin typeface="Garamond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400" b="1" dirty="0" err="1">
                <a:latin typeface="Garamond" charset="0"/>
                <a:ea typeface="Times New Roman" charset="0"/>
                <a:cs typeface="Times New Roman" charset="0"/>
              </a:rPr>
              <a:t>Fotoperiyod</a:t>
            </a:r>
            <a:r>
              <a:rPr lang="tr-TR" altLang="en-US" sz="1400" b="1" dirty="0">
                <a:latin typeface="Garamond" charset="0"/>
                <a:ea typeface="Times New Roman" charset="0"/>
                <a:cs typeface="Times New Roman" charset="0"/>
              </a:rPr>
              <a:t>: 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Bitkilerin gün uzunluğuna bağlı olarak gelişme </a:t>
            </a:r>
            <a:r>
              <a:rPr lang="tr-TR" altLang="en-US" sz="1400" dirty="0" err="1">
                <a:latin typeface="Garamond" charset="0"/>
                <a:ea typeface="Times New Roman" charset="0"/>
                <a:cs typeface="Times New Roman" charset="0"/>
              </a:rPr>
              <a:t>gösterdiklerı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 devredir.</a:t>
            </a:r>
            <a:r>
              <a:rPr lang="tr-TR" altLang="en-US" sz="1400" dirty="0">
                <a:latin typeface="Garamond" charset="0"/>
                <a:ea typeface="Times New Roman" charset="0"/>
                <a:cs typeface="Arial" charset="0"/>
              </a:rPr>
              <a:t>	</a:t>
            </a:r>
            <a:endParaRPr lang="en-US" altLang="en-US" sz="1400" dirty="0">
              <a:latin typeface="Garamond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130000"/>
              </a:lnSpc>
              <a:spcAft>
                <a:spcPts val="450"/>
              </a:spcAft>
            </a:pPr>
            <a:r>
              <a:rPr lang="tr-TR" altLang="en-US" sz="1400" b="1" dirty="0" err="1">
                <a:latin typeface="Garamond" charset="0"/>
                <a:ea typeface="Times New Roman" charset="0"/>
                <a:cs typeface="Times New Roman" charset="0"/>
              </a:rPr>
              <a:t>Fotoperiyodizm</a:t>
            </a:r>
            <a:r>
              <a:rPr lang="tr-TR" altLang="en-US" sz="1400" b="1" dirty="0">
                <a:latin typeface="Garamond" charset="0"/>
                <a:ea typeface="Times New Roman" charset="0"/>
                <a:cs typeface="Times New Roman" charset="0"/>
              </a:rPr>
              <a:t>:</a:t>
            </a:r>
            <a:r>
              <a:rPr lang="tr-TR" altLang="en-US" sz="1400" dirty="0">
                <a:latin typeface="Garamond" charset="0"/>
                <a:ea typeface="Times New Roman" charset="0"/>
                <a:cs typeface="Times New Roman" charset="0"/>
              </a:rPr>
              <a:t> Bitkilerin gün uzunluğuna bağlı olarak geli­şim göstermesi olayıdır.</a:t>
            </a:r>
            <a:endParaRPr lang="en-US" altLang="en-US" sz="1400" dirty="0">
              <a:latin typeface="Garamond" charset="0"/>
              <a:ea typeface="Times New Roman" charset="0"/>
              <a:cs typeface="Times New Roman" charset="0"/>
            </a:endParaRPr>
          </a:p>
          <a:p>
            <a:pPr defTabSz="685800" eaLnBrk="1" hangingPunct="1">
              <a:lnSpc>
                <a:spcPct val="80000"/>
              </a:lnSpc>
              <a:buNone/>
            </a:pPr>
            <a:endParaRPr lang="en-US" altLang="en-US" sz="1400" dirty="0"/>
          </a:p>
        </p:txBody>
      </p:sp>
      <p:sp>
        <p:nvSpPr>
          <p:cNvPr id="8196" name="Shap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898989"/>
                </a:solidFill>
                <a:latin typeface="Calibri" charset="0"/>
              </a:rPr>
              <a:t>YEM KÜLTÜRÜNÜN İLKELERİ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607</Words>
  <Application>Microsoft Macintosh PowerPoint</Application>
  <PresentationFormat>On-screen Show (16:9)</PresentationFormat>
  <Paragraphs>50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Garamond</vt:lpstr>
      <vt:lpstr>Times New Roman</vt:lpstr>
      <vt:lpstr>Arial</vt:lpstr>
      <vt:lpstr>Office Theme</vt:lpstr>
      <vt:lpstr>Custom Design</vt:lpstr>
      <vt:lpstr>YEM KÜLTÜRÜNÜN İLKELERİ</vt:lpstr>
      <vt:lpstr>Yem Bitkileri Kültürünün Ekolojik ve Fizyolojik Esasları</vt:lpstr>
      <vt:lpstr>Yem bitkileri Kültürünün Ekolojik ve Fizyolojik Esasları Tanımlar-I</vt:lpstr>
      <vt:lpstr>Yem bitkileri Kültürünün  Ekolojik ve Fizyolojik Esasları Tanımlar-II</vt:lpstr>
      <vt:lpstr>Yem bitkileri Kültürünün Ekolojik ve Fizyolojik Esasları Tanımlar-III</vt:lpstr>
      <vt:lpstr>Yem bitkileri Kültürünün Ekolojik ve Fizyolojik Esasları Tanımlar-IV</vt:lpstr>
      <vt:lpstr>Yem bitkileri Kültürünün Ekolojik ve Fizyolojik Esasları Tanımlar-V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KÜLTÜRÜNÜN İLKELERİ</dc:title>
  <dc:creator>Microsoft Office User</dc:creator>
  <cp:lastModifiedBy>Cengiz Sancak</cp:lastModifiedBy>
  <cp:revision>28</cp:revision>
  <dcterms:created xsi:type="dcterms:W3CDTF">2015-10-19T14:04:59Z</dcterms:created>
  <dcterms:modified xsi:type="dcterms:W3CDTF">2017-11-24T13:07:14Z</dcterms:modified>
</cp:coreProperties>
</file>