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90" r:id="rId5"/>
    <p:sldId id="286" r:id="rId6"/>
    <p:sldId id="288" r:id="rId7"/>
    <p:sldId id="287" r:id="rId8"/>
    <p:sldId id="274" r:id="rId9"/>
    <p:sldId id="289" r:id="rId10"/>
    <p:sldId id="276" r:id="rId11"/>
    <p:sldId id="275" r:id="rId12"/>
    <p:sldId id="277" r:id="rId13"/>
    <p:sldId id="278" r:id="rId14"/>
    <p:sldId id="279" r:id="rId15"/>
    <p:sldId id="280" r:id="rId16"/>
    <p:sldId id="281" r:id="rId17"/>
    <p:sldId id="284"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4D7EAF6-AE2E-4E78-8AF3-BCD33429482D}"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2864585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D7EAF6-AE2E-4E78-8AF3-BCD33429482D}"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2355045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D7EAF6-AE2E-4E78-8AF3-BCD33429482D}"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3196052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D7EAF6-AE2E-4E78-8AF3-BCD33429482D}"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44307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4D7EAF6-AE2E-4E78-8AF3-BCD33429482D}"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1656095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4D7EAF6-AE2E-4E78-8AF3-BCD33429482D}"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2383698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4D7EAF6-AE2E-4E78-8AF3-BCD33429482D}" type="datetimeFigureOut">
              <a:rPr lang="tr-TR" smtClean="0"/>
              <a:t>10.04.2018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1483715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4D7EAF6-AE2E-4E78-8AF3-BCD33429482D}" type="datetimeFigureOut">
              <a:rPr lang="tr-TR" smtClean="0"/>
              <a:t>10.04.2018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995270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4D7EAF6-AE2E-4E78-8AF3-BCD33429482D}" type="datetimeFigureOut">
              <a:rPr lang="tr-TR" smtClean="0"/>
              <a:t>10.04.2018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1151366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4D7EAF6-AE2E-4E78-8AF3-BCD33429482D}"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4080003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4D7EAF6-AE2E-4E78-8AF3-BCD33429482D}"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DF7530-1C9A-461E-A116-B6F582EB9563}" type="slidenum">
              <a:rPr lang="tr-TR" smtClean="0"/>
              <a:t>‹#›</a:t>
            </a:fld>
            <a:endParaRPr lang="tr-TR"/>
          </a:p>
        </p:txBody>
      </p:sp>
    </p:spTree>
    <p:extLst>
      <p:ext uri="{BB962C8B-B14F-4D97-AF65-F5344CB8AC3E}">
        <p14:creationId xmlns:p14="http://schemas.microsoft.com/office/powerpoint/2010/main" val="957572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7EAF6-AE2E-4E78-8AF3-BCD33429482D}" type="datetimeFigureOut">
              <a:rPr lang="tr-TR" smtClean="0"/>
              <a:t>10.04.2018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F7530-1C9A-461E-A116-B6F582EB9563}" type="slidenum">
              <a:rPr lang="tr-TR" smtClean="0"/>
              <a:t>‹#›</a:t>
            </a:fld>
            <a:endParaRPr lang="tr-TR"/>
          </a:p>
        </p:txBody>
      </p:sp>
    </p:spTree>
    <p:extLst>
      <p:ext uri="{BB962C8B-B14F-4D97-AF65-F5344CB8AC3E}">
        <p14:creationId xmlns:p14="http://schemas.microsoft.com/office/powerpoint/2010/main" val="118247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4487917" cy="2387600"/>
          </a:xfrm>
        </p:spPr>
        <p:txBody>
          <a:bodyPr/>
          <a:lstStyle/>
          <a:p>
            <a:r>
              <a:rPr lang="tr-TR" dirty="0" err="1" smtClean="0"/>
              <a:t>Cheese</a:t>
            </a:r>
            <a:r>
              <a:rPr lang="tr-TR" dirty="0" smtClean="0"/>
              <a:t> </a:t>
            </a:r>
            <a:r>
              <a:rPr lang="tr-TR" dirty="0" err="1" smtClean="0"/>
              <a:t>Technology</a:t>
            </a:r>
            <a:r>
              <a:rPr lang="tr-TR" dirty="0" smtClean="0"/>
              <a:t> 2</a:t>
            </a:r>
            <a:endParaRPr lang="tr-TR" dirty="0"/>
          </a:p>
        </p:txBody>
      </p:sp>
      <p:sp>
        <p:nvSpPr>
          <p:cNvPr id="3" name="Alt Başlık 2"/>
          <p:cNvSpPr>
            <a:spLocks noGrp="1"/>
          </p:cNvSpPr>
          <p:nvPr>
            <p:ph type="subTitle" idx="1"/>
          </p:nvPr>
        </p:nvSpPr>
        <p:spPr>
          <a:xfrm>
            <a:off x="1524000" y="4327252"/>
            <a:ext cx="6779172" cy="1411396"/>
          </a:xfrm>
        </p:spPr>
        <p:txBody>
          <a:bodyPr/>
          <a:lstStyle/>
          <a:p>
            <a:r>
              <a:rPr lang="en-US" b="1" dirty="0" smtClean="0"/>
              <a:t>Res. </a:t>
            </a:r>
            <a:r>
              <a:rPr lang="en-US" b="1" dirty="0" err="1" smtClean="0"/>
              <a:t>Asst</a:t>
            </a:r>
            <a:r>
              <a:rPr lang="en-US" b="1" dirty="0" smtClean="0"/>
              <a:t>, DVM Bahar ONARAN</a:t>
            </a:r>
          </a:p>
          <a:p>
            <a:r>
              <a:rPr lang="en-US" dirty="0" smtClean="0"/>
              <a:t>Ankara University, Faculty of Veterinary Medicine</a:t>
            </a:r>
          </a:p>
          <a:p>
            <a:r>
              <a:rPr lang="en-US" dirty="0" smtClean="0"/>
              <a:t>Department of Food Hygiene and Technology</a:t>
            </a:r>
          </a:p>
          <a:p>
            <a:endParaRPr lang="tr-TR" dirty="0"/>
          </a:p>
        </p:txBody>
      </p:sp>
    </p:spTree>
    <p:extLst>
      <p:ext uri="{BB962C8B-B14F-4D97-AF65-F5344CB8AC3E}">
        <p14:creationId xmlns:p14="http://schemas.microsoft.com/office/powerpoint/2010/main" val="1633500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69622"/>
            <a:ext cx="10515600" cy="1325563"/>
          </a:xfrm>
        </p:spPr>
        <p:txBody>
          <a:bodyPr/>
          <a:lstStyle/>
          <a:p>
            <a:r>
              <a:rPr lang="tr-TR" dirty="0" err="1">
                <a:solidFill>
                  <a:srgbClr val="FF0000"/>
                </a:solidFill>
              </a:rPr>
              <a:t>Fermentation</a:t>
            </a:r>
            <a:r>
              <a:rPr lang="tr-TR" dirty="0">
                <a:solidFill>
                  <a:srgbClr val="FF0000"/>
                </a:solidFill>
              </a:rPr>
              <a:t> </a:t>
            </a:r>
            <a:r>
              <a:rPr lang="tr-TR" dirty="0" err="1">
                <a:solidFill>
                  <a:srgbClr val="FF0000"/>
                </a:solidFill>
              </a:rPr>
              <a:t>types</a:t>
            </a:r>
            <a:r>
              <a:rPr lang="tr-TR" dirty="0">
                <a:solidFill>
                  <a:srgbClr val="FF0000"/>
                </a:solidFill>
              </a:rPr>
              <a:t> in </a:t>
            </a:r>
            <a:r>
              <a:rPr lang="tr-TR" dirty="0" err="1">
                <a:solidFill>
                  <a:srgbClr val="FF0000"/>
                </a:solidFill>
              </a:rPr>
              <a:t>milk</a:t>
            </a:r>
            <a:r>
              <a:rPr lang="tr-TR" dirty="0">
                <a:solidFill>
                  <a:srgbClr val="FF0000"/>
                </a:solidFill>
              </a:rPr>
              <a:t> </a:t>
            </a:r>
            <a:r>
              <a:rPr lang="tr-TR" dirty="0" err="1">
                <a:solidFill>
                  <a:srgbClr val="FF0000"/>
                </a:solidFill>
              </a:rPr>
              <a:t>products</a:t>
            </a:r>
            <a:r>
              <a:rPr lang="tr-TR" dirty="0"/>
              <a:t> </a:t>
            </a:r>
          </a:p>
        </p:txBody>
      </p:sp>
      <p:sp>
        <p:nvSpPr>
          <p:cNvPr id="3" name="İçerik Yer Tutucusu 2"/>
          <p:cNvSpPr>
            <a:spLocks noGrp="1"/>
          </p:cNvSpPr>
          <p:nvPr>
            <p:ph idx="1"/>
          </p:nvPr>
        </p:nvSpPr>
        <p:spPr>
          <a:xfrm>
            <a:off x="838200" y="2585545"/>
            <a:ext cx="10515600" cy="3591418"/>
          </a:xfrm>
        </p:spPr>
        <p:txBody>
          <a:bodyPr/>
          <a:lstStyle/>
          <a:p>
            <a:r>
              <a:rPr lang="tr-TR" dirty="0" err="1">
                <a:solidFill>
                  <a:srgbClr val="FF0000"/>
                </a:solidFill>
              </a:rPr>
              <a:t>Lactic</a:t>
            </a:r>
            <a:r>
              <a:rPr lang="tr-TR" dirty="0">
                <a:solidFill>
                  <a:srgbClr val="FF0000"/>
                </a:solidFill>
              </a:rPr>
              <a:t> </a:t>
            </a:r>
            <a:r>
              <a:rPr lang="tr-TR" dirty="0" err="1">
                <a:solidFill>
                  <a:srgbClr val="FF0000"/>
                </a:solidFill>
              </a:rPr>
              <a:t>acid</a:t>
            </a:r>
            <a:r>
              <a:rPr lang="tr-TR" dirty="0">
                <a:solidFill>
                  <a:srgbClr val="FF0000"/>
                </a:solidFill>
              </a:rPr>
              <a:t> </a:t>
            </a:r>
            <a:r>
              <a:rPr lang="tr-TR" dirty="0" err="1">
                <a:solidFill>
                  <a:srgbClr val="FF0000"/>
                </a:solidFill>
              </a:rPr>
              <a:t>fermentation</a:t>
            </a:r>
            <a:r>
              <a:rPr lang="tr-TR" dirty="0">
                <a:solidFill>
                  <a:srgbClr val="FF0000"/>
                </a:solidFill>
              </a:rPr>
              <a:t>:</a:t>
            </a:r>
            <a:r>
              <a:rPr lang="tr-TR" dirty="0"/>
              <a:t> </a:t>
            </a:r>
            <a:r>
              <a:rPr lang="tr-TR" dirty="0" err="1"/>
              <a:t>Lactic</a:t>
            </a:r>
            <a:r>
              <a:rPr lang="tr-TR" dirty="0"/>
              <a:t> </a:t>
            </a:r>
            <a:r>
              <a:rPr lang="tr-TR" dirty="0" err="1"/>
              <a:t>Acid</a:t>
            </a:r>
            <a:r>
              <a:rPr lang="tr-TR" dirty="0"/>
              <a:t> </a:t>
            </a:r>
            <a:r>
              <a:rPr lang="tr-TR" dirty="0" err="1"/>
              <a:t>Bacteria</a:t>
            </a:r>
            <a:r>
              <a:rPr lang="tr-TR" dirty="0"/>
              <a:t> (LAB)</a:t>
            </a:r>
          </a:p>
          <a:p>
            <a:r>
              <a:rPr lang="tr-TR" dirty="0" err="1">
                <a:solidFill>
                  <a:srgbClr val="FF0000"/>
                </a:solidFill>
                <a:sym typeface="Wingdings" panose="05000000000000000000" pitchFamily="2" charset="2"/>
              </a:rPr>
              <a:t>Alcohol</a:t>
            </a:r>
            <a:r>
              <a:rPr lang="tr-TR" dirty="0">
                <a:solidFill>
                  <a:srgbClr val="FF0000"/>
                </a:solidFill>
                <a:sym typeface="Wingdings" panose="05000000000000000000" pitchFamily="2" charset="2"/>
              </a:rPr>
              <a:t> (</a:t>
            </a:r>
            <a:r>
              <a:rPr lang="tr-TR" dirty="0" err="1">
                <a:solidFill>
                  <a:srgbClr val="FF0000"/>
                </a:solidFill>
                <a:sym typeface="Wingdings" panose="05000000000000000000" pitchFamily="2" charset="2"/>
              </a:rPr>
              <a:t>ethanol</a:t>
            </a:r>
            <a:r>
              <a:rPr lang="tr-TR" dirty="0">
                <a:solidFill>
                  <a:srgbClr val="FF0000"/>
                </a:solidFill>
                <a:sym typeface="Wingdings" panose="05000000000000000000" pitchFamily="2" charset="2"/>
              </a:rPr>
              <a:t>) </a:t>
            </a:r>
            <a:r>
              <a:rPr lang="tr-TR" dirty="0" err="1">
                <a:solidFill>
                  <a:srgbClr val="FF0000"/>
                </a:solidFill>
                <a:sym typeface="Wingdings" panose="05000000000000000000" pitchFamily="2" charset="2"/>
              </a:rPr>
              <a:t>fermentation</a:t>
            </a:r>
            <a:r>
              <a:rPr lang="tr-TR" dirty="0">
                <a:solidFill>
                  <a:srgbClr val="FF0000"/>
                </a:solidFill>
                <a:sym typeface="Wingdings" panose="05000000000000000000" pitchFamily="2" charset="2"/>
              </a:rPr>
              <a:t>: </a:t>
            </a:r>
            <a:r>
              <a:rPr lang="tr-TR" dirty="0" err="1" smtClean="0">
                <a:sym typeface="Wingdings" panose="05000000000000000000" pitchFamily="2" charset="2"/>
              </a:rPr>
              <a:t>Yeasts</a:t>
            </a:r>
            <a:endParaRPr lang="tr-TR" dirty="0">
              <a:sym typeface="Wingdings" panose="05000000000000000000" pitchFamily="2" charset="2"/>
            </a:endParaRPr>
          </a:p>
          <a:p>
            <a:r>
              <a:rPr lang="tr-TR" dirty="0" err="1">
                <a:solidFill>
                  <a:srgbClr val="FF0000"/>
                </a:solidFill>
                <a:sym typeface="Wingdings" panose="05000000000000000000" pitchFamily="2" charset="2"/>
              </a:rPr>
              <a:t>Propionic</a:t>
            </a:r>
            <a:r>
              <a:rPr lang="tr-TR" dirty="0">
                <a:solidFill>
                  <a:srgbClr val="FF0000"/>
                </a:solidFill>
                <a:sym typeface="Wingdings" panose="05000000000000000000" pitchFamily="2" charset="2"/>
              </a:rPr>
              <a:t> </a:t>
            </a:r>
            <a:r>
              <a:rPr lang="tr-TR" dirty="0" err="1">
                <a:solidFill>
                  <a:srgbClr val="FF0000"/>
                </a:solidFill>
                <a:sym typeface="Wingdings" panose="05000000000000000000" pitchFamily="2" charset="2"/>
              </a:rPr>
              <a:t>acid</a:t>
            </a:r>
            <a:r>
              <a:rPr lang="tr-TR" dirty="0">
                <a:solidFill>
                  <a:srgbClr val="FF0000"/>
                </a:solidFill>
                <a:sym typeface="Wingdings" panose="05000000000000000000" pitchFamily="2" charset="2"/>
              </a:rPr>
              <a:t> </a:t>
            </a:r>
            <a:r>
              <a:rPr lang="tr-TR" dirty="0" err="1">
                <a:solidFill>
                  <a:srgbClr val="FF0000"/>
                </a:solidFill>
                <a:sym typeface="Wingdings" panose="05000000000000000000" pitchFamily="2" charset="2"/>
              </a:rPr>
              <a:t>fermentation</a:t>
            </a:r>
            <a:r>
              <a:rPr lang="tr-TR" dirty="0">
                <a:solidFill>
                  <a:srgbClr val="FF0000"/>
                </a:solidFill>
                <a:sym typeface="Wingdings" panose="05000000000000000000" pitchFamily="2" charset="2"/>
              </a:rPr>
              <a:t>:</a:t>
            </a:r>
            <a:r>
              <a:rPr lang="tr-TR" dirty="0">
                <a:sym typeface="Wingdings" panose="05000000000000000000" pitchFamily="2" charset="2"/>
              </a:rPr>
              <a:t> </a:t>
            </a:r>
            <a:r>
              <a:rPr lang="tr-TR" dirty="0" err="1"/>
              <a:t>Propionic</a:t>
            </a:r>
            <a:r>
              <a:rPr lang="tr-TR" dirty="0"/>
              <a:t> </a:t>
            </a:r>
            <a:r>
              <a:rPr lang="tr-TR" dirty="0" err="1"/>
              <a:t>Acid</a:t>
            </a:r>
            <a:r>
              <a:rPr lang="tr-TR" dirty="0"/>
              <a:t> </a:t>
            </a:r>
            <a:r>
              <a:rPr lang="tr-TR" dirty="0" err="1"/>
              <a:t>Bacteria</a:t>
            </a:r>
            <a:r>
              <a:rPr lang="tr-TR" dirty="0"/>
              <a:t> (PAB).  </a:t>
            </a:r>
          </a:p>
          <a:p>
            <a:endParaRPr lang="tr-TR" dirty="0"/>
          </a:p>
        </p:txBody>
      </p:sp>
    </p:spTree>
    <p:extLst>
      <p:ext uri="{BB962C8B-B14F-4D97-AF65-F5344CB8AC3E}">
        <p14:creationId xmlns:p14="http://schemas.microsoft.com/office/powerpoint/2010/main" val="2616980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err="1" smtClean="0"/>
              <a:t>Lactic</a:t>
            </a:r>
            <a:r>
              <a:rPr lang="tr-TR" dirty="0" smtClean="0"/>
              <a:t> </a:t>
            </a:r>
            <a:r>
              <a:rPr lang="tr-TR" dirty="0" err="1" smtClean="0"/>
              <a:t>Acid</a:t>
            </a:r>
            <a:r>
              <a:rPr lang="tr-TR" dirty="0" smtClean="0"/>
              <a:t> </a:t>
            </a:r>
            <a:r>
              <a:rPr lang="tr-TR" dirty="0" err="1" smtClean="0"/>
              <a:t>Bacteria</a:t>
            </a:r>
            <a:r>
              <a:rPr lang="tr-TR" dirty="0" smtClean="0"/>
              <a:t> (LAB)</a:t>
            </a:r>
          </a:p>
          <a:p>
            <a:pPr>
              <a:buFont typeface="Wingdings" panose="05000000000000000000" pitchFamily="2" charset="2"/>
              <a:buChar char="à"/>
            </a:pPr>
            <a:r>
              <a:rPr lang="tr-TR" dirty="0" smtClean="0"/>
              <a:t>i</a:t>
            </a:r>
            <a:r>
              <a:rPr lang="en-US" dirty="0" smtClean="0"/>
              <a:t>s </a:t>
            </a:r>
            <a:r>
              <a:rPr lang="en-US" dirty="0"/>
              <a:t>a metabolic process by which </a:t>
            </a:r>
            <a:r>
              <a:rPr lang="tr-TR" dirty="0" err="1" smtClean="0"/>
              <a:t>glucose</a:t>
            </a:r>
            <a:r>
              <a:rPr lang="tr-TR" dirty="0" smtClean="0"/>
              <a:t> </a:t>
            </a:r>
            <a:r>
              <a:rPr lang="tr-TR" dirty="0" err="1" smtClean="0"/>
              <a:t>and</a:t>
            </a:r>
            <a:r>
              <a:rPr lang="tr-TR" dirty="0" smtClean="0"/>
              <a:t> </a:t>
            </a:r>
            <a:r>
              <a:rPr lang="tr-TR" dirty="0" err="1" smtClean="0"/>
              <a:t>other</a:t>
            </a:r>
            <a:r>
              <a:rPr lang="tr-TR" dirty="0" smtClean="0"/>
              <a:t> </a:t>
            </a:r>
            <a:r>
              <a:rPr lang="tr-TR" dirty="0" err="1" smtClean="0"/>
              <a:t>six-carbon</a:t>
            </a:r>
            <a:r>
              <a:rPr lang="tr-TR" dirty="0" smtClean="0"/>
              <a:t> </a:t>
            </a:r>
            <a:r>
              <a:rPr lang="tr-TR" dirty="0" err="1" smtClean="0"/>
              <a:t>sugars</a:t>
            </a:r>
            <a:r>
              <a:rPr lang="tr-TR" dirty="0" smtClean="0"/>
              <a:t> (</a:t>
            </a:r>
            <a:r>
              <a:rPr lang="tr-TR" dirty="0" err="1" smtClean="0"/>
              <a:t>e.g</a:t>
            </a:r>
            <a:r>
              <a:rPr lang="tr-TR" dirty="0" smtClean="0"/>
              <a:t>. </a:t>
            </a:r>
            <a:r>
              <a:rPr lang="tr-TR" dirty="0" err="1" smtClean="0"/>
              <a:t>sucrose</a:t>
            </a:r>
            <a:r>
              <a:rPr lang="tr-TR" dirty="0" smtClean="0"/>
              <a:t> </a:t>
            </a:r>
            <a:r>
              <a:rPr lang="tr-TR" dirty="0" err="1" smtClean="0"/>
              <a:t>or</a:t>
            </a:r>
            <a:r>
              <a:rPr lang="tr-TR" dirty="0" smtClean="0"/>
              <a:t> </a:t>
            </a:r>
            <a:r>
              <a:rPr lang="tr-TR" dirty="0" err="1" smtClean="0"/>
              <a:t>lactose</a:t>
            </a:r>
            <a:r>
              <a:rPr lang="tr-TR" dirty="0" smtClean="0"/>
              <a:t>) </a:t>
            </a:r>
            <a:r>
              <a:rPr lang="en-US" dirty="0" smtClean="0"/>
              <a:t>are </a:t>
            </a:r>
            <a:r>
              <a:rPr lang="en-US" dirty="0"/>
              <a:t>converted into cellular energy and </a:t>
            </a:r>
            <a:r>
              <a:rPr lang="en-US" dirty="0" smtClean="0"/>
              <a:t>the</a:t>
            </a:r>
            <a:r>
              <a:rPr lang="tr-TR" dirty="0" smtClean="0"/>
              <a:t> </a:t>
            </a:r>
            <a:r>
              <a:rPr lang="en-US" dirty="0" smtClean="0"/>
              <a:t>metabolite</a:t>
            </a:r>
            <a:r>
              <a:rPr lang="tr-TR" dirty="0" smtClean="0"/>
              <a:t> </a:t>
            </a:r>
            <a:r>
              <a:rPr lang="tr-TR" dirty="0" err="1" smtClean="0"/>
              <a:t>lactate</a:t>
            </a:r>
            <a:r>
              <a:rPr lang="tr-TR" dirty="0" smtClean="0"/>
              <a:t>.</a:t>
            </a:r>
          </a:p>
          <a:p>
            <a:pPr>
              <a:buFont typeface="Wingdings" panose="05000000000000000000" pitchFamily="2" charset="2"/>
              <a:buChar char="à"/>
            </a:pPr>
            <a:r>
              <a:rPr lang="en-US" dirty="0"/>
              <a:t>It is </a:t>
            </a:r>
            <a:r>
              <a:rPr lang="en-US" dirty="0" smtClean="0"/>
              <a:t>an</a:t>
            </a:r>
            <a:r>
              <a:rPr lang="tr-TR" dirty="0" smtClean="0"/>
              <a:t> </a:t>
            </a:r>
            <a:r>
              <a:rPr lang="tr-TR" dirty="0" err="1" smtClean="0"/>
              <a:t>anaerobic</a:t>
            </a:r>
            <a:r>
              <a:rPr lang="tr-TR" dirty="0" smtClean="0"/>
              <a:t> </a:t>
            </a:r>
            <a:r>
              <a:rPr lang="tr-TR" dirty="0" err="1" smtClean="0"/>
              <a:t>fermentation</a:t>
            </a:r>
            <a:r>
              <a:rPr lang="en-US" dirty="0"/>
              <a:t> reaction that occurs in some </a:t>
            </a:r>
            <a:r>
              <a:rPr lang="en-US" dirty="0" smtClean="0"/>
              <a:t>bacteria</a:t>
            </a:r>
            <a:r>
              <a:rPr lang="tr-TR" dirty="0" smtClean="0"/>
              <a:t>.</a:t>
            </a:r>
            <a:r>
              <a:rPr lang="en-US" dirty="0"/>
              <a:t> </a:t>
            </a:r>
            <a:endParaRPr lang="tr-TR" dirty="0" smtClean="0"/>
          </a:p>
          <a:p>
            <a:pPr marL="0" indent="0">
              <a:buNone/>
            </a:pPr>
            <a:r>
              <a:rPr lang="tr-TR" dirty="0" smtClean="0">
                <a:sym typeface="Wingdings" panose="05000000000000000000" pitchFamily="2" charset="2"/>
              </a:rPr>
              <a:t></a:t>
            </a:r>
            <a:r>
              <a:rPr lang="tr-TR" dirty="0" err="1">
                <a:sym typeface="Wingdings" panose="05000000000000000000" pitchFamily="2" charset="2"/>
              </a:rPr>
              <a:t>Y</a:t>
            </a:r>
            <a:r>
              <a:rPr lang="tr-TR" dirty="0" err="1" smtClean="0">
                <a:sym typeface="Wingdings" panose="05000000000000000000" pitchFamily="2" charset="2"/>
              </a:rPr>
              <a:t>oghurt</a:t>
            </a:r>
            <a:r>
              <a:rPr lang="tr-TR" dirty="0" smtClean="0">
                <a:sym typeface="Wingdings" panose="05000000000000000000" pitchFamily="2" charset="2"/>
              </a:rPr>
              <a:t> </a:t>
            </a:r>
            <a:r>
              <a:rPr lang="tr-TR" dirty="0" err="1" smtClean="0">
                <a:sym typeface="Wingdings" panose="05000000000000000000" pitchFamily="2" charset="2"/>
              </a:rPr>
              <a:t>and</a:t>
            </a:r>
            <a:r>
              <a:rPr lang="tr-TR" dirty="0" smtClean="0">
                <a:sym typeface="Wingdings" panose="05000000000000000000" pitchFamily="2" charset="2"/>
              </a:rPr>
              <a:t> </a:t>
            </a:r>
            <a:r>
              <a:rPr lang="tr-TR" dirty="0" err="1" smtClean="0">
                <a:sym typeface="Wingdings" panose="05000000000000000000" pitchFamily="2" charset="2"/>
              </a:rPr>
              <a:t>fresh</a:t>
            </a:r>
            <a:r>
              <a:rPr lang="tr-TR" dirty="0" smtClean="0">
                <a:sym typeface="Wingdings" panose="05000000000000000000" pitchFamily="2" charset="2"/>
              </a:rPr>
              <a:t> </a:t>
            </a:r>
            <a:r>
              <a:rPr lang="tr-TR" dirty="0" err="1" smtClean="0">
                <a:sym typeface="Wingdings" panose="05000000000000000000" pitchFamily="2" charset="2"/>
              </a:rPr>
              <a:t>cheeses</a:t>
            </a:r>
            <a:endParaRPr lang="tr-TR" dirty="0" smtClean="0">
              <a:sym typeface="Wingdings" panose="05000000000000000000" pitchFamily="2" charset="2"/>
            </a:endParaRPr>
          </a:p>
        </p:txBody>
      </p:sp>
      <p:sp>
        <p:nvSpPr>
          <p:cNvPr id="4" name="Unvan 3"/>
          <p:cNvSpPr>
            <a:spLocks noGrp="1"/>
          </p:cNvSpPr>
          <p:nvPr>
            <p:ph type="title"/>
          </p:nvPr>
        </p:nvSpPr>
        <p:spPr/>
        <p:txBody>
          <a:bodyPr/>
          <a:lstStyle/>
          <a:p>
            <a:r>
              <a:rPr lang="tr-TR" dirty="0" err="1">
                <a:solidFill>
                  <a:srgbClr val="FF0000"/>
                </a:solidFill>
              </a:rPr>
              <a:t>Lactic</a:t>
            </a:r>
            <a:r>
              <a:rPr lang="tr-TR" dirty="0">
                <a:solidFill>
                  <a:srgbClr val="FF0000"/>
                </a:solidFill>
              </a:rPr>
              <a:t> </a:t>
            </a:r>
            <a:r>
              <a:rPr lang="tr-TR" dirty="0" err="1">
                <a:solidFill>
                  <a:srgbClr val="FF0000"/>
                </a:solidFill>
              </a:rPr>
              <a:t>acid</a:t>
            </a:r>
            <a:r>
              <a:rPr lang="tr-TR" dirty="0">
                <a:solidFill>
                  <a:srgbClr val="FF0000"/>
                </a:solidFill>
              </a:rPr>
              <a:t> </a:t>
            </a:r>
            <a:r>
              <a:rPr lang="tr-TR" dirty="0" err="1">
                <a:solidFill>
                  <a:srgbClr val="FF0000"/>
                </a:solidFill>
              </a:rPr>
              <a:t>fermentation</a:t>
            </a:r>
            <a:r>
              <a:rPr lang="tr-TR" dirty="0">
                <a:solidFill>
                  <a:srgbClr val="FF0000"/>
                </a:solidFill>
              </a:rPr>
              <a:t>:</a:t>
            </a:r>
            <a:r>
              <a:rPr lang="tr-TR" dirty="0"/>
              <a:t> </a:t>
            </a:r>
          </a:p>
        </p:txBody>
      </p:sp>
    </p:spTree>
    <p:extLst>
      <p:ext uri="{BB962C8B-B14F-4D97-AF65-F5344CB8AC3E}">
        <p14:creationId xmlns:p14="http://schemas.microsoft.com/office/powerpoint/2010/main" val="524395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solidFill>
                  <a:srgbClr val="FF0000"/>
                </a:solidFill>
                <a:sym typeface="Wingdings" panose="05000000000000000000" pitchFamily="2" charset="2"/>
              </a:rPr>
              <a:t>Alcohol</a:t>
            </a:r>
            <a:r>
              <a:rPr lang="tr-TR" dirty="0">
                <a:solidFill>
                  <a:srgbClr val="FF0000"/>
                </a:solidFill>
                <a:sym typeface="Wingdings" panose="05000000000000000000" pitchFamily="2" charset="2"/>
              </a:rPr>
              <a:t> (</a:t>
            </a:r>
            <a:r>
              <a:rPr lang="tr-TR" dirty="0" err="1">
                <a:solidFill>
                  <a:srgbClr val="FF0000"/>
                </a:solidFill>
                <a:sym typeface="Wingdings" panose="05000000000000000000" pitchFamily="2" charset="2"/>
              </a:rPr>
              <a:t>ethanol</a:t>
            </a:r>
            <a:r>
              <a:rPr lang="tr-TR" dirty="0">
                <a:solidFill>
                  <a:srgbClr val="FF0000"/>
                </a:solidFill>
                <a:sym typeface="Wingdings" panose="05000000000000000000" pitchFamily="2" charset="2"/>
              </a:rPr>
              <a:t>) </a:t>
            </a:r>
            <a:r>
              <a:rPr lang="tr-TR" dirty="0" err="1">
                <a:solidFill>
                  <a:srgbClr val="FF0000"/>
                </a:solidFill>
                <a:sym typeface="Wingdings" panose="05000000000000000000" pitchFamily="2" charset="2"/>
              </a:rPr>
              <a:t>fermentation</a:t>
            </a:r>
            <a:r>
              <a:rPr lang="tr-TR" dirty="0">
                <a:solidFill>
                  <a:srgbClr val="FF0000"/>
                </a:solidFill>
                <a:sym typeface="Wingdings" panose="05000000000000000000" pitchFamily="2" charset="2"/>
              </a:rPr>
              <a:t>: </a:t>
            </a:r>
            <a:endParaRPr lang="tr-TR" dirty="0"/>
          </a:p>
        </p:txBody>
      </p:sp>
      <p:sp>
        <p:nvSpPr>
          <p:cNvPr id="3" name="İçerik Yer Tutucusu 2"/>
          <p:cNvSpPr>
            <a:spLocks noGrp="1"/>
          </p:cNvSpPr>
          <p:nvPr>
            <p:ph idx="1"/>
          </p:nvPr>
        </p:nvSpPr>
        <p:spPr/>
        <p:txBody>
          <a:bodyPr>
            <a:normAutofit/>
          </a:bodyPr>
          <a:lstStyle/>
          <a:p>
            <a:r>
              <a:rPr lang="tr-TR" dirty="0" err="1" smtClean="0">
                <a:sym typeface="Wingdings" panose="05000000000000000000" pitchFamily="2" charset="2"/>
              </a:rPr>
              <a:t>Yeasts</a:t>
            </a:r>
            <a:endParaRPr lang="tr-TR" dirty="0">
              <a:sym typeface="Wingdings" panose="05000000000000000000" pitchFamily="2" charset="2"/>
            </a:endParaRPr>
          </a:p>
          <a:p>
            <a:pPr marL="0" indent="0">
              <a:buNone/>
            </a:pPr>
            <a:r>
              <a:rPr lang="tr-TR" dirty="0">
                <a:sym typeface="Wingdings" panose="05000000000000000000" pitchFamily="2" charset="2"/>
              </a:rPr>
              <a:t></a:t>
            </a:r>
            <a:r>
              <a:rPr lang="en-US" dirty="0"/>
              <a:t>is a biological process which converts sugars such as glucose, fructose, and sucrose into cellular energy, producing </a:t>
            </a:r>
            <a:r>
              <a:rPr lang="en-US" b="1" dirty="0"/>
              <a:t>ethanol</a:t>
            </a:r>
            <a:r>
              <a:rPr lang="en-US" dirty="0"/>
              <a:t> and carbon dioxide as by-products.</a:t>
            </a:r>
            <a:endParaRPr lang="tr-TR" dirty="0"/>
          </a:p>
          <a:p>
            <a:pPr marL="0" indent="0">
              <a:buNone/>
            </a:pPr>
            <a:r>
              <a:rPr lang="tr-TR" dirty="0">
                <a:sym typeface="Wingdings" panose="05000000000000000000" pitchFamily="2" charset="2"/>
              </a:rPr>
              <a:t></a:t>
            </a:r>
            <a:r>
              <a:rPr lang="en-US" dirty="0"/>
              <a:t>Because</a:t>
            </a:r>
            <a:r>
              <a:rPr lang="tr-TR" dirty="0"/>
              <a:t> </a:t>
            </a:r>
            <a:r>
              <a:rPr lang="tr-TR" dirty="0" err="1"/>
              <a:t>yeasts</a:t>
            </a:r>
            <a:r>
              <a:rPr lang="en-US" dirty="0"/>
              <a:t> perform this conversion in the absence of </a:t>
            </a:r>
            <a:r>
              <a:rPr lang="tr-TR" dirty="0"/>
              <a:t> </a:t>
            </a:r>
            <a:r>
              <a:rPr lang="tr-TR" dirty="0" err="1"/>
              <a:t>oxygen</a:t>
            </a:r>
            <a:r>
              <a:rPr lang="tr-TR" dirty="0"/>
              <a:t>,</a:t>
            </a:r>
            <a:r>
              <a:rPr lang="en-US" dirty="0"/>
              <a:t> alcoholic</a:t>
            </a:r>
            <a:r>
              <a:rPr lang="tr-TR" dirty="0"/>
              <a:t> </a:t>
            </a:r>
            <a:r>
              <a:rPr lang="tr-TR" dirty="0" err="1"/>
              <a:t>fermentation</a:t>
            </a:r>
            <a:r>
              <a:rPr lang="en-US" dirty="0"/>
              <a:t> is considered an</a:t>
            </a:r>
            <a:r>
              <a:rPr lang="tr-TR" dirty="0"/>
              <a:t> </a:t>
            </a:r>
            <a:r>
              <a:rPr lang="tr-TR" dirty="0" err="1"/>
              <a:t>anaerobic</a:t>
            </a:r>
            <a:r>
              <a:rPr lang="en-US" dirty="0"/>
              <a:t> process. </a:t>
            </a:r>
            <a:endParaRPr lang="tr-TR" dirty="0"/>
          </a:p>
          <a:p>
            <a:pPr marL="0" indent="0">
              <a:buNone/>
            </a:pPr>
            <a:r>
              <a:rPr lang="tr-TR" dirty="0">
                <a:sym typeface="Wingdings" panose="05000000000000000000" pitchFamily="2" charset="2"/>
              </a:rPr>
              <a:t>Kefir, kımız</a:t>
            </a:r>
          </a:p>
          <a:p>
            <a:endParaRPr lang="tr-TR" dirty="0"/>
          </a:p>
        </p:txBody>
      </p:sp>
    </p:spTree>
    <p:extLst>
      <p:ext uri="{BB962C8B-B14F-4D97-AF65-F5344CB8AC3E}">
        <p14:creationId xmlns:p14="http://schemas.microsoft.com/office/powerpoint/2010/main" val="3949224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solidFill>
                  <a:srgbClr val="FF0000"/>
                </a:solidFill>
                <a:sym typeface="Wingdings" panose="05000000000000000000" pitchFamily="2" charset="2"/>
              </a:rPr>
              <a:t>Propionic</a:t>
            </a:r>
            <a:r>
              <a:rPr lang="tr-TR" dirty="0">
                <a:solidFill>
                  <a:srgbClr val="FF0000"/>
                </a:solidFill>
                <a:sym typeface="Wingdings" panose="05000000000000000000" pitchFamily="2" charset="2"/>
              </a:rPr>
              <a:t> </a:t>
            </a:r>
            <a:r>
              <a:rPr lang="tr-TR" dirty="0" err="1">
                <a:solidFill>
                  <a:srgbClr val="FF0000"/>
                </a:solidFill>
                <a:sym typeface="Wingdings" panose="05000000000000000000" pitchFamily="2" charset="2"/>
              </a:rPr>
              <a:t>acid</a:t>
            </a:r>
            <a:r>
              <a:rPr lang="tr-TR" dirty="0">
                <a:solidFill>
                  <a:srgbClr val="FF0000"/>
                </a:solidFill>
                <a:sym typeface="Wingdings" panose="05000000000000000000" pitchFamily="2" charset="2"/>
              </a:rPr>
              <a:t> </a:t>
            </a:r>
            <a:r>
              <a:rPr lang="tr-TR" dirty="0" err="1">
                <a:solidFill>
                  <a:srgbClr val="FF0000"/>
                </a:solidFill>
                <a:sym typeface="Wingdings" panose="05000000000000000000" pitchFamily="2" charset="2"/>
              </a:rPr>
              <a:t>fermentation</a:t>
            </a:r>
            <a:r>
              <a:rPr lang="tr-TR" dirty="0">
                <a:solidFill>
                  <a:srgbClr val="FF0000"/>
                </a:solidFill>
                <a:sym typeface="Wingdings" panose="05000000000000000000" pitchFamily="2" charset="2"/>
              </a:rPr>
              <a:t>:</a:t>
            </a:r>
            <a:endParaRPr lang="tr-TR" dirty="0"/>
          </a:p>
        </p:txBody>
      </p:sp>
      <p:sp>
        <p:nvSpPr>
          <p:cNvPr id="3" name="İçerik Yer Tutucusu 2"/>
          <p:cNvSpPr>
            <a:spLocks noGrp="1"/>
          </p:cNvSpPr>
          <p:nvPr>
            <p:ph idx="1"/>
          </p:nvPr>
        </p:nvSpPr>
        <p:spPr/>
        <p:txBody>
          <a:bodyPr/>
          <a:lstStyle/>
          <a:p>
            <a:r>
              <a:rPr lang="tr-TR" dirty="0" err="1" smtClean="0"/>
              <a:t>Propionic</a:t>
            </a:r>
            <a:r>
              <a:rPr lang="tr-TR" dirty="0" smtClean="0"/>
              <a:t> </a:t>
            </a:r>
            <a:r>
              <a:rPr lang="tr-TR" dirty="0" err="1"/>
              <a:t>Acid</a:t>
            </a:r>
            <a:r>
              <a:rPr lang="tr-TR" dirty="0"/>
              <a:t> </a:t>
            </a:r>
            <a:r>
              <a:rPr lang="tr-TR" dirty="0" err="1"/>
              <a:t>Bacteria</a:t>
            </a:r>
            <a:r>
              <a:rPr lang="tr-TR" dirty="0"/>
              <a:t> (PAB)  </a:t>
            </a:r>
          </a:p>
          <a:p>
            <a:pPr marL="0" indent="0">
              <a:buNone/>
            </a:pPr>
            <a:r>
              <a:rPr lang="tr-TR" dirty="0">
                <a:sym typeface="Wingdings" panose="05000000000000000000" pitchFamily="2" charset="2"/>
              </a:rPr>
              <a:t></a:t>
            </a:r>
            <a:r>
              <a:rPr lang="tr-TR" dirty="0"/>
              <a:t> </a:t>
            </a:r>
            <a:r>
              <a:rPr lang="tr-TR" dirty="0" err="1"/>
              <a:t>Propionibacterium</a:t>
            </a:r>
            <a:r>
              <a:rPr lang="tr-TR" dirty="0"/>
              <a:t> </a:t>
            </a:r>
            <a:r>
              <a:rPr lang="tr-TR" dirty="0" err="1"/>
              <a:t>freudenreichii</a:t>
            </a:r>
            <a:r>
              <a:rPr lang="tr-TR" dirty="0"/>
              <a:t> </a:t>
            </a:r>
            <a:r>
              <a:rPr lang="tr-TR" dirty="0" err="1"/>
              <a:t>spp</a:t>
            </a:r>
            <a:r>
              <a:rPr lang="tr-TR" dirty="0"/>
              <a:t>. </a:t>
            </a:r>
            <a:r>
              <a:rPr lang="tr-TR" dirty="0" err="1"/>
              <a:t>shermanii</a:t>
            </a:r>
            <a:endParaRPr lang="tr-TR" dirty="0">
              <a:sym typeface="Wingdings" panose="05000000000000000000" pitchFamily="2" charset="2"/>
            </a:endParaRPr>
          </a:p>
          <a:p>
            <a:pPr marL="0" indent="0">
              <a:buNone/>
            </a:pPr>
            <a:r>
              <a:rPr lang="tr-TR" dirty="0">
                <a:sym typeface="Wingdings" panose="05000000000000000000" pitchFamily="2" charset="2"/>
              </a:rPr>
              <a:t></a:t>
            </a:r>
            <a:r>
              <a:rPr lang="tr-TR" dirty="0" err="1">
                <a:sym typeface="Wingdings" panose="05000000000000000000" pitchFamily="2" charset="2"/>
              </a:rPr>
              <a:t>Emmental</a:t>
            </a:r>
            <a:r>
              <a:rPr lang="tr-TR" dirty="0">
                <a:sym typeface="Wingdings" panose="05000000000000000000" pitchFamily="2" charset="2"/>
              </a:rPr>
              <a:t> </a:t>
            </a:r>
            <a:r>
              <a:rPr lang="tr-TR" dirty="0" err="1">
                <a:sym typeface="Wingdings" panose="05000000000000000000" pitchFamily="2" charset="2"/>
              </a:rPr>
              <a:t>cheese</a:t>
            </a:r>
            <a:r>
              <a:rPr lang="tr-TR" dirty="0">
                <a:sym typeface="Wingdings" panose="05000000000000000000" pitchFamily="2" charset="2"/>
              </a:rPr>
              <a:t> </a:t>
            </a:r>
            <a:r>
              <a:rPr lang="tr-TR" dirty="0" err="1">
                <a:sym typeface="Wingdings" panose="05000000000000000000" pitchFamily="2" charset="2"/>
              </a:rPr>
              <a:t>and</a:t>
            </a:r>
            <a:r>
              <a:rPr lang="tr-TR" dirty="0">
                <a:sym typeface="Wingdings" panose="05000000000000000000" pitchFamily="2" charset="2"/>
              </a:rPr>
              <a:t> </a:t>
            </a:r>
            <a:r>
              <a:rPr lang="tr-TR" dirty="0" err="1">
                <a:sym typeface="Wingdings" panose="05000000000000000000" pitchFamily="2" charset="2"/>
              </a:rPr>
              <a:t>Swiss-type</a:t>
            </a:r>
            <a:r>
              <a:rPr lang="tr-TR" dirty="0">
                <a:sym typeface="Wingdings" panose="05000000000000000000" pitchFamily="2" charset="2"/>
              </a:rPr>
              <a:t> </a:t>
            </a:r>
            <a:r>
              <a:rPr lang="tr-TR" dirty="0" err="1">
                <a:sym typeface="Wingdings" panose="05000000000000000000" pitchFamily="2" charset="2"/>
              </a:rPr>
              <a:t>cheese</a:t>
            </a:r>
            <a:endParaRPr lang="tr-TR" dirty="0"/>
          </a:p>
          <a:p>
            <a:endParaRPr lang="tr-TR" dirty="0"/>
          </a:p>
        </p:txBody>
      </p:sp>
    </p:spTree>
    <p:extLst>
      <p:ext uri="{BB962C8B-B14F-4D97-AF65-F5344CB8AC3E}">
        <p14:creationId xmlns:p14="http://schemas.microsoft.com/office/powerpoint/2010/main" val="2442004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Kefir</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en-US" dirty="0"/>
              <a:t>Kefir is an acidic-alcoholic fermented milk product with little acidic taste and creamy consistency that was originated in the Balkans, in Eastern Europe, and in the </a:t>
            </a:r>
            <a:r>
              <a:rPr lang="en-US" dirty="0" smtClean="0"/>
              <a:t>Caucasus. </a:t>
            </a:r>
            <a:endParaRPr lang="tr-TR" dirty="0" smtClean="0"/>
          </a:p>
          <a:p>
            <a:r>
              <a:rPr lang="en-US" dirty="0" smtClean="0"/>
              <a:t>Kefir </a:t>
            </a:r>
            <a:r>
              <a:rPr lang="en-US" dirty="0"/>
              <a:t>can be produced by fermenting milk with commercial freeze-dried kefir starter cultures, traditional kefir grains, and the product that remains after the removal of kefir </a:t>
            </a:r>
            <a:r>
              <a:rPr lang="en-US" dirty="0" smtClean="0"/>
              <a:t>grains. </a:t>
            </a:r>
            <a:endParaRPr lang="tr-TR" dirty="0" smtClean="0"/>
          </a:p>
        </p:txBody>
      </p:sp>
    </p:spTree>
    <p:extLst>
      <p:ext uri="{BB962C8B-B14F-4D97-AF65-F5344CB8AC3E}">
        <p14:creationId xmlns:p14="http://schemas.microsoft.com/office/powerpoint/2010/main" val="1861960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en-US" dirty="0"/>
              <a:t>Kefir grains are a kind of yogurt starter, which are white to yellow – white, gelatinous, and variable in size (varying from 0.3–3.5 cm in diameter) and are composed by a microbial symbiotic mixture </a:t>
            </a:r>
            <a:r>
              <a:rPr lang="en-US" dirty="0" smtClean="0"/>
              <a:t>of</a:t>
            </a:r>
            <a:r>
              <a:rPr lang="tr-TR" dirty="0" smtClean="0"/>
              <a:t>;</a:t>
            </a:r>
          </a:p>
          <a:p>
            <a:r>
              <a:rPr lang="en-US" b="1" dirty="0" smtClean="0"/>
              <a:t>Lactic Acid Bacteria </a:t>
            </a:r>
            <a:r>
              <a:rPr lang="tr-TR" b="1" dirty="0" smtClean="0"/>
              <a:t>– LAB </a:t>
            </a:r>
            <a:r>
              <a:rPr lang="en-US" dirty="0" smtClean="0"/>
              <a:t>(</a:t>
            </a:r>
            <a:r>
              <a:rPr lang="tr-TR" dirty="0" smtClean="0"/>
              <a:t>10</a:t>
            </a:r>
            <a:r>
              <a:rPr lang="tr-TR" baseline="30000" dirty="0" smtClean="0"/>
              <a:t>8</a:t>
            </a:r>
            <a:r>
              <a:rPr lang="en-US" dirty="0"/>
              <a:t> </a:t>
            </a:r>
            <a:r>
              <a:rPr lang="en-US" dirty="0" err="1"/>
              <a:t>cfu</a:t>
            </a:r>
            <a:r>
              <a:rPr lang="en-US" dirty="0"/>
              <a:t>/g), </a:t>
            </a:r>
            <a:endParaRPr lang="tr-TR" dirty="0" smtClean="0"/>
          </a:p>
          <a:p>
            <a:r>
              <a:rPr lang="en-US" b="1" dirty="0" smtClean="0"/>
              <a:t>Yeast </a:t>
            </a:r>
            <a:r>
              <a:rPr lang="en-US" dirty="0" smtClean="0"/>
              <a:t>(</a:t>
            </a:r>
            <a:r>
              <a:rPr lang="tr-TR" dirty="0" smtClean="0"/>
              <a:t>10</a:t>
            </a:r>
            <a:r>
              <a:rPr lang="tr-TR" baseline="30000" dirty="0" smtClean="0"/>
              <a:t>6</a:t>
            </a:r>
            <a:r>
              <a:rPr lang="tr-TR" dirty="0" smtClean="0"/>
              <a:t>-10</a:t>
            </a:r>
            <a:r>
              <a:rPr lang="tr-TR" baseline="30000" dirty="0" smtClean="0"/>
              <a:t>7</a:t>
            </a:r>
            <a:r>
              <a:rPr lang="en-US" dirty="0"/>
              <a:t> </a:t>
            </a:r>
            <a:r>
              <a:rPr lang="en-US" dirty="0" err="1"/>
              <a:t>cfu</a:t>
            </a:r>
            <a:r>
              <a:rPr lang="en-US" dirty="0"/>
              <a:t>/g), </a:t>
            </a:r>
            <a:endParaRPr lang="tr-TR" dirty="0" smtClean="0"/>
          </a:p>
          <a:p>
            <a:r>
              <a:rPr lang="en-US" b="1" dirty="0" smtClean="0"/>
              <a:t>Acetic Acid Bacteria</a:t>
            </a:r>
            <a:r>
              <a:rPr lang="tr-TR" b="1" dirty="0" smtClean="0"/>
              <a:t> – AAB</a:t>
            </a:r>
            <a:r>
              <a:rPr lang="en-US" dirty="0" smtClean="0"/>
              <a:t> (</a:t>
            </a:r>
            <a:r>
              <a:rPr lang="tr-TR" dirty="0" smtClean="0"/>
              <a:t>10</a:t>
            </a:r>
            <a:r>
              <a:rPr lang="tr-TR" baseline="30000" dirty="0" smtClean="0"/>
              <a:t>5</a:t>
            </a:r>
            <a:r>
              <a:rPr lang="tr-TR" dirty="0"/>
              <a:t> </a:t>
            </a:r>
            <a:r>
              <a:rPr lang="en-US" dirty="0" err="1" smtClean="0"/>
              <a:t>cfu</a:t>
            </a:r>
            <a:r>
              <a:rPr lang="en-US" dirty="0" smtClean="0"/>
              <a:t>/g</a:t>
            </a:r>
            <a:r>
              <a:rPr lang="en-US" dirty="0"/>
              <a:t>) that stick to a polysaccharide matrix. </a:t>
            </a:r>
          </a:p>
          <a:p>
            <a:r>
              <a:rPr lang="en-US" dirty="0"/>
              <a:t>After successive fermentations, kefir grains can break up to new generation grains, which have the same characteristics as the old ones.</a:t>
            </a:r>
          </a:p>
          <a:p>
            <a:endParaRPr lang="tr-TR" dirty="0"/>
          </a:p>
        </p:txBody>
      </p:sp>
    </p:spTree>
    <p:extLst>
      <p:ext uri="{BB962C8B-B14F-4D97-AF65-F5344CB8AC3E}">
        <p14:creationId xmlns:p14="http://schemas.microsoft.com/office/powerpoint/2010/main" val="2720840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More</a:t>
            </a:r>
            <a:r>
              <a:rPr lang="tr-TR" dirty="0"/>
              <a:t> </a:t>
            </a:r>
            <a:r>
              <a:rPr lang="tr-TR" dirty="0" err="1"/>
              <a:t>than</a:t>
            </a:r>
            <a:r>
              <a:rPr lang="tr-TR" dirty="0"/>
              <a:t> 23 </a:t>
            </a:r>
            <a:r>
              <a:rPr lang="tr-TR" dirty="0" err="1"/>
              <a:t>different</a:t>
            </a:r>
            <a:r>
              <a:rPr lang="tr-TR" dirty="0"/>
              <a:t> </a:t>
            </a:r>
            <a:r>
              <a:rPr lang="tr-TR" dirty="0" err="1"/>
              <a:t>yeast</a:t>
            </a:r>
            <a:r>
              <a:rPr lang="tr-TR" dirty="0"/>
              <a:t> </a:t>
            </a:r>
            <a:r>
              <a:rPr lang="tr-TR" dirty="0" err="1"/>
              <a:t>species</a:t>
            </a:r>
            <a:r>
              <a:rPr lang="tr-TR" dirty="0"/>
              <a:t> </a:t>
            </a:r>
            <a:r>
              <a:rPr lang="tr-TR" dirty="0" err="1"/>
              <a:t>have</a:t>
            </a:r>
            <a:r>
              <a:rPr lang="tr-TR" dirty="0"/>
              <a:t> </a:t>
            </a:r>
            <a:r>
              <a:rPr lang="tr-TR" dirty="0" err="1"/>
              <a:t>been</a:t>
            </a:r>
            <a:r>
              <a:rPr lang="tr-TR" dirty="0"/>
              <a:t> </a:t>
            </a:r>
            <a:r>
              <a:rPr lang="tr-TR" dirty="0" err="1"/>
              <a:t>isolated</a:t>
            </a:r>
            <a:r>
              <a:rPr lang="tr-TR" dirty="0"/>
              <a:t> </a:t>
            </a:r>
            <a:r>
              <a:rPr lang="tr-TR" dirty="0" err="1"/>
              <a:t>from</a:t>
            </a:r>
            <a:r>
              <a:rPr lang="tr-TR" dirty="0"/>
              <a:t> kefir </a:t>
            </a:r>
            <a:r>
              <a:rPr lang="tr-TR" dirty="0" err="1"/>
              <a:t>grains</a:t>
            </a:r>
            <a:r>
              <a:rPr lang="tr-TR" dirty="0"/>
              <a:t> </a:t>
            </a:r>
            <a:r>
              <a:rPr lang="tr-TR" dirty="0" err="1"/>
              <a:t>and</a:t>
            </a:r>
            <a:r>
              <a:rPr lang="tr-TR" dirty="0"/>
              <a:t> </a:t>
            </a:r>
            <a:r>
              <a:rPr lang="tr-TR" dirty="0" err="1"/>
              <a:t>from</a:t>
            </a:r>
            <a:r>
              <a:rPr lang="tr-TR" dirty="0"/>
              <a:t> </a:t>
            </a:r>
            <a:r>
              <a:rPr lang="tr-TR" dirty="0" err="1"/>
              <a:t>fermented</a:t>
            </a:r>
            <a:r>
              <a:rPr lang="tr-TR" dirty="0"/>
              <a:t> </a:t>
            </a:r>
            <a:r>
              <a:rPr lang="tr-TR" dirty="0" err="1"/>
              <a:t>beverages</a:t>
            </a:r>
            <a:r>
              <a:rPr lang="tr-TR" dirty="0"/>
              <a:t> of </a:t>
            </a:r>
            <a:r>
              <a:rPr lang="tr-TR" dirty="0" err="1"/>
              <a:t>different</a:t>
            </a:r>
            <a:r>
              <a:rPr lang="tr-TR" dirty="0"/>
              <a:t> </a:t>
            </a:r>
            <a:r>
              <a:rPr lang="tr-TR" dirty="0" err="1"/>
              <a:t>origins</a:t>
            </a:r>
            <a:r>
              <a:rPr lang="tr-TR" dirty="0"/>
              <a:t>. </a:t>
            </a:r>
            <a:endParaRPr lang="tr-TR" dirty="0" smtClean="0"/>
          </a:p>
          <a:p>
            <a:r>
              <a:rPr lang="tr-TR" dirty="0" err="1" smtClean="0"/>
              <a:t>However</a:t>
            </a:r>
            <a:r>
              <a:rPr lang="tr-TR" dirty="0"/>
              <a:t>, </a:t>
            </a:r>
            <a:r>
              <a:rPr lang="tr-TR" dirty="0" err="1"/>
              <a:t>the</a:t>
            </a:r>
            <a:r>
              <a:rPr lang="tr-TR" dirty="0"/>
              <a:t> </a:t>
            </a:r>
            <a:r>
              <a:rPr lang="tr-TR" dirty="0" err="1"/>
              <a:t>predominant</a:t>
            </a:r>
            <a:r>
              <a:rPr lang="tr-TR" dirty="0"/>
              <a:t> </a:t>
            </a:r>
            <a:r>
              <a:rPr lang="tr-TR" dirty="0" err="1"/>
              <a:t>species</a:t>
            </a:r>
            <a:r>
              <a:rPr lang="tr-TR" dirty="0"/>
              <a:t> </a:t>
            </a:r>
            <a:r>
              <a:rPr lang="tr-TR" dirty="0" err="1" smtClean="0"/>
              <a:t>are</a:t>
            </a:r>
            <a:r>
              <a:rPr lang="tr-TR" dirty="0" smtClean="0"/>
              <a:t>;</a:t>
            </a:r>
            <a:r>
              <a:rPr lang="tr-TR" dirty="0"/>
              <a:t> </a:t>
            </a:r>
            <a:endParaRPr lang="tr-TR" dirty="0" smtClean="0"/>
          </a:p>
          <a:p>
            <a:pPr>
              <a:buFont typeface="Wingdings" panose="05000000000000000000" pitchFamily="2" charset="2"/>
              <a:buChar char="ü"/>
            </a:pPr>
            <a:r>
              <a:rPr lang="tr-TR" i="1" dirty="0" err="1" smtClean="0"/>
              <a:t>Saccharomyces</a:t>
            </a:r>
            <a:r>
              <a:rPr lang="tr-TR" i="1" dirty="0" smtClean="0"/>
              <a:t> </a:t>
            </a:r>
            <a:r>
              <a:rPr lang="tr-TR" i="1" dirty="0" err="1"/>
              <a:t>cerevisiae</a:t>
            </a:r>
            <a:r>
              <a:rPr lang="tr-TR" i="1" dirty="0"/>
              <a:t>, </a:t>
            </a:r>
            <a:endParaRPr lang="tr-TR" i="1" dirty="0" smtClean="0"/>
          </a:p>
          <a:p>
            <a:pPr>
              <a:buFont typeface="Wingdings" panose="05000000000000000000" pitchFamily="2" charset="2"/>
              <a:buChar char="ü"/>
            </a:pPr>
            <a:r>
              <a:rPr lang="tr-TR" i="1" dirty="0" smtClean="0"/>
              <a:t>S</a:t>
            </a:r>
            <a:r>
              <a:rPr lang="tr-TR" i="1" dirty="0"/>
              <a:t>. </a:t>
            </a:r>
            <a:r>
              <a:rPr lang="tr-TR" i="1" dirty="0" err="1"/>
              <a:t>unisporus</a:t>
            </a:r>
            <a:r>
              <a:rPr lang="tr-TR" i="1" dirty="0"/>
              <a:t>, </a:t>
            </a:r>
            <a:endParaRPr lang="tr-TR" i="1" dirty="0" smtClean="0"/>
          </a:p>
          <a:p>
            <a:pPr>
              <a:buFont typeface="Wingdings" panose="05000000000000000000" pitchFamily="2" charset="2"/>
              <a:buChar char="ü"/>
            </a:pPr>
            <a:r>
              <a:rPr lang="tr-TR" i="1" dirty="0" err="1" smtClean="0"/>
              <a:t>Candida</a:t>
            </a:r>
            <a:r>
              <a:rPr lang="tr-TR" i="1" dirty="0" smtClean="0"/>
              <a:t> </a:t>
            </a:r>
            <a:r>
              <a:rPr lang="tr-TR" i="1" dirty="0" err="1"/>
              <a:t>kefyr</a:t>
            </a:r>
            <a:r>
              <a:rPr lang="tr-TR" dirty="0"/>
              <a:t>, </a:t>
            </a:r>
            <a:endParaRPr lang="tr-TR" dirty="0" smtClean="0"/>
          </a:p>
          <a:p>
            <a:pPr>
              <a:buFont typeface="Wingdings" panose="05000000000000000000" pitchFamily="2" charset="2"/>
              <a:buChar char="ü"/>
            </a:pPr>
            <a:r>
              <a:rPr lang="tr-TR" i="1" dirty="0" err="1" smtClean="0"/>
              <a:t>Kluyveromyces</a:t>
            </a:r>
            <a:r>
              <a:rPr lang="tr-TR" i="1" dirty="0" smtClean="0"/>
              <a:t> </a:t>
            </a:r>
            <a:r>
              <a:rPr lang="tr-TR" i="1" dirty="0" err="1"/>
              <a:t>marxianus</a:t>
            </a:r>
            <a:r>
              <a:rPr lang="tr-TR" dirty="0"/>
              <a:t> </a:t>
            </a:r>
            <a:r>
              <a:rPr lang="tr-TR" dirty="0" err="1"/>
              <a:t>ssp</a:t>
            </a:r>
            <a:r>
              <a:rPr lang="tr-TR" dirty="0"/>
              <a:t>. </a:t>
            </a:r>
            <a:r>
              <a:rPr lang="tr-TR" i="1" dirty="0" err="1"/>
              <a:t>m</a:t>
            </a:r>
            <a:r>
              <a:rPr lang="tr-TR" i="1" dirty="0" err="1" smtClean="0"/>
              <a:t>arxianus</a:t>
            </a:r>
            <a:r>
              <a:rPr lang="tr-TR" i="1" dirty="0" smtClean="0"/>
              <a:t>.</a:t>
            </a:r>
          </a:p>
          <a:p>
            <a:endParaRPr lang="tr-TR" dirty="0"/>
          </a:p>
        </p:txBody>
      </p:sp>
    </p:spTree>
    <p:extLst>
      <p:ext uri="{BB962C8B-B14F-4D97-AF65-F5344CB8AC3E}">
        <p14:creationId xmlns:p14="http://schemas.microsoft.com/office/powerpoint/2010/main" val="812377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875" y="240632"/>
            <a:ext cx="7570418" cy="6352674"/>
          </a:xfrm>
        </p:spPr>
      </p:pic>
    </p:spTree>
    <p:extLst>
      <p:ext uri="{BB962C8B-B14F-4D97-AF65-F5344CB8AC3E}">
        <p14:creationId xmlns:p14="http://schemas.microsoft.com/office/powerpoint/2010/main" val="1223649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674976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White </a:t>
            </a:r>
            <a:r>
              <a:rPr lang="tr-TR" b="1" dirty="0" err="1" smtClean="0">
                <a:solidFill>
                  <a:srgbClr val="FF0000"/>
                </a:solidFill>
              </a:rPr>
              <a:t>Cheese</a:t>
            </a:r>
            <a:r>
              <a:rPr lang="tr-TR" b="1" dirty="0" smtClean="0">
                <a:solidFill>
                  <a:srgbClr val="FF0000"/>
                </a:solidFill>
              </a:rPr>
              <a:t> </a:t>
            </a:r>
            <a:r>
              <a:rPr lang="tr-TR" b="1" dirty="0" err="1" smtClean="0">
                <a:solidFill>
                  <a:srgbClr val="FF0000"/>
                </a:solidFill>
              </a:rPr>
              <a:t>Processing</a:t>
            </a:r>
            <a:r>
              <a:rPr lang="tr-TR" b="1" dirty="0" smtClean="0">
                <a:solidFill>
                  <a:srgbClr val="FF0000"/>
                </a:solidFill>
              </a:rPr>
              <a:t> </a:t>
            </a:r>
            <a:r>
              <a:rPr lang="tr-TR" b="1" dirty="0" err="1" smtClean="0">
                <a:solidFill>
                  <a:srgbClr val="FF0000"/>
                </a:solidFill>
              </a:rPr>
              <a:t>Steps</a:t>
            </a:r>
            <a:endParaRPr lang="tr-TR" b="1" dirty="0">
              <a:solidFill>
                <a:srgbClr val="FF0000"/>
              </a:solidFill>
            </a:endParaRPr>
          </a:p>
        </p:txBody>
      </p:sp>
      <p:sp>
        <p:nvSpPr>
          <p:cNvPr id="3" name="İçerik Yer Tutucusu 2"/>
          <p:cNvSpPr>
            <a:spLocks noGrp="1"/>
          </p:cNvSpPr>
          <p:nvPr>
            <p:ph idx="1"/>
          </p:nvPr>
        </p:nvSpPr>
        <p:spPr/>
        <p:txBody>
          <a:bodyPr>
            <a:normAutofit/>
          </a:bodyPr>
          <a:lstStyle/>
          <a:p>
            <a:pPr marL="514350" indent="-514350">
              <a:buFont typeface="+mj-lt"/>
              <a:buAutoNum type="arabicPeriod"/>
            </a:pPr>
            <a:r>
              <a:rPr lang="tr-TR" dirty="0" err="1"/>
              <a:t>Standardization</a:t>
            </a:r>
            <a:r>
              <a:rPr lang="tr-TR" dirty="0"/>
              <a:t> of </a:t>
            </a:r>
            <a:r>
              <a:rPr lang="tr-TR" dirty="0" err="1"/>
              <a:t>the</a:t>
            </a:r>
            <a:r>
              <a:rPr lang="tr-TR" dirty="0"/>
              <a:t> </a:t>
            </a:r>
            <a:r>
              <a:rPr lang="tr-TR" dirty="0" err="1"/>
              <a:t>Milk</a:t>
            </a:r>
            <a:endParaRPr lang="tr-TR" dirty="0"/>
          </a:p>
          <a:p>
            <a:pPr marL="514350" indent="-514350">
              <a:buFont typeface="+mj-lt"/>
              <a:buAutoNum type="arabicPeriod"/>
            </a:pPr>
            <a:r>
              <a:rPr lang="tr-TR" dirty="0" err="1"/>
              <a:t>Pasteurization</a:t>
            </a:r>
            <a:r>
              <a:rPr lang="tr-TR" dirty="0"/>
              <a:t> of </a:t>
            </a:r>
            <a:r>
              <a:rPr lang="tr-TR" dirty="0" err="1"/>
              <a:t>the</a:t>
            </a:r>
            <a:r>
              <a:rPr lang="tr-TR" dirty="0"/>
              <a:t> </a:t>
            </a:r>
            <a:r>
              <a:rPr lang="tr-TR" dirty="0" err="1" smtClean="0"/>
              <a:t>Milk</a:t>
            </a:r>
            <a:r>
              <a:rPr lang="tr-TR" dirty="0" smtClean="0"/>
              <a:t> </a:t>
            </a:r>
            <a:r>
              <a:rPr lang="tr-TR" dirty="0" smtClean="0">
                <a:solidFill>
                  <a:srgbClr val="FF0000"/>
                </a:solidFill>
              </a:rPr>
              <a:t>(2 min. </a:t>
            </a:r>
            <a:r>
              <a:rPr lang="tr-TR" dirty="0">
                <a:solidFill>
                  <a:srgbClr val="FF0000"/>
                </a:solidFill>
              </a:rPr>
              <a:t>a</a:t>
            </a:r>
            <a:r>
              <a:rPr lang="tr-TR" dirty="0" smtClean="0">
                <a:solidFill>
                  <a:srgbClr val="FF0000"/>
                </a:solidFill>
              </a:rPr>
              <a:t>t 72 </a:t>
            </a:r>
            <a:r>
              <a:rPr lang="en-US" dirty="0">
                <a:solidFill>
                  <a:srgbClr val="FF0000"/>
                </a:solidFill>
              </a:rPr>
              <a:t>°</a:t>
            </a:r>
            <a:r>
              <a:rPr lang="en-US" dirty="0" smtClean="0">
                <a:solidFill>
                  <a:srgbClr val="FF0000"/>
                </a:solidFill>
              </a:rPr>
              <a:t>C</a:t>
            </a:r>
            <a:r>
              <a:rPr lang="tr-TR" dirty="0" smtClean="0">
                <a:solidFill>
                  <a:srgbClr val="FF0000"/>
                </a:solidFill>
              </a:rPr>
              <a:t>)</a:t>
            </a:r>
            <a:r>
              <a:rPr lang="en-US" dirty="0" smtClean="0">
                <a:solidFill>
                  <a:srgbClr val="FF0000"/>
                </a:solidFill>
              </a:rPr>
              <a:t> </a:t>
            </a:r>
            <a:endParaRPr lang="tr-TR" dirty="0">
              <a:solidFill>
                <a:srgbClr val="FF0000"/>
              </a:solidFill>
            </a:endParaRPr>
          </a:p>
          <a:p>
            <a:pPr marL="514350" indent="-514350">
              <a:buFont typeface="+mj-lt"/>
              <a:buAutoNum type="arabicPeriod"/>
            </a:pPr>
            <a:r>
              <a:rPr lang="tr-TR" dirty="0" err="1"/>
              <a:t>Cool</a:t>
            </a:r>
            <a:r>
              <a:rPr lang="tr-TR" dirty="0"/>
              <a:t> </a:t>
            </a:r>
            <a:r>
              <a:rPr lang="tr-TR" dirty="0" err="1" smtClean="0"/>
              <a:t>Milk</a:t>
            </a:r>
            <a:r>
              <a:rPr lang="tr-TR" dirty="0" smtClean="0"/>
              <a:t> </a:t>
            </a:r>
            <a:r>
              <a:rPr lang="tr-TR" dirty="0" smtClean="0">
                <a:solidFill>
                  <a:srgbClr val="FF0000"/>
                </a:solidFill>
              </a:rPr>
              <a:t>(</a:t>
            </a:r>
            <a:r>
              <a:rPr lang="tr-TR" dirty="0" err="1" smtClean="0">
                <a:solidFill>
                  <a:srgbClr val="FF0000"/>
                </a:solidFill>
              </a:rPr>
              <a:t>until</a:t>
            </a:r>
            <a:r>
              <a:rPr lang="tr-TR" dirty="0" smtClean="0">
                <a:solidFill>
                  <a:srgbClr val="FF0000"/>
                </a:solidFill>
              </a:rPr>
              <a:t> 35-37 </a:t>
            </a:r>
            <a:r>
              <a:rPr lang="en-US" dirty="0">
                <a:solidFill>
                  <a:srgbClr val="FF0000"/>
                </a:solidFill>
              </a:rPr>
              <a:t>°</a:t>
            </a:r>
            <a:r>
              <a:rPr lang="en-US" dirty="0" smtClean="0">
                <a:solidFill>
                  <a:srgbClr val="FF0000"/>
                </a:solidFill>
              </a:rPr>
              <a:t>C</a:t>
            </a:r>
            <a:r>
              <a:rPr lang="tr-TR" dirty="0" smtClean="0">
                <a:solidFill>
                  <a:srgbClr val="FF0000"/>
                </a:solidFill>
              </a:rPr>
              <a:t>)</a:t>
            </a:r>
            <a:r>
              <a:rPr lang="en-US" dirty="0" smtClean="0">
                <a:solidFill>
                  <a:srgbClr val="FF0000"/>
                </a:solidFill>
              </a:rPr>
              <a:t> </a:t>
            </a:r>
            <a:endParaRPr lang="tr-TR" dirty="0" smtClean="0">
              <a:solidFill>
                <a:srgbClr val="FF0000"/>
              </a:solidFill>
            </a:endParaRPr>
          </a:p>
          <a:p>
            <a:pPr marL="514350" indent="-514350">
              <a:buFont typeface="+mj-lt"/>
              <a:buAutoNum type="arabicPeriod"/>
            </a:pPr>
            <a:r>
              <a:rPr lang="tr-TR" dirty="0" err="1" smtClean="0"/>
              <a:t>Calcium</a:t>
            </a:r>
            <a:r>
              <a:rPr lang="tr-TR" dirty="0" smtClean="0"/>
              <a:t> </a:t>
            </a:r>
            <a:r>
              <a:rPr lang="tr-TR" dirty="0" err="1" smtClean="0"/>
              <a:t>cloride</a:t>
            </a:r>
            <a:r>
              <a:rPr lang="tr-TR" dirty="0" smtClean="0"/>
              <a:t> </a:t>
            </a:r>
            <a:r>
              <a:rPr lang="tr-TR" dirty="0">
                <a:solidFill>
                  <a:srgbClr val="FF0000"/>
                </a:solidFill>
              </a:rPr>
              <a:t>(20 </a:t>
            </a:r>
            <a:r>
              <a:rPr lang="tr-TR" dirty="0" smtClean="0">
                <a:solidFill>
                  <a:srgbClr val="FF0000"/>
                </a:solidFill>
              </a:rPr>
              <a:t>g </a:t>
            </a:r>
            <a:r>
              <a:rPr lang="tr-TR" dirty="0" err="1">
                <a:solidFill>
                  <a:srgbClr val="FF0000"/>
                </a:solidFill>
              </a:rPr>
              <a:t>to</a:t>
            </a:r>
            <a:r>
              <a:rPr lang="tr-TR" dirty="0">
                <a:solidFill>
                  <a:srgbClr val="FF0000"/>
                </a:solidFill>
              </a:rPr>
              <a:t> 100 kg </a:t>
            </a:r>
            <a:r>
              <a:rPr lang="tr-TR" dirty="0" err="1">
                <a:solidFill>
                  <a:srgbClr val="FF0000"/>
                </a:solidFill>
              </a:rPr>
              <a:t>milk</a:t>
            </a:r>
            <a:r>
              <a:rPr lang="tr-TR" dirty="0">
                <a:solidFill>
                  <a:srgbClr val="FF0000"/>
                </a:solidFill>
              </a:rPr>
              <a:t> mix</a:t>
            </a:r>
            <a:r>
              <a:rPr lang="tr-TR" dirty="0" smtClean="0">
                <a:solidFill>
                  <a:srgbClr val="FF0000"/>
                </a:solidFill>
              </a:rPr>
              <a:t>)</a:t>
            </a:r>
            <a:endParaRPr lang="tr-TR" dirty="0">
              <a:solidFill>
                <a:srgbClr val="FF0000"/>
              </a:solidFill>
            </a:endParaRPr>
          </a:p>
          <a:p>
            <a:pPr marL="514350" indent="-514350">
              <a:buFont typeface="+mj-lt"/>
              <a:buAutoNum type="arabicPeriod"/>
            </a:pPr>
            <a:r>
              <a:rPr lang="tr-TR" dirty="0" err="1"/>
              <a:t>Inoculate</a:t>
            </a:r>
            <a:r>
              <a:rPr lang="tr-TR" dirty="0"/>
              <a:t> </a:t>
            </a:r>
            <a:r>
              <a:rPr lang="tr-TR" dirty="0" err="1"/>
              <a:t>with</a:t>
            </a:r>
            <a:r>
              <a:rPr lang="tr-TR" dirty="0"/>
              <a:t> </a:t>
            </a:r>
            <a:r>
              <a:rPr lang="tr-TR" dirty="0" err="1" smtClean="0"/>
              <a:t>starter</a:t>
            </a:r>
            <a:r>
              <a:rPr lang="tr-TR" dirty="0" smtClean="0"/>
              <a:t> </a:t>
            </a:r>
            <a:r>
              <a:rPr lang="tr-TR" dirty="0" err="1" smtClean="0"/>
              <a:t>bacteria</a:t>
            </a:r>
            <a:r>
              <a:rPr lang="tr-TR" dirty="0" smtClean="0"/>
              <a:t> </a:t>
            </a:r>
            <a:r>
              <a:rPr lang="tr-TR" dirty="0" smtClean="0">
                <a:solidFill>
                  <a:srgbClr val="FF0000"/>
                </a:solidFill>
              </a:rPr>
              <a:t>(% 2)</a:t>
            </a:r>
          </a:p>
          <a:p>
            <a:endParaRPr lang="tr-TR" dirty="0"/>
          </a:p>
        </p:txBody>
      </p:sp>
    </p:spTree>
    <p:extLst>
      <p:ext uri="{BB962C8B-B14F-4D97-AF65-F5344CB8AC3E}">
        <p14:creationId xmlns:p14="http://schemas.microsoft.com/office/powerpoint/2010/main" val="165381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6. </a:t>
            </a:r>
            <a:r>
              <a:rPr lang="tr-TR" dirty="0" err="1" smtClean="0"/>
              <a:t>Add</a:t>
            </a:r>
            <a:r>
              <a:rPr lang="tr-TR" dirty="0" smtClean="0"/>
              <a:t> </a:t>
            </a:r>
            <a:r>
              <a:rPr lang="tr-TR" dirty="0" err="1"/>
              <a:t>Rennet</a:t>
            </a:r>
            <a:r>
              <a:rPr lang="tr-TR" dirty="0"/>
              <a:t> </a:t>
            </a:r>
            <a:endParaRPr lang="tr-TR" dirty="0" smtClean="0"/>
          </a:p>
          <a:p>
            <a:pPr marL="0" indent="0">
              <a:buNone/>
            </a:pPr>
            <a:r>
              <a:rPr lang="tr-TR" dirty="0" err="1" smtClean="0">
                <a:solidFill>
                  <a:srgbClr val="FF0000"/>
                </a:solidFill>
              </a:rPr>
              <a:t>Rennet</a:t>
            </a:r>
            <a:r>
              <a:rPr lang="tr-TR" dirty="0" smtClean="0">
                <a:solidFill>
                  <a:srgbClr val="FF0000"/>
                </a:solidFill>
              </a:rPr>
              <a:t> </a:t>
            </a:r>
            <a:r>
              <a:rPr lang="tr-TR" dirty="0" err="1" smtClean="0">
                <a:solidFill>
                  <a:srgbClr val="FF0000"/>
                </a:solidFill>
              </a:rPr>
              <a:t>strenght</a:t>
            </a:r>
            <a:r>
              <a:rPr lang="tr-TR" dirty="0" smtClean="0">
                <a:solidFill>
                  <a:srgbClr val="FF0000"/>
                </a:solidFill>
              </a:rPr>
              <a:t> is </a:t>
            </a:r>
            <a:r>
              <a:rPr lang="tr-TR" dirty="0" err="1" smtClean="0">
                <a:solidFill>
                  <a:srgbClr val="FF0000"/>
                </a:solidFill>
              </a:rPr>
              <a:t>usually</a:t>
            </a:r>
            <a:r>
              <a:rPr lang="tr-TR" dirty="0" smtClean="0">
                <a:solidFill>
                  <a:srgbClr val="FF0000"/>
                </a:solidFill>
              </a:rPr>
              <a:t> </a:t>
            </a:r>
            <a:r>
              <a:rPr lang="tr-TR" dirty="0" err="1" smtClean="0">
                <a:solidFill>
                  <a:srgbClr val="FF0000"/>
                </a:solidFill>
              </a:rPr>
              <a:t>between</a:t>
            </a:r>
            <a:r>
              <a:rPr lang="tr-TR" dirty="0" smtClean="0">
                <a:solidFill>
                  <a:srgbClr val="FF0000"/>
                </a:solidFill>
              </a:rPr>
              <a:t> 1/10.000 – 1/15.000</a:t>
            </a:r>
          </a:p>
          <a:p>
            <a:pPr marL="0" indent="0">
              <a:buNone/>
            </a:pPr>
            <a:r>
              <a:rPr lang="tr-TR" dirty="0" smtClean="0">
                <a:solidFill>
                  <a:srgbClr val="FF0000"/>
                </a:solidFill>
              </a:rPr>
              <a:t>1/15.000: </a:t>
            </a:r>
            <a:r>
              <a:rPr lang="tr-TR" dirty="0" err="1" smtClean="0"/>
              <a:t>means</a:t>
            </a:r>
            <a:r>
              <a:rPr lang="tr-TR" dirty="0">
                <a:solidFill>
                  <a:srgbClr val="FF0000"/>
                </a:solidFill>
              </a:rPr>
              <a:t> </a:t>
            </a:r>
            <a:r>
              <a:rPr lang="en-US" dirty="0" smtClean="0"/>
              <a:t>1 </a:t>
            </a:r>
            <a:r>
              <a:rPr lang="en-US" dirty="0"/>
              <a:t>unit of rennet will set 15,000 units of milk at a standard time and </a:t>
            </a:r>
            <a:r>
              <a:rPr lang="en-US" dirty="0" smtClean="0"/>
              <a:t>temp</a:t>
            </a:r>
            <a:r>
              <a:rPr lang="tr-TR" dirty="0" smtClean="0"/>
              <a:t>.</a:t>
            </a:r>
            <a:endParaRPr lang="tr-TR" dirty="0">
              <a:solidFill>
                <a:srgbClr val="FF0000"/>
              </a:solidFill>
            </a:endParaRPr>
          </a:p>
          <a:p>
            <a:pPr marL="0" indent="0">
              <a:buNone/>
            </a:pPr>
            <a:r>
              <a:rPr lang="tr-TR" dirty="0" smtClean="0">
                <a:solidFill>
                  <a:srgbClr val="FF0000"/>
                </a:solidFill>
                <a:sym typeface="Wingdings" panose="05000000000000000000" pitchFamily="2" charset="2"/>
              </a:rPr>
              <a:t> </a:t>
            </a:r>
            <a:r>
              <a:rPr lang="tr-TR" dirty="0" smtClean="0">
                <a:solidFill>
                  <a:srgbClr val="FF0000"/>
                </a:solidFill>
              </a:rPr>
              <a:t>20 </a:t>
            </a:r>
            <a:r>
              <a:rPr lang="tr-TR" dirty="0">
                <a:solidFill>
                  <a:srgbClr val="FF0000"/>
                </a:solidFill>
              </a:rPr>
              <a:t>ml </a:t>
            </a:r>
            <a:r>
              <a:rPr lang="tr-TR" dirty="0" err="1">
                <a:solidFill>
                  <a:srgbClr val="FF0000"/>
                </a:solidFill>
              </a:rPr>
              <a:t>to</a:t>
            </a:r>
            <a:r>
              <a:rPr lang="tr-TR" dirty="0">
                <a:solidFill>
                  <a:srgbClr val="FF0000"/>
                </a:solidFill>
              </a:rPr>
              <a:t> 100 kg </a:t>
            </a:r>
            <a:r>
              <a:rPr lang="tr-TR" dirty="0" err="1">
                <a:solidFill>
                  <a:srgbClr val="FF0000"/>
                </a:solidFill>
              </a:rPr>
              <a:t>milk</a:t>
            </a:r>
            <a:r>
              <a:rPr lang="tr-TR" dirty="0">
                <a:solidFill>
                  <a:srgbClr val="FF0000"/>
                </a:solidFill>
              </a:rPr>
              <a:t> </a:t>
            </a:r>
            <a:r>
              <a:rPr lang="tr-TR" dirty="0" smtClean="0">
                <a:solidFill>
                  <a:srgbClr val="FF0000"/>
                </a:solidFill>
              </a:rPr>
              <a:t>mix</a:t>
            </a:r>
            <a:endParaRPr lang="tr-TR" dirty="0">
              <a:solidFill>
                <a:srgbClr val="FF0000"/>
              </a:solidFill>
            </a:endParaRPr>
          </a:p>
          <a:p>
            <a:endParaRPr lang="tr-TR" dirty="0"/>
          </a:p>
        </p:txBody>
      </p:sp>
    </p:spTree>
    <p:extLst>
      <p:ext uri="{BB962C8B-B14F-4D97-AF65-F5344CB8AC3E}">
        <p14:creationId xmlns:p14="http://schemas.microsoft.com/office/powerpoint/2010/main" val="2267535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86540"/>
            <a:ext cx="10515600" cy="4890423"/>
          </a:xfrm>
        </p:spPr>
        <p:txBody>
          <a:bodyPr/>
          <a:lstStyle/>
          <a:p>
            <a:pPr marL="0" indent="0">
              <a:buNone/>
            </a:pPr>
            <a:r>
              <a:rPr lang="tr-TR" u="sng" dirty="0" smtClean="0"/>
              <a:t>7. </a:t>
            </a:r>
            <a:r>
              <a:rPr lang="tr-TR" u="sng" dirty="0" err="1" smtClean="0"/>
              <a:t>Cut</a:t>
            </a:r>
            <a:r>
              <a:rPr lang="tr-TR" u="sng" dirty="0" smtClean="0"/>
              <a:t> </a:t>
            </a:r>
            <a:r>
              <a:rPr lang="tr-TR" u="sng" dirty="0" err="1"/>
              <a:t>Curd</a:t>
            </a:r>
            <a:r>
              <a:rPr lang="tr-TR" u="sng" dirty="0"/>
              <a:t> </a:t>
            </a:r>
            <a:endParaRPr lang="tr-TR" u="sng" dirty="0" smtClean="0"/>
          </a:p>
          <a:p>
            <a:pPr>
              <a:buFont typeface="Wingdings" panose="05000000000000000000" pitchFamily="2" charset="2"/>
              <a:buChar char="ü"/>
            </a:pPr>
            <a:r>
              <a:rPr lang="en-US" dirty="0" smtClean="0"/>
              <a:t>Proper cutting is extremely important to both quality and yield. </a:t>
            </a:r>
            <a:endParaRPr lang="tr-TR" dirty="0" smtClean="0"/>
          </a:p>
          <a:p>
            <a:pPr>
              <a:buFont typeface="Wingdings" panose="05000000000000000000" pitchFamily="2" charset="2"/>
              <a:buChar char="ü"/>
            </a:pPr>
            <a:r>
              <a:rPr lang="en-US" dirty="0" smtClean="0"/>
              <a:t>Improper </a:t>
            </a:r>
            <a:r>
              <a:rPr lang="en-US" dirty="0"/>
              <a:t>cutting and handling the curd results in the loss of fines, that is, small curd particles which are not recovered in the cheese. </a:t>
            </a:r>
            <a:endParaRPr lang="tr-TR" dirty="0" smtClean="0"/>
          </a:p>
          <a:p>
            <a:pPr>
              <a:buFont typeface="Wingdings" panose="05000000000000000000" pitchFamily="2" charset="2"/>
              <a:buChar char="ü"/>
            </a:pPr>
            <a:r>
              <a:rPr lang="en-US" dirty="0" smtClean="0"/>
              <a:t>Therefore</a:t>
            </a:r>
            <a:r>
              <a:rPr lang="en-US" dirty="0"/>
              <a:t>, both fat and protein losses occur when shattered curd results in fines too small to be recovered in the cheese</a:t>
            </a:r>
            <a:r>
              <a:rPr lang="en-US" dirty="0" smtClean="0"/>
              <a:t>.</a:t>
            </a:r>
            <a:endParaRPr lang="tr-TR" dirty="0" smtClean="0"/>
          </a:p>
          <a:p>
            <a:pPr>
              <a:buFont typeface="Wingdings" panose="05000000000000000000" pitchFamily="2" charset="2"/>
              <a:buChar char="ü"/>
            </a:pPr>
            <a:r>
              <a:rPr lang="en-US" dirty="0" smtClean="0"/>
              <a:t>The </a:t>
            </a:r>
            <a:r>
              <a:rPr lang="en-US" dirty="0"/>
              <a:t>freshly cut curd is left for 10 - 15 min to expel little whey. </a:t>
            </a:r>
            <a:endParaRPr lang="tr-TR" dirty="0" smtClean="0"/>
          </a:p>
          <a:p>
            <a:pPr>
              <a:buFont typeface="Wingdings" panose="05000000000000000000" pitchFamily="2" charset="2"/>
              <a:buChar char="ü"/>
            </a:pPr>
            <a:r>
              <a:rPr lang="tr-TR" dirty="0" smtClean="0">
                <a:solidFill>
                  <a:srgbClr val="FF0000"/>
                </a:solidFill>
              </a:rPr>
              <a:t>15 </a:t>
            </a:r>
            <a:r>
              <a:rPr lang="tr-TR" dirty="0" err="1">
                <a:solidFill>
                  <a:srgbClr val="FF0000"/>
                </a:solidFill>
              </a:rPr>
              <a:t>min</a:t>
            </a:r>
            <a:r>
              <a:rPr lang="tr-TR" dirty="0">
                <a:solidFill>
                  <a:srgbClr val="FF0000"/>
                </a:solidFill>
              </a:rPr>
              <a:t> X 4 = 60 </a:t>
            </a:r>
            <a:r>
              <a:rPr lang="tr-TR" dirty="0" err="1" smtClean="0">
                <a:solidFill>
                  <a:srgbClr val="FF0000"/>
                </a:solidFill>
              </a:rPr>
              <a:t>min</a:t>
            </a:r>
            <a:endParaRPr lang="tr-TR" dirty="0">
              <a:solidFill>
                <a:srgbClr val="FF0000"/>
              </a:solidFill>
            </a:endParaRPr>
          </a:p>
          <a:p>
            <a:pPr marL="0" indent="0">
              <a:buNone/>
            </a:pPr>
            <a:endParaRPr lang="tr-TR" dirty="0" smtClean="0">
              <a:solidFill>
                <a:srgbClr val="FF0000"/>
              </a:solidFill>
            </a:endParaRPr>
          </a:p>
          <a:p>
            <a:pPr>
              <a:buFont typeface="Wingdings" panose="05000000000000000000" pitchFamily="2" charset="2"/>
              <a:buChar char="ü"/>
            </a:pPr>
            <a:endParaRPr lang="tr-TR" dirty="0"/>
          </a:p>
        </p:txBody>
      </p:sp>
    </p:spTree>
    <p:extLst>
      <p:ext uri="{BB962C8B-B14F-4D97-AF65-F5344CB8AC3E}">
        <p14:creationId xmlns:p14="http://schemas.microsoft.com/office/powerpoint/2010/main" val="2851729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65791" y="935665"/>
            <a:ext cx="10515600" cy="5262563"/>
          </a:xfrm>
        </p:spPr>
        <p:txBody>
          <a:bodyPr>
            <a:normAutofit fontScale="85000" lnSpcReduction="20000"/>
          </a:bodyPr>
          <a:lstStyle/>
          <a:p>
            <a:pPr marL="0" indent="0">
              <a:buNone/>
            </a:pPr>
            <a:r>
              <a:rPr lang="tr-TR" u="sng" dirty="0"/>
              <a:t>7. </a:t>
            </a:r>
            <a:r>
              <a:rPr lang="tr-TR" u="sng" dirty="0" err="1"/>
              <a:t>Cut</a:t>
            </a:r>
            <a:r>
              <a:rPr lang="tr-TR" u="sng" dirty="0"/>
              <a:t> </a:t>
            </a:r>
            <a:r>
              <a:rPr lang="tr-TR" u="sng" dirty="0" err="1"/>
              <a:t>Curd</a:t>
            </a:r>
            <a:r>
              <a:rPr lang="tr-TR" u="sng" dirty="0"/>
              <a:t> </a:t>
            </a:r>
            <a:endParaRPr lang="tr-TR" u="sng" dirty="0" smtClean="0"/>
          </a:p>
          <a:p>
            <a:pPr marL="0" indent="0">
              <a:buNone/>
            </a:pPr>
            <a:r>
              <a:rPr lang="en-US" b="1" dirty="0">
                <a:solidFill>
                  <a:srgbClr val="FF0000"/>
                </a:solidFill>
              </a:rPr>
              <a:t>Curd size</a:t>
            </a:r>
            <a:r>
              <a:rPr lang="tr-TR" b="1" dirty="0">
                <a:solidFill>
                  <a:srgbClr val="FF0000"/>
                </a:solidFill>
              </a:rPr>
              <a:t> </a:t>
            </a:r>
            <a:r>
              <a:rPr lang="tr-TR" dirty="0">
                <a:sym typeface="Wingdings" panose="05000000000000000000" pitchFamily="2" charset="2"/>
              </a:rPr>
              <a:t> </a:t>
            </a:r>
            <a:r>
              <a:rPr lang="tr-TR" dirty="0" err="1">
                <a:sym typeface="Wingdings" panose="05000000000000000000" pitchFamily="2" charset="2"/>
              </a:rPr>
              <a:t>bigger</a:t>
            </a:r>
            <a:r>
              <a:rPr lang="tr-TR" dirty="0">
                <a:sym typeface="Wingdings" panose="05000000000000000000" pitchFamily="2" charset="2"/>
              </a:rPr>
              <a:t> </a:t>
            </a:r>
            <a:r>
              <a:rPr lang="tr-TR" dirty="0" err="1">
                <a:sym typeface="Wingdings" panose="05000000000000000000" pitchFamily="2" charset="2"/>
              </a:rPr>
              <a:t>than</a:t>
            </a:r>
            <a:r>
              <a:rPr lang="tr-TR" dirty="0">
                <a:sym typeface="Wingdings" panose="05000000000000000000" pitchFamily="2" charset="2"/>
              </a:rPr>
              <a:t> in Kaşar </a:t>
            </a:r>
            <a:r>
              <a:rPr lang="tr-TR" dirty="0" err="1">
                <a:sym typeface="Wingdings" panose="05000000000000000000" pitchFamily="2" charset="2"/>
              </a:rPr>
              <a:t>cheese</a:t>
            </a:r>
            <a:r>
              <a:rPr lang="tr-TR" dirty="0" smtClean="0">
                <a:sym typeface="Wingdings" panose="05000000000000000000" pitchFamily="2" charset="2"/>
              </a:rPr>
              <a:t>.</a:t>
            </a:r>
            <a:endParaRPr lang="tr-TR" dirty="0"/>
          </a:p>
          <a:p>
            <a:pPr>
              <a:buFont typeface="Wingdings" panose="05000000000000000000" pitchFamily="2" charset="2"/>
              <a:buChar char="ü"/>
            </a:pPr>
            <a:r>
              <a:rPr lang="en-US" dirty="0" smtClean="0"/>
              <a:t>Curd </a:t>
            </a:r>
            <a:r>
              <a:rPr lang="en-US" dirty="0"/>
              <a:t>size has a great influence on moisture retention. </a:t>
            </a:r>
            <a:endParaRPr lang="tr-TR" dirty="0" smtClean="0"/>
          </a:p>
          <a:p>
            <a:pPr>
              <a:buFont typeface="Wingdings" panose="05000000000000000000" pitchFamily="2" charset="2"/>
              <a:buChar char="ü"/>
            </a:pPr>
            <a:r>
              <a:rPr lang="en-US" dirty="0" smtClean="0"/>
              <a:t>Hence</a:t>
            </a:r>
            <a:r>
              <a:rPr lang="en-US" dirty="0"/>
              <a:t>, there is an obvious relationship between cheese moisture and the prescribed curd size:</a:t>
            </a:r>
          </a:p>
          <a:p>
            <a:pPr>
              <a:buFont typeface="Wingdings" panose="05000000000000000000" pitchFamily="2" charset="2"/>
              <a:buChar char="ü"/>
            </a:pPr>
            <a:r>
              <a:rPr lang="en-US" dirty="0" smtClean="0"/>
              <a:t>High </a:t>
            </a:r>
            <a:r>
              <a:rPr lang="en-US" dirty="0"/>
              <a:t>temperature and low moisture varieties such as Italian hard cheese require the smallest curd. </a:t>
            </a:r>
            <a:endParaRPr lang="tr-TR" dirty="0" smtClean="0"/>
          </a:p>
          <a:p>
            <a:pPr>
              <a:buFont typeface="Wingdings" panose="05000000000000000000" pitchFamily="2" charset="2"/>
              <a:buChar char="ü"/>
            </a:pPr>
            <a:r>
              <a:rPr lang="en-US" dirty="0" smtClean="0"/>
              <a:t>Cutting </a:t>
            </a:r>
            <a:r>
              <a:rPr lang="en-US" dirty="0"/>
              <a:t>continues until the curd cutting is the size of rice grains.</a:t>
            </a:r>
          </a:p>
          <a:p>
            <a:pPr>
              <a:buFont typeface="Wingdings" panose="05000000000000000000" pitchFamily="2" charset="2"/>
              <a:buChar char="ü"/>
            </a:pPr>
            <a:r>
              <a:rPr lang="en-US" dirty="0"/>
              <a:t>Medium moisture cheeses like most washed varieties and Cheddar are cut to Omega cm cubes.</a:t>
            </a:r>
          </a:p>
          <a:p>
            <a:pPr>
              <a:buFont typeface="Wingdings" panose="05000000000000000000" pitchFamily="2" charset="2"/>
              <a:buChar char="ü"/>
            </a:pPr>
            <a:r>
              <a:rPr lang="en-US" dirty="0"/>
              <a:t>High moisture varieties like soft ripened cheese are cut with 2 cm knives or the curd is simply broken sufficiently to be dipped into forms.</a:t>
            </a:r>
          </a:p>
          <a:p>
            <a:pPr>
              <a:buFont typeface="Wingdings" panose="05000000000000000000" pitchFamily="2" charset="2"/>
              <a:buChar char="ü"/>
            </a:pPr>
            <a:r>
              <a:rPr lang="en-US" dirty="0"/>
              <a:t>Small curd size will result in greater fat and SNF recovery because large curds tend to get crushed resulting in the loss of 'fines'. Smaller curds will also dry out faster and, therefore, other factors such as cooking temperature and stirring out may have to be adjusted according to curd size.</a:t>
            </a:r>
            <a:endParaRPr lang="tr-TR" dirty="0"/>
          </a:p>
        </p:txBody>
      </p:sp>
    </p:spTree>
    <p:extLst>
      <p:ext uri="{BB962C8B-B14F-4D97-AF65-F5344CB8AC3E}">
        <p14:creationId xmlns:p14="http://schemas.microsoft.com/office/powerpoint/2010/main" val="2638384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8. </a:t>
            </a:r>
            <a:r>
              <a:rPr lang="tr-TR" dirty="0" err="1"/>
              <a:t>Drain</a:t>
            </a:r>
            <a:r>
              <a:rPr lang="tr-TR" dirty="0"/>
              <a:t> </a:t>
            </a:r>
            <a:r>
              <a:rPr lang="tr-TR" dirty="0" err="1"/>
              <a:t>Whey</a:t>
            </a:r>
            <a:r>
              <a:rPr lang="tr-TR" dirty="0"/>
              <a:t> (</a:t>
            </a:r>
            <a:r>
              <a:rPr lang="tr-TR" dirty="0" err="1"/>
              <a:t>sineresis</a:t>
            </a:r>
            <a:r>
              <a:rPr lang="tr-TR" dirty="0"/>
              <a:t>) </a:t>
            </a:r>
            <a:r>
              <a:rPr lang="tr-TR" dirty="0">
                <a:sym typeface="Wingdings" panose="05000000000000000000" pitchFamily="2" charset="2"/>
              </a:rPr>
              <a:t></a:t>
            </a:r>
            <a:r>
              <a:rPr lang="tr-TR" dirty="0" err="1">
                <a:sym typeface="Wingdings" panose="05000000000000000000" pitchFamily="2" charset="2"/>
              </a:rPr>
              <a:t>acidity</a:t>
            </a:r>
            <a:r>
              <a:rPr lang="tr-TR" dirty="0">
                <a:sym typeface="Wingdings" panose="05000000000000000000" pitchFamily="2" charset="2"/>
              </a:rPr>
              <a:t> </a:t>
            </a:r>
            <a:r>
              <a:rPr lang="tr-TR" dirty="0" err="1">
                <a:sym typeface="Wingdings" panose="05000000000000000000" pitchFamily="2" charset="2"/>
              </a:rPr>
              <a:t>increases</a:t>
            </a:r>
            <a:r>
              <a:rPr lang="tr-TR" dirty="0">
                <a:sym typeface="Wingdings" panose="05000000000000000000" pitchFamily="2" charset="2"/>
              </a:rPr>
              <a:t> 12-13 SH</a:t>
            </a:r>
            <a:endParaRPr lang="tr-TR" dirty="0"/>
          </a:p>
          <a:p>
            <a:pPr marL="0" indent="0">
              <a:buNone/>
            </a:pPr>
            <a:r>
              <a:rPr lang="tr-TR" dirty="0"/>
              <a:t>9. </a:t>
            </a:r>
            <a:r>
              <a:rPr lang="tr-TR" dirty="0" err="1"/>
              <a:t>Texture</a:t>
            </a:r>
            <a:r>
              <a:rPr lang="tr-TR" dirty="0"/>
              <a:t> </a:t>
            </a:r>
            <a:r>
              <a:rPr lang="tr-TR" dirty="0" err="1"/>
              <a:t>Curd</a:t>
            </a:r>
            <a:r>
              <a:rPr lang="tr-TR" dirty="0"/>
              <a:t> </a:t>
            </a:r>
            <a:r>
              <a:rPr lang="tr-TR" dirty="0">
                <a:sym typeface="Wingdings" panose="05000000000000000000" pitchFamily="2" charset="2"/>
              </a:rPr>
              <a:t></a:t>
            </a:r>
            <a:r>
              <a:rPr lang="tr-TR" dirty="0" err="1">
                <a:sym typeface="Wingdings" panose="05000000000000000000" pitchFamily="2" charset="2"/>
              </a:rPr>
              <a:t>special</a:t>
            </a:r>
            <a:r>
              <a:rPr lang="tr-TR" dirty="0">
                <a:sym typeface="Wingdings" panose="05000000000000000000" pitchFamily="2" charset="2"/>
              </a:rPr>
              <a:t> </a:t>
            </a:r>
            <a:r>
              <a:rPr lang="tr-TR" dirty="0" err="1">
                <a:sym typeface="Wingdings" panose="05000000000000000000" pitchFamily="2" charset="2"/>
              </a:rPr>
              <a:t>cloth</a:t>
            </a:r>
            <a:endParaRPr lang="tr-TR" dirty="0"/>
          </a:p>
          <a:p>
            <a:pPr marL="0" indent="0">
              <a:buNone/>
            </a:pPr>
            <a:r>
              <a:rPr lang="tr-TR" dirty="0"/>
              <a:t>10. </a:t>
            </a:r>
            <a:r>
              <a:rPr lang="tr-TR" dirty="0" err="1"/>
              <a:t>Brine</a:t>
            </a:r>
            <a:r>
              <a:rPr lang="tr-TR" dirty="0"/>
              <a:t> </a:t>
            </a:r>
            <a:r>
              <a:rPr lang="tr-TR" dirty="0">
                <a:solidFill>
                  <a:srgbClr val="FF0000"/>
                </a:solidFill>
              </a:rPr>
              <a:t>(% 16 </a:t>
            </a:r>
            <a:r>
              <a:rPr lang="tr-TR" dirty="0" err="1">
                <a:solidFill>
                  <a:srgbClr val="FF0000"/>
                </a:solidFill>
              </a:rPr>
              <a:t>salted</a:t>
            </a:r>
            <a:r>
              <a:rPr lang="tr-TR" dirty="0">
                <a:solidFill>
                  <a:srgbClr val="FF0000"/>
                </a:solidFill>
              </a:rPr>
              <a:t> </a:t>
            </a:r>
            <a:r>
              <a:rPr lang="tr-TR" dirty="0" err="1">
                <a:solidFill>
                  <a:srgbClr val="FF0000"/>
                </a:solidFill>
              </a:rPr>
              <a:t>water</a:t>
            </a:r>
            <a:r>
              <a:rPr lang="tr-TR" dirty="0">
                <a:solidFill>
                  <a:srgbClr val="FF0000"/>
                </a:solidFill>
              </a:rPr>
              <a:t>)</a:t>
            </a:r>
          </a:p>
          <a:p>
            <a:pPr marL="0" indent="0">
              <a:buNone/>
            </a:pPr>
            <a:r>
              <a:rPr lang="tr-TR" dirty="0"/>
              <a:t>11. Form </a:t>
            </a:r>
            <a:r>
              <a:rPr lang="tr-TR" dirty="0" err="1"/>
              <a:t>Cheese</a:t>
            </a:r>
            <a:r>
              <a:rPr lang="tr-TR" dirty="0"/>
              <a:t> </a:t>
            </a:r>
            <a:r>
              <a:rPr lang="tr-TR" dirty="0" err="1"/>
              <a:t>into</a:t>
            </a:r>
            <a:r>
              <a:rPr lang="tr-TR" dirty="0"/>
              <a:t> </a:t>
            </a:r>
            <a:r>
              <a:rPr lang="tr-TR" dirty="0" err="1"/>
              <a:t>Blocks</a:t>
            </a:r>
            <a:endParaRPr lang="tr-TR" dirty="0"/>
          </a:p>
          <a:p>
            <a:pPr marL="0" indent="0">
              <a:buNone/>
            </a:pPr>
            <a:r>
              <a:rPr lang="tr-TR" dirty="0"/>
              <a:t>12. </a:t>
            </a:r>
            <a:r>
              <a:rPr lang="tr-TR" dirty="0" err="1"/>
              <a:t>Store</a:t>
            </a:r>
            <a:endParaRPr lang="tr-TR" dirty="0"/>
          </a:p>
          <a:p>
            <a:pPr marL="0" indent="0">
              <a:buNone/>
            </a:pPr>
            <a:r>
              <a:rPr lang="tr-TR" dirty="0"/>
              <a:t>13. </a:t>
            </a:r>
            <a:r>
              <a:rPr lang="tr-TR" dirty="0" err="1" smtClean="0"/>
              <a:t>Packaging</a:t>
            </a:r>
            <a:endParaRPr lang="tr-TR" dirty="0"/>
          </a:p>
          <a:p>
            <a:pPr marL="0" indent="0">
              <a:buNone/>
            </a:pPr>
            <a:endParaRPr lang="tr-TR" dirty="0"/>
          </a:p>
        </p:txBody>
      </p:sp>
    </p:spTree>
    <p:extLst>
      <p:ext uri="{BB962C8B-B14F-4D97-AF65-F5344CB8AC3E}">
        <p14:creationId xmlns:p14="http://schemas.microsoft.com/office/powerpoint/2010/main" val="2507931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Kaşar </a:t>
            </a:r>
            <a:r>
              <a:rPr lang="tr-TR" b="1" dirty="0" err="1">
                <a:solidFill>
                  <a:srgbClr val="FF0000"/>
                </a:solidFill>
              </a:rPr>
              <a:t>Cheese</a:t>
            </a:r>
            <a:r>
              <a:rPr lang="tr-TR" b="1" dirty="0">
                <a:solidFill>
                  <a:srgbClr val="FF0000"/>
                </a:solidFill>
              </a:rPr>
              <a:t> </a:t>
            </a:r>
            <a:r>
              <a:rPr lang="tr-TR" b="1" dirty="0" err="1">
                <a:solidFill>
                  <a:srgbClr val="FF0000"/>
                </a:solidFill>
              </a:rPr>
              <a:t>Processing</a:t>
            </a:r>
            <a:r>
              <a:rPr lang="tr-TR" b="1" dirty="0">
                <a:solidFill>
                  <a:srgbClr val="FF0000"/>
                </a:solidFill>
              </a:rPr>
              <a:t> </a:t>
            </a:r>
            <a:r>
              <a:rPr lang="tr-TR" b="1" dirty="0" err="1">
                <a:solidFill>
                  <a:srgbClr val="FF0000"/>
                </a:solidFill>
              </a:rPr>
              <a:t>Steps</a:t>
            </a:r>
            <a:endParaRPr lang="tr-TR" dirty="0"/>
          </a:p>
        </p:txBody>
      </p:sp>
      <p:sp>
        <p:nvSpPr>
          <p:cNvPr id="3" name="İçerik Yer Tutucusu 2"/>
          <p:cNvSpPr>
            <a:spLocks noGrp="1"/>
          </p:cNvSpPr>
          <p:nvPr>
            <p:ph idx="1"/>
          </p:nvPr>
        </p:nvSpPr>
        <p:spPr>
          <a:xfrm>
            <a:off x="838200" y="1825625"/>
            <a:ext cx="10515600" cy="3524141"/>
          </a:xfrm>
        </p:spPr>
        <p:txBody>
          <a:bodyPr>
            <a:normAutofit/>
          </a:bodyPr>
          <a:lstStyle/>
          <a:p>
            <a:pPr marL="514350" indent="-514350">
              <a:buFont typeface="+mj-lt"/>
              <a:buAutoNum type="arabicPeriod"/>
            </a:pPr>
            <a:r>
              <a:rPr lang="tr-TR" dirty="0" err="1"/>
              <a:t>Standardization</a:t>
            </a:r>
            <a:r>
              <a:rPr lang="tr-TR" dirty="0"/>
              <a:t> of </a:t>
            </a:r>
            <a:r>
              <a:rPr lang="tr-TR" dirty="0" err="1"/>
              <a:t>the</a:t>
            </a:r>
            <a:r>
              <a:rPr lang="tr-TR" dirty="0"/>
              <a:t> </a:t>
            </a:r>
            <a:r>
              <a:rPr lang="tr-TR" dirty="0" err="1"/>
              <a:t>Milk</a:t>
            </a:r>
            <a:endParaRPr lang="tr-TR" dirty="0"/>
          </a:p>
          <a:p>
            <a:pPr marL="514350" indent="-514350">
              <a:buFont typeface="+mj-lt"/>
              <a:buAutoNum type="arabicPeriod"/>
            </a:pPr>
            <a:r>
              <a:rPr lang="tr-TR" dirty="0" err="1" smtClean="0"/>
              <a:t>Heating</a:t>
            </a:r>
            <a:r>
              <a:rPr lang="tr-TR" dirty="0" smtClean="0"/>
              <a:t> </a:t>
            </a:r>
            <a:r>
              <a:rPr lang="tr-TR" dirty="0" err="1" smtClean="0"/>
              <a:t>Milk</a:t>
            </a:r>
            <a:r>
              <a:rPr lang="tr-TR" dirty="0" smtClean="0"/>
              <a:t> </a:t>
            </a:r>
            <a:r>
              <a:rPr lang="tr-TR" dirty="0" smtClean="0">
                <a:solidFill>
                  <a:srgbClr val="FF0000"/>
                </a:solidFill>
              </a:rPr>
              <a:t>(</a:t>
            </a:r>
            <a:r>
              <a:rPr lang="tr-TR" dirty="0" err="1" smtClean="0">
                <a:solidFill>
                  <a:srgbClr val="FF0000"/>
                </a:solidFill>
              </a:rPr>
              <a:t>until</a:t>
            </a:r>
            <a:r>
              <a:rPr lang="tr-TR" dirty="0" smtClean="0">
                <a:solidFill>
                  <a:srgbClr val="FF0000"/>
                </a:solidFill>
              </a:rPr>
              <a:t> 40-45 </a:t>
            </a:r>
            <a:r>
              <a:rPr lang="en-US" dirty="0">
                <a:solidFill>
                  <a:srgbClr val="FF0000"/>
                </a:solidFill>
              </a:rPr>
              <a:t>°C</a:t>
            </a:r>
            <a:r>
              <a:rPr lang="tr-TR" dirty="0">
                <a:solidFill>
                  <a:srgbClr val="FF0000"/>
                </a:solidFill>
              </a:rPr>
              <a:t>)</a:t>
            </a:r>
            <a:r>
              <a:rPr lang="en-US" dirty="0">
                <a:solidFill>
                  <a:srgbClr val="FF0000"/>
                </a:solidFill>
              </a:rPr>
              <a:t> </a:t>
            </a:r>
            <a:endParaRPr lang="tr-TR" dirty="0">
              <a:solidFill>
                <a:srgbClr val="FF0000"/>
              </a:solidFill>
            </a:endParaRPr>
          </a:p>
          <a:p>
            <a:pPr marL="514350" indent="-514350">
              <a:buFont typeface="+mj-lt"/>
              <a:buAutoNum type="arabicPeriod"/>
            </a:pPr>
            <a:r>
              <a:rPr lang="tr-TR" dirty="0" err="1" smtClean="0"/>
              <a:t>Calcium</a:t>
            </a:r>
            <a:r>
              <a:rPr lang="tr-TR" dirty="0" smtClean="0"/>
              <a:t> </a:t>
            </a:r>
            <a:r>
              <a:rPr lang="tr-TR" dirty="0" err="1"/>
              <a:t>cloride</a:t>
            </a:r>
            <a:r>
              <a:rPr lang="tr-TR" dirty="0"/>
              <a:t> </a:t>
            </a:r>
            <a:r>
              <a:rPr lang="tr-TR" dirty="0" smtClean="0">
                <a:solidFill>
                  <a:srgbClr val="FF0000"/>
                </a:solidFill>
              </a:rPr>
              <a:t>(30 </a:t>
            </a:r>
            <a:r>
              <a:rPr lang="tr-TR" dirty="0">
                <a:solidFill>
                  <a:srgbClr val="FF0000"/>
                </a:solidFill>
              </a:rPr>
              <a:t>g </a:t>
            </a:r>
            <a:r>
              <a:rPr lang="tr-TR" dirty="0" err="1">
                <a:solidFill>
                  <a:srgbClr val="FF0000"/>
                </a:solidFill>
              </a:rPr>
              <a:t>to</a:t>
            </a:r>
            <a:r>
              <a:rPr lang="tr-TR" dirty="0">
                <a:solidFill>
                  <a:srgbClr val="FF0000"/>
                </a:solidFill>
              </a:rPr>
              <a:t> 100 kg </a:t>
            </a:r>
            <a:r>
              <a:rPr lang="tr-TR" dirty="0" err="1">
                <a:solidFill>
                  <a:srgbClr val="FF0000"/>
                </a:solidFill>
              </a:rPr>
              <a:t>milk</a:t>
            </a:r>
            <a:r>
              <a:rPr lang="tr-TR" dirty="0">
                <a:solidFill>
                  <a:srgbClr val="FF0000"/>
                </a:solidFill>
              </a:rPr>
              <a:t> mix)</a:t>
            </a:r>
          </a:p>
          <a:p>
            <a:pPr marL="514350" indent="-514350">
              <a:buFont typeface="+mj-lt"/>
              <a:buAutoNum type="arabicPeriod"/>
            </a:pPr>
            <a:r>
              <a:rPr lang="tr-TR" dirty="0" err="1"/>
              <a:t>Inoculate</a:t>
            </a:r>
            <a:r>
              <a:rPr lang="tr-TR" dirty="0"/>
              <a:t> </a:t>
            </a:r>
            <a:r>
              <a:rPr lang="tr-TR" dirty="0" err="1"/>
              <a:t>with</a:t>
            </a:r>
            <a:r>
              <a:rPr lang="tr-TR" dirty="0"/>
              <a:t> </a:t>
            </a:r>
            <a:r>
              <a:rPr lang="tr-TR" dirty="0" err="1"/>
              <a:t>starter</a:t>
            </a:r>
            <a:r>
              <a:rPr lang="tr-TR" dirty="0"/>
              <a:t> </a:t>
            </a:r>
            <a:r>
              <a:rPr lang="tr-TR" dirty="0" err="1"/>
              <a:t>bacteria</a:t>
            </a:r>
            <a:r>
              <a:rPr lang="tr-TR" dirty="0"/>
              <a:t> </a:t>
            </a:r>
            <a:r>
              <a:rPr lang="tr-TR" dirty="0">
                <a:solidFill>
                  <a:srgbClr val="FF0000"/>
                </a:solidFill>
              </a:rPr>
              <a:t>(% 2)</a:t>
            </a:r>
          </a:p>
          <a:p>
            <a:pPr marL="514350" indent="-514350">
              <a:buFont typeface="+mj-lt"/>
              <a:buAutoNum type="arabicPeriod"/>
            </a:pPr>
            <a:r>
              <a:rPr lang="tr-TR" dirty="0" err="1"/>
              <a:t>Add</a:t>
            </a:r>
            <a:r>
              <a:rPr lang="tr-TR" dirty="0"/>
              <a:t> </a:t>
            </a:r>
            <a:r>
              <a:rPr lang="tr-TR" dirty="0" err="1"/>
              <a:t>Rennet</a:t>
            </a:r>
            <a:r>
              <a:rPr lang="tr-TR" dirty="0"/>
              <a:t> </a:t>
            </a:r>
            <a:r>
              <a:rPr lang="tr-TR" dirty="0" smtClean="0">
                <a:solidFill>
                  <a:srgbClr val="FF0000"/>
                </a:solidFill>
              </a:rPr>
              <a:t>(30 </a:t>
            </a:r>
            <a:r>
              <a:rPr lang="tr-TR" dirty="0">
                <a:solidFill>
                  <a:srgbClr val="FF0000"/>
                </a:solidFill>
              </a:rPr>
              <a:t>ml </a:t>
            </a:r>
            <a:r>
              <a:rPr lang="tr-TR" dirty="0" err="1">
                <a:solidFill>
                  <a:srgbClr val="FF0000"/>
                </a:solidFill>
              </a:rPr>
              <a:t>to</a:t>
            </a:r>
            <a:r>
              <a:rPr lang="tr-TR" dirty="0">
                <a:solidFill>
                  <a:srgbClr val="FF0000"/>
                </a:solidFill>
              </a:rPr>
              <a:t> 100 kg </a:t>
            </a:r>
            <a:r>
              <a:rPr lang="tr-TR" dirty="0" err="1">
                <a:solidFill>
                  <a:srgbClr val="FF0000"/>
                </a:solidFill>
              </a:rPr>
              <a:t>milk</a:t>
            </a:r>
            <a:r>
              <a:rPr lang="tr-TR" dirty="0">
                <a:solidFill>
                  <a:srgbClr val="FF0000"/>
                </a:solidFill>
              </a:rPr>
              <a:t> mix)</a:t>
            </a:r>
          </a:p>
          <a:p>
            <a:pPr marL="514350" indent="-514350">
              <a:buFont typeface="+mj-lt"/>
              <a:buAutoNum type="arabicPeriod"/>
            </a:pPr>
            <a:r>
              <a:rPr lang="tr-TR" dirty="0" err="1"/>
              <a:t>Cut</a:t>
            </a:r>
            <a:r>
              <a:rPr lang="tr-TR" dirty="0"/>
              <a:t> </a:t>
            </a:r>
            <a:r>
              <a:rPr lang="tr-TR" dirty="0" err="1"/>
              <a:t>Curd</a:t>
            </a:r>
            <a:r>
              <a:rPr lang="tr-TR" dirty="0"/>
              <a:t> </a:t>
            </a:r>
            <a:r>
              <a:rPr lang="tr-TR" dirty="0">
                <a:solidFill>
                  <a:srgbClr val="FF0000"/>
                </a:solidFill>
              </a:rPr>
              <a:t>(15 </a:t>
            </a:r>
            <a:r>
              <a:rPr lang="tr-TR" dirty="0" err="1" smtClean="0">
                <a:solidFill>
                  <a:srgbClr val="FF0000"/>
                </a:solidFill>
              </a:rPr>
              <a:t>min</a:t>
            </a:r>
            <a:r>
              <a:rPr lang="tr-TR" dirty="0" smtClean="0">
                <a:solidFill>
                  <a:srgbClr val="FF0000"/>
                </a:solidFill>
              </a:rPr>
              <a:t> X </a:t>
            </a:r>
            <a:r>
              <a:rPr lang="tr-TR" dirty="0">
                <a:solidFill>
                  <a:srgbClr val="FF0000"/>
                </a:solidFill>
              </a:rPr>
              <a:t>4 </a:t>
            </a:r>
            <a:r>
              <a:rPr lang="tr-TR" dirty="0" smtClean="0">
                <a:solidFill>
                  <a:srgbClr val="FF0000"/>
                </a:solidFill>
              </a:rPr>
              <a:t>= </a:t>
            </a:r>
            <a:r>
              <a:rPr lang="tr-TR" dirty="0">
                <a:solidFill>
                  <a:srgbClr val="FF0000"/>
                </a:solidFill>
              </a:rPr>
              <a:t>60 </a:t>
            </a:r>
            <a:r>
              <a:rPr lang="tr-TR" dirty="0" err="1">
                <a:solidFill>
                  <a:srgbClr val="FF0000"/>
                </a:solidFill>
              </a:rPr>
              <a:t>min</a:t>
            </a:r>
            <a:r>
              <a:rPr lang="tr-TR" dirty="0">
                <a:solidFill>
                  <a:srgbClr val="FF0000"/>
                </a:solidFill>
              </a:rPr>
              <a:t>) </a:t>
            </a:r>
            <a:endParaRPr lang="tr-TR" dirty="0" smtClean="0">
              <a:solidFill>
                <a:srgbClr val="FF0000"/>
              </a:solidFill>
            </a:endParaRPr>
          </a:p>
          <a:p>
            <a:endParaRPr lang="tr-TR" dirty="0"/>
          </a:p>
        </p:txBody>
      </p:sp>
    </p:spTree>
    <p:extLst>
      <p:ext uri="{BB962C8B-B14F-4D97-AF65-F5344CB8AC3E}">
        <p14:creationId xmlns:p14="http://schemas.microsoft.com/office/powerpoint/2010/main" val="414288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7. </a:t>
            </a:r>
            <a:r>
              <a:rPr lang="tr-TR" dirty="0" err="1"/>
              <a:t>Drain</a:t>
            </a:r>
            <a:r>
              <a:rPr lang="tr-TR" dirty="0"/>
              <a:t> </a:t>
            </a:r>
            <a:r>
              <a:rPr lang="tr-TR" dirty="0" err="1"/>
              <a:t>Whey</a:t>
            </a:r>
            <a:r>
              <a:rPr lang="tr-TR" dirty="0"/>
              <a:t> (</a:t>
            </a:r>
            <a:r>
              <a:rPr lang="tr-TR" dirty="0" err="1"/>
              <a:t>sineresis</a:t>
            </a:r>
            <a:r>
              <a:rPr lang="tr-TR" dirty="0"/>
              <a:t>) </a:t>
            </a:r>
            <a:r>
              <a:rPr lang="tr-TR" dirty="0">
                <a:sym typeface="Wingdings" panose="05000000000000000000" pitchFamily="2" charset="2"/>
              </a:rPr>
              <a:t></a:t>
            </a:r>
            <a:r>
              <a:rPr lang="tr-TR" dirty="0" err="1">
                <a:sym typeface="Wingdings" panose="05000000000000000000" pitchFamily="2" charset="2"/>
              </a:rPr>
              <a:t>acidity</a:t>
            </a:r>
            <a:r>
              <a:rPr lang="tr-TR" dirty="0">
                <a:sym typeface="Wingdings" panose="05000000000000000000" pitchFamily="2" charset="2"/>
              </a:rPr>
              <a:t> </a:t>
            </a:r>
            <a:r>
              <a:rPr lang="tr-TR" dirty="0" err="1">
                <a:sym typeface="Wingdings" panose="05000000000000000000" pitchFamily="2" charset="2"/>
              </a:rPr>
              <a:t>increases</a:t>
            </a:r>
            <a:r>
              <a:rPr lang="tr-TR" dirty="0">
                <a:sym typeface="Wingdings" panose="05000000000000000000" pitchFamily="2" charset="2"/>
              </a:rPr>
              <a:t> 12-13 SH</a:t>
            </a:r>
            <a:endParaRPr lang="tr-TR" dirty="0"/>
          </a:p>
          <a:p>
            <a:pPr marL="0" indent="0">
              <a:buNone/>
            </a:pPr>
            <a:r>
              <a:rPr lang="tr-TR" dirty="0" smtClean="0"/>
              <a:t>8. </a:t>
            </a:r>
            <a:r>
              <a:rPr lang="tr-TR" dirty="0" err="1" smtClean="0"/>
              <a:t>Heating</a:t>
            </a:r>
            <a:r>
              <a:rPr lang="tr-TR" dirty="0" smtClean="0"/>
              <a:t> </a:t>
            </a:r>
            <a:r>
              <a:rPr lang="tr-TR" dirty="0" err="1"/>
              <a:t>curd</a:t>
            </a:r>
            <a:r>
              <a:rPr lang="tr-TR" dirty="0"/>
              <a:t> </a:t>
            </a:r>
            <a:r>
              <a:rPr lang="tr-TR" dirty="0">
                <a:solidFill>
                  <a:srgbClr val="FF0000"/>
                </a:solidFill>
              </a:rPr>
              <a:t>(5 min. at 85 </a:t>
            </a:r>
            <a:r>
              <a:rPr lang="en-US" dirty="0">
                <a:solidFill>
                  <a:srgbClr val="FF0000"/>
                </a:solidFill>
              </a:rPr>
              <a:t>°C</a:t>
            </a:r>
            <a:r>
              <a:rPr lang="tr-TR" dirty="0">
                <a:solidFill>
                  <a:srgbClr val="FF0000"/>
                </a:solidFill>
              </a:rPr>
              <a:t>)</a:t>
            </a:r>
            <a:r>
              <a:rPr lang="en-US" dirty="0">
                <a:solidFill>
                  <a:srgbClr val="FF0000"/>
                </a:solidFill>
              </a:rPr>
              <a:t> </a:t>
            </a:r>
            <a:endParaRPr lang="tr-TR" dirty="0">
              <a:solidFill>
                <a:srgbClr val="FF0000"/>
              </a:solidFill>
            </a:endParaRPr>
          </a:p>
          <a:p>
            <a:pPr marL="0" indent="0">
              <a:buNone/>
            </a:pPr>
            <a:r>
              <a:rPr lang="tr-TR" dirty="0" smtClean="0"/>
              <a:t>9. </a:t>
            </a:r>
            <a:r>
              <a:rPr lang="tr-TR" dirty="0" err="1" smtClean="0"/>
              <a:t>Boiling</a:t>
            </a:r>
            <a:r>
              <a:rPr lang="tr-TR" dirty="0" smtClean="0"/>
              <a:t> </a:t>
            </a:r>
            <a:r>
              <a:rPr lang="tr-TR" dirty="0" err="1"/>
              <a:t>the</a:t>
            </a:r>
            <a:r>
              <a:rPr lang="tr-TR" dirty="0"/>
              <a:t> </a:t>
            </a:r>
            <a:r>
              <a:rPr lang="tr-TR" dirty="0" err="1"/>
              <a:t>curd</a:t>
            </a:r>
            <a:r>
              <a:rPr lang="tr-TR" dirty="0"/>
              <a:t> </a:t>
            </a:r>
            <a:r>
              <a:rPr lang="tr-TR" dirty="0">
                <a:solidFill>
                  <a:srgbClr val="FF0000"/>
                </a:solidFill>
              </a:rPr>
              <a:t>(5 min. at 85 </a:t>
            </a:r>
            <a:r>
              <a:rPr lang="en-US" dirty="0">
                <a:solidFill>
                  <a:srgbClr val="FF0000"/>
                </a:solidFill>
              </a:rPr>
              <a:t>°C</a:t>
            </a:r>
            <a:r>
              <a:rPr lang="tr-TR" dirty="0">
                <a:solidFill>
                  <a:srgbClr val="FF0000"/>
                </a:solidFill>
              </a:rPr>
              <a:t>)</a:t>
            </a:r>
            <a:r>
              <a:rPr lang="en-US" dirty="0">
                <a:solidFill>
                  <a:srgbClr val="FF0000"/>
                </a:solidFill>
              </a:rPr>
              <a:t> </a:t>
            </a:r>
            <a:r>
              <a:rPr lang="tr-TR" dirty="0">
                <a:solidFill>
                  <a:srgbClr val="FF0000"/>
                </a:solidFill>
              </a:rPr>
              <a:t>in </a:t>
            </a:r>
            <a:r>
              <a:rPr lang="tr-TR" dirty="0" smtClean="0">
                <a:solidFill>
                  <a:srgbClr val="FF0000"/>
                </a:solidFill>
              </a:rPr>
              <a:t>% 5 </a:t>
            </a:r>
            <a:r>
              <a:rPr lang="tr-TR" dirty="0" err="1" smtClean="0">
                <a:solidFill>
                  <a:srgbClr val="FF0000"/>
                </a:solidFill>
              </a:rPr>
              <a:t>brine</a:t>
            </a:r>
            <a:r>
              <a:rPr lang="tr-TR" dirty="0" smtClean="0">
                <a:solidFill>
                  <a:srgbClr val="FF0000"/>
                </a:solidFill>
              </a:rPr>
              <a:t> </a:t>
            </a:r>
            <a:r>
              <a:rPr lang="tr-TR" dirty="0" err="1" smtClean="0">
                <a:solidFill>
                  <a:srgbClr val="FF0000"/>
                </a:solidFill>
              </a:rPr>
              <a:t>solution</a:t>
            </a:r>
            <a:endParaRPr lang="tr-TR" dirty="0">
              <a:solidFill>
                <a:srgbClr val="FF0000"/>
              </a:solidFill>
            </a:endParaRPr>
          </a:p>
          <a:p>
            <a:pPr marL="0" indent="0">
              <a:buNone/>
            </a:pPr>
            <a:r>
              <a:rPr lang="tr-TR" dirty="0" smtClean="0"/>
              <a:t>10. </a:t>
            </a:r>
            <a:r>
              <a:rPr lang="tr-TR" dirty="0" err="1" smtClean="0"/>
              <a:t>Working</a:t>
            </a:r>
            <a:r>
              <a:rPr lang="tr-TR" dirty="0" smtClean="0"/>
              <a:t> </a:t>
            </a:r>
            <a:r>
              <a:rPr lang="tr-TR" dirty="0" err="1"/>
              <a:t>the</a:t>
            </a:r>
            <a:r>
              <a:rPr lang="tr-TR" dirty="0"/>
              <a:t> </a:t>
            </a:r>
            <a:r>
              <a:rPr lang="tr-TR" dirty="0" err="1"/>
              <a:t>curd</a:t>
            </a:r>
            <a:r>
              <a:rPr lang="tr-TR" dirty="0"/>
              <a:t> </a:t>
            </a:r>
            <a:r>
              <a:rPr lang="tr-TR" dirty="0" err="1"/>
              <a:t>dough</a:t>
            </a:r>
            <a:endParaRPr lang="tr-TR" dirty="0"/>
          </a:p>
          <a:p>
            <a:pPr marL="0" indent="0">
              <a:buNone/>
            </a:pPr>
            <a:r>
              <a:rPr lang="tr-TR" dirty="0" smtClean="0"/>
              <a:t>11. Form </a:t>
            </a:r>
            <a:r>
              <a:rPr lang="tr-TR" dirty="0" err="1" smtClean="0"/>
              <a:t>cheese</a:t>
            </a:r>
            <a:r>
              <a:rPr lang="tr-TR" dirty="0" smtClean="0"/>
              <a:t> </a:t>
            </a:r>
            <a:r>
              <a:rPr lang="tr-TR" dirty="0" err="1" smtClean="0"/>
              <a:t>into</a:t>
            </a:r>
            <a:r>
              <a:rPr lang="tr-TR" dirty="0" smtClean="0"/>
              <a:t> </a:t>
            </a:r>
            <a:r>
              <a:rPr lang="tr-TR" dirty="0" err="1" smtClean="0"/>
              <a:t>blocks</a:t>
            </a:r>
            <a:endParaRPr lang="tr-TR" dirty="0" smtClean="0"/>
          </a:p>
          <a:p>
            <a:pPr marL="0" indent="0">
              <a:buNone/>
            </a:pPr>
            <a:r>
              <a:rPr lang="tr-TR" dirty="0" smtClean="0"/>
              <a:t>12. </a:t>
            </a:r>
            <a:r>
              <a:rPr lang="tr-TR" dirty="0" err="1" smtClean="0"/>
              <a:t>Store</a:t>
            </a:r>
            <a:endParaRPr lang="tr-TR" dirty="0"/>
          </a:p>
          <a:p>
            <a:pPr marL="0" indent="0">
              <a:buNone/>
            </a:pPr>
            <a:r>
              <a:rPr lang="tr-TR" dirty="0" smtClean="0"/>
              <a:t>13. </a:t>
            </a:r>
            <a:r>
              <a:rPr lang="tr-TR" dirty="0" err="1" smtClean="0"/>
              <a:t>Package</a:t>
            </a:r>
            <a:endParaRPr lang="tr-TR" dirty="0"/>
          </a:p>
          <a:p>
            <a:pPr marL="0" indent="0">
              <a:buNone/>
            </a:pPr>
            <a:endParaRPr lang="tr-TR" dirty="0"/>
          </a:p>
        </p:txBody>
      </p:sp>
    </p:spTree>
    <p:extLst>
      <p:ext uri="{BB962C8B-B14F-4D97-AF65-F5344CB8AC3E}">
        <p14:creationId xmlns:p14="http://schemas.microsoft.com/office/powerpoint/2010/main" val="28452601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TotalTime>
  <Words>743</Words>
  <Application>Microsoft Office PowerPoint</Application>
  <PresentationFormat>Geniş ekran</PresentationFormat>
  <Paragraphs>81</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Calibri Light</vt:lpstr>
      <vt:lpstr>Wingdings</vt:lpstr>
      <vt:lpstr>Office Teması</vt:lpstr>
      <vt:lpstr>Cheese Technology 2</vt:lpstr>
      <vt:lpstr>PowerPoint Sunusu</vt:lpstr>
      <vt:lpstr>White Cheese Processing Steps</vt:lpstr>
      <vt:lpstr>PowerPoint Sunusu</vt:lpstr>
      <vt:lpstr>PowerPoint Sunusu</vt:lpstr>
      <vt:lpstr>PowerPoint Sunusu</vt:lpstr>
      <vt:lpstr>PowerPoint Sunusu</vt:lpstr>
      <vt:lpstr>Kaşar Cheese Processing Steps</vt:lpstr>
      <vt:lpstr>PowerPoint Sunusu</vt:lpstr>
      <vt:lpstr>Fermentation types in milk products </vt:lpstr>
      <vt:lpstr>Lactic acid fermentation: </vt:lpstr>
      <vt:lpstr>Alcohol (ethanol) fermentation: </vt:lpstr>
      <vt:lpstr>Propionic acid fermentation:</vt:lpstr>
      <vt:lpstr>Kefir</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Chese Technology 2</dc:title>
  <dc:creator>Bahar</dc:creator>
  <cp:lastModifiedBy>Bahar</cp:lastModifiedBy>
  <cp:revision>21</cp:revision>
  <dcterms:created xsi:type="dcterms:W3CDTF">2017-11-28T06:07:05Z</dcterms:created>
  <dcterms:modified xsi:type="dcterms:W3CDTF">2018-04-10T14:57:36Z</dcterms:modified>
</cp:coreProperties>
</file>