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1" autoAdjust="0"/>
    <p:restoredTop sz="94660"/>
  </p:normalViewPr>
  <p:slideViewPr>
    <p:cSldViewPr>
      <p:cViewPr varScale="1">
        <p:scale>
          <a:sx n="86" d="100"/>
          <a:sy n="86" d="100"/>
        </p:scale>
        <p:origin x="-15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5149C1-AD13-4233-B88F-CDCB505AE90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F988EF8-0794-40CE-B9DF-46DD72A0206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13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REPASO. TRANSCRIPCIÓN.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5328592"/>
          </a:xfrm>
        </p:spPr>
        <p:txBody>
          <a:bodyPr>
            <a:normAutofit fontScale="85000" lnSpcReduction="20000"/>
          </a:bodyPr>
          <a:lstStyle/>
          <a:p>
            <a:r>
              <a:rPr lang="es-ES_tradnl" dirty="0" smtClean="0"/>
              <a:t> llévasela</a:t>
            </a:r>
          </a:p>
          <a:p>
            <a:r>
              <a:rPr lang="es-ES_tradnl" dirty="0" smtClean="0"/>
              <a:t> alrededor</a:t>
            </a:r>
          </a:p>
          <a:p>
            <a:r>
              <a:rPr lang="es-ES_tradnl" dirty="0" smtClean="0"/>
              <a:t> cómodo</a:t>
            </a:r>
          </a:p>
          <a:p>
            <a:r>
              <a:rPr lang="es-ES_tradnl" dirty="0" smtClean="0"/>
              <a:t> frivolidad</a:t>
            </a:r>
          </a:p>
          <a:p>
            <a:r>
              <a:rPr lang="es-ES_tradnl" dirty="0" smtClean="0"/>
              <a:t> coexistencia</a:t>
            </a:r>
          </a:p>
          <a:p>
            <a:r>
              <a:rPr lang="es-ES_tradnl" dirty="0" smtClean="0"/>
              <a:t> ahora</a:t>
            </a:r>
          </a:p>
          <a:p>
            <a:r>
              <a:rPr lang="es-ES_tradnl" dirty="0" smtClean="0"/>
              <a:t> máquina</a:t>
            </a:r>
          </a:p>
          <a:p>
            <a:r>
              <a:rPr lang="es-ES_tradnl" dirty="0" smtClean="0"/>
              <a:t> rotulador</a:t>
            </a:r>
          </a:p>
          <a:p>
            <a:r>
              <a:rPr lang="es-ES_tradnl" dirty="0" smtClean="0"/>
              <a:t> cucharón</a:t>
            </a:r>
          </a:p>
          <a:p>
            <a:r>
              <a:rPr lang="es-ES_tradnl" dirty="0" smtClean="0"/>
              <a:t> rosa</a:t>
            </a:r>
          </a:p>
          <a:p>
            <a:r>
              <a:rPr lang="es-ES_tradnl" dirty="0" smtClean="0"/>
              <a:t> cochecito</a:t>
            </a:r>
          </a:p>
          <a:p>
            <a:r>
              <a:rPr lang="es-ES_tradnl" dirty="0" smtClean="0"/>
              <a:t> vocablo</a:t>
            </a:r>
          </a:p>
          <a:p>
            <a:r>
              <a:rPr lang="es-ES_tradnl" dirty="0" smtClean="0"/>
              <a:t> cazador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187624" y="1556792"/>
            <a:ext cx="7406640" cy="504056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dirty="0" smtClean="0"/>
              <a:t>Fonemas consonánticos.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CLASIFICACIÓN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1) Intervención de la </a:t>
            </a:r>
            <a:r>
              <a:rPr lang="es-ES_tradnl" b="1" dirty="0" smtClean="0"/>
              <a:t>cavidad nasal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dirty="0" smtClean="0"/>
              <a:t> NASAL </a:t>
            </a:r>
            <a:r>
              <a:rPr lang="es-ES_tradnl" dirty="0" smtClean="0"/>
              <a:t>(parte del aire pasa por la cavidad nasal)</a:t>
            </a:r>
          </a:p>
          <a:p>
            <a:pPr lvl="1"/>
            <a:r>
              <a:rPr lang="es-ES_tradnl" dirty="0" smtClean="0"/>
              <a:t> /m/ /n/ /</a:t>
            </a:r>
            <a:r>
              <a:rPr lang="es-ES_tradnl" dirty="0" smtClean="0">
                <a:latin typeface="Arial"/>
                <a:cs typeface="Arial"/>
              </a:rPr>
              <a:t>ṋ/</a:t>
            </a:r>
          </a:p>
          <a:p>
            <a:pPr lvl="1">
              <a:buNone/>
            </a:pPr>
            <a:endParaRPr lang="es-ES_tradnl" dirty="0" smtClean="0"/>
          </a:p>
          <a:p>
            <a:r>
              <a:rPr lang="es-ES_tradnl" dirty="0" smtClean="0"/>
              <a:t> </a:t>
            </a:r>
            <a:r>
              <a:rPr lang="es-ES_tradnl" b="1" dirty="0" smtClean="0"/>
              <a:t>ORAL</a:t>
            </a:r>
            <a:r>
              <a:rPr lang="es-ES_tradnl" dirty="0" smtClean="0"/>
              <a:t> (todo el aire pasa por la boca)</a:t>
            </a:r>
          </a:p>
          <a:p>
            <a:pPr lvl="1"/>
            <a:r>
              <a:rPr lang="es-ES_tradnl" dirty="0" smtClean="0"/>
              <a:t> El resto de fonemas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20880" cy="1143000"/>
          </a:xfrm>
        </p:spPr>
        <p:txBody>
          <a:bodyPr>
            <a:normAutofit/>
          </a:bodyPr>
          <a:lstStyle/>
          <a:p>
            <a:r>
              <a:rPr lang="es-ES_tradnl" sz="3600" dirty="0" smtClean="0"/>
              <a:t>2) Intervención de las </a:t>
            </a:r>
            <a:r>
              <a:rPr lang="es-ES_tradnl" sz="3600" b="1" dirty="0" smtClean="0"/>
              <a:t>cuerdas vocales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/>
          <a:lstStyle/>
          <a:p>
            <a:r>
              <a:rPr lang="es-ES_tradnl" dirty="0" smtClean="0"/>
              <a:t> </a:t>
            </a:r>
            <a:r>
              <a:rPr lang="es-ES_tradnl" b="1" dirty="0" smtClean="0"/>
              <a:t>SORDO</a:t>
            </a:r>
            <a:r>
              <a:rPr lang="es-ES_tradnl" dirty="0" smtClean="0"/>
              <a:t> (las cuerdas vocales </a:t>
            </a:r>
            <a:r>
              <a:rPr lang="es-ES_tradnl" u="sng" dirty="0" smtClean="0"/>
              <a:t>no vibran</a:t>
            </a:r>
            <a:r>
              <a:rPr lang="es-ES_tradnl" dirty="0" smtClean="0"/>
              <a:t>)</a:t>
            </a:r>
          </a:p>
          <a:p>
            <a:pPr lvl="1"/>
            <a:r>
              <a:rPr lang="es-ES_tradnl" dirty="0" smtClean="0"/>
              <a:t> /p/ /t/ /k/ </a:t>
            </a:r>
            <a:r>
              <a:rPr lang="es-ES_tradnl" dirty="0" smtClean="0">
                <a:latin typeface="Arial"/>
                <a:cs typeface="Arial"/>
              </a:rPr>
              <a:t>/</a:t>
            </a:r>
            <a:r>
              <a:rPr lang="tr-TR" dirty="0" smtClean="0">
                <a:latin typeface="Arial"/>
                <a:cs typeface="Arial"/>
              </a:rPr>
              <a:t>ĉ</a:t>
            </a:r>
            <a:r>
              <a:rPr lang="es-ES_tradnl" dirty="0" smtClean="0">
                <a:latin typeface="Arial"/>
                <a:cs typeface="Arial"/>
              </a:rPr>
              <a:t>/</a:t>
            </a:r>
            <a:r>
              <a:rPr lang="es-ES_tradnl" dirty="0" smtClean="0"/>
              <a:t> /</a:t>
            </a:r>
            <a:r>
              <a:rPr lang="es-ES_tradnl" dirty="0" smtClean="0">
                <a:latin typeface="Arial"/>
                <a:cs typeface="Arial"/>
              </a:rPr>
              <a:t>Ɵ/ /s/ /x/ /f/</a:t>
            </a:r>
          </a:p>
          <a:p>
            <a:pPr lvl="1"/>
            <a:endParaRPr lang="es-ES_tradnl" dirty="0" smtClean="0">
              <a:latin typeface="Arial"/>
              <a:cs typeface="Arial"/>
            </a:endParaRPr>
          </a:p>
          <a:p>
            <a:pPr lvl="1">
              <a:buNone/>
            </a:pPr>
            <a:endParaRPr lang="es-ES_tradnl" dirty="0" smtClean="0"/>
          </a:p>
          <a:p>
            <a:r>
              <a:rPr lang="es-ES_tradnl" dirty="0" smtClean="0"/>
              <a:t> </a:t>
            </a:r>
            <a:r>
              <a:rPr lang="es-ES_tradnl" b="1" dirty="0" smtClean="0"/>
              <a:t>SONORO</a:t>
            </a:r>
            <a:r>
              <a:rPr lang="es-ES_tradnl" dirty="0" smtClean="0"/>
              <a:t> (las cuerdas vocales </a:t>
            </a:r>
            <a:r>
              <a:rPr lang="es-ES_tradnl" u="sng" dirty="0" smtClean="0"/>
              <a:t>sí vibran</a:t>
            </a:r>
            <a:r>
              <a:rPr lang="es-ES_tradnl" dirty="0" smtClean="0"/>
              <a:t>)</a:t>
            </a:r>
          </a:p>
          <a:p>
            <a:pPr lvl="1"/>
            <a:r>
              <a:rPr lang="es-ES_tradnl" dirty="0" smtClean="0"/>
              <a:t> /b/ /d/ /g/ /m/ /n/ /</a:t>
            </a:r>
            <a:r>
              <a:rPr lang="es-ES_tradnl" dirty="0" smtClean="0">
                <a:latin typeface="Arial"/>
                <a:cs typeface="Arial"/>
              </a:rPr>
              <a:t>ṋ/ /r/ /</a:t>
            </a:r>
            <a:r>
              <a:rPr lang="es-ES_tradnl" dirty="0" smtClean="0">
                <a:latin typeface="Times New Roman"/>
                <a:cs typeface="Times New Roman"/>
              </a:rPr>
              <a:t>ȓ/</a:t>
            </a:r>
            <a:r>
              <a:rPr lang="es-ES_tradnl" dirty="0" smtClean="0"/>
              <a:t> /l/ /</a:t>
            </a:r>
            <a:r>
              <a:rPr lang="es-ES_tradnl" dirty="0" smtClean="0">
                <a:latin typeface="Arial"/>
                <a:cs typeface="Arial"/>
              </a:rPr>
              <a:t>ʎ/ /y/</a:t>
            </a:r>
          </a:p>
          <a:p>
            <a:pPr lvl="1"/>
            <a:endParaRPr lang="es-ES_tradnl" dirty="0" smtClean="0"/>
          </a:p>
          <a:p>
            <a:pPr lvl="1">
              <a:buFont typeface="Wingdings" pitchFamily="2" charset="2"/>
              <a:buChar char="v"/>
            </a:pPr>
            <a:r>
              <a:rPr lang="es-ES_tradnl" dirty="0" smtClean="0">
                <a:latin typeface="Arial"/>
                <a:cs typeface="Arial"/>
              </a:rPr>
              <a:t> Todos los fonemas nasales son sonoros.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992888" cy="1143000"/>
          </a:xfrm>
        </p:spPr>
        <p:txBody>
          <a:bodyPr>
            <a:noAutofit/>
          </a:bodyPr>
          <a:lstStyle/>
          <a:p>
            <a:r>
              <a:rPr lang="es-ES_tradnl" sz="2800" b="1" dirty="0" smtClean="0"/>
              <a:t>3) Punto de articulación 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es-ES_tradnl" sz="2800" dirty="0" smtClean="0"/>
              <a:t>(</a:t>
            </a:r>
            <a:r>
              <a:rPr lang="es-ES_tradnl" sz="2800" dirty="0" smtClean="0"/>
              <a:t>lugar donde toman contacto los órganos que intervienen en la producción del sonido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628800"/>
            <a:ext cx="7498080" cy="5229200"/>
          </a:xfrm>
        </p:spPr>
        <p:txBody>
          <a:bodyPr>
            <a:normAutofit fontScale="70000" lnSpcReduction="20000"/>
          </a:bodyPr>
          <a:lstStyle/>
          <a:p>
            <a:r>
              <a:rPr lang="es-ES_tradnl" b="1" dirty="0" smtClean="0"/>
              <a:t>BILABIAL</a:t>
            </a:r>
            <a:r>
              <a:rPr lang="es-ES_tradnl" dirty="0" smtClean="0"/>
              <a:t> (los dos labios)</a:t>
            </a:r>
          </a:p>
          <a:p>
            <a:pPr lvl="1"/>
            <a:r>
              <a:rPr lang="es-ES_tradnl" dirty="0" smtClean="0"/>
              <a:t> /p/ /b/ /m/</a:t>
            </a:r>
          </a:p>
          <a:p>
            <a:r>
              <a:rPr lang="es-ES_tradnl" dirty="0" smtClean="0"/>
              <a:t> </a:t>
            </a:r>
            <a:r>
              <a:rPr lang="es-ES_tradnl" b="1" dirty="0" smtClean="0"/>
              <a:t>LABIODENTAL</a:t>
            </a:r>
            <a:r>
              <a:rPr lang="es-ES_tradnl" dirty="0" smtClean="0"/>
              <a:t> (el labio inferior y los dientes superiores)</a:t>
            </a:r>
          </a:p>
          <a:p>
            <a:pPr lvl="1"/>
            <a:r>
              <a:rPr lang="es-ES_tradnl" dirty="0" smtClean="0"/>
              <a:t> /f/</a:t>
            </a:r>
          </a:p>
          <a:p>
            <a:r>
              <a:rPr lang="es-ES_tradnl" b="1" dirty="0" smtClean="0"/>
              <a:t> DENTAL </a:t>
            </a:r>
            <a:r>
              <a:rPr lang="es-ES_tradnl" dirty="0" smtClean="0"/>
              <a:t>(la lengua se sitúa detrás de los dientes superiores)</a:t>
            </a:r>
          </a:p>
          <a:p>
            <a:pPr lvl="1"/>
            <a:r>
              <a:rPr lang="es-ES_tradnl" dirty="0" smtClean="0"/>
              <a:t> /t/ /d/</a:t>
            </a:r>
          </a:p>
          <a:p>
            <a:r>
              <a:rPr lang="es-ES_tradnl" dirty="0" smtClean="0"/>
              <a:t> </a:t>
            </a:r>
            <a:r>
              <a:rPr lang="es-ES_tradnl" b="1" dirty="0" smtClean="0"/>
              <a:t>INTERDENTAL </a:t>
            </a:r>
            <a:r>
              <a:rPr lang="es-ES_tradnl" dirty="0" smtClean="0"/>
              <a:t>(lengua entre los dientes)</a:t>
            </a:r>
          </a:p>
          <a:p>
            <a:pPr lvl="1"/>
            <a:r>
              <a:rPr lang="es-ES_tradnl" dirty="0" smtClean="0"/>
              <a:t> /</a:t>
            </a:r>
            <a:r>
              <a:rPr lang="es-ES_tradnl" dirty="0" smtClean="0">
                <a:latin typeface="Arial"/>
                <a:cs typeface="Arial"/>
              </a:rPr>
              <a:t>Ɵ/</a:t>
            </a:r>
            <a:endParaRPr lang="es-ES_tradnl" dirty="0" smtClean="0"/>
          </a:p>
          <a:p>
            <a:r>
              <a:rPr lang="es-ES_tradnl" b="1" dirty="0" smtClean="0"/>
              <a:t> ALVEOLAR </a:t>
            </a:r>
            <a:r>
              <a:rPr lang="es-ES_tradnl" dirty="0" smtClean="0"/>
              <a:t>(la lengua sobre la raíz/alveolos de los dientes superiores)</a:t>
            </a:r>
          </a:p>
          <a:p>
            <a:pPr lvl="1"/>
            <a:r>
              <a:rPr lang="es-ES_tradnl" dirty="0" smtClean="0"/>
              <a:t> /s/ /l/ /r/ </a:t>
            </a:r>
            <a:r>
              <a:rPr lang="es-ES_tradnl" dirty="0" smtClean="0">
                <a:latin typeface="Arial"/>
                <a:cs typeface="Arial"/>
              </a:rPr>
              <a:t>/</a:t>
            </a:r>
            <a:r>
              <a:rPr lang="es-ES_tradnl" dirty="0" smtClean="0">
                <a:latin typeface="Times New Roman"/>
                <a:cs typeface="Times New Roman"/>
              </a:rPr>
              <a:t>ȓ/</a:t>
            </a:r>
            <a:r>
              <a:rPr lang="es-ES_tradnl" dirty="0" smtClean="0"/>
              <a:t>  /n/</a:t>
            </a:r>
          </a:p>
          <a:p>
            <a:r>
              <a:rPr lang="es-ES_tradnl" dirty="0" smtClean="0"/>
              <a:t> </a:t>
            </a:r>
            <a:r>
              <a:rPr lang="es-ES_tradnl" b="1" dirty="0" smtClean="0"/>
              <a:t>PALATAL</a:t>
            </a:r>
            <a:r>
              <a:rPr lang="es-ES_tradnl" dirty="0" smtClean="0"/>
              <a:t> (la lengua toca el paladar)</a:t>
            </a:r>
          </a:p>
          <a:p>
            <a:pPr lvl="1"/>
            <a:r>
              <a:rPr lang="es-ES_tradnl" dirty="0" smtClean="0">
                <a:latin typeface="Arial"/>
                <a:cs typeface="Arial"/>
              </a:rPr>
              <a:t>/</a:t>
            </a:r>
            <a:r>
              <a:rPr lang="tr-TR" dirty="0" smtClean="0">
                <a:latin typeface="Arial"/>
                <a:cs typeface="Arial"/>
              </a:rPr>
              <a:t>ĉ</a:t>
            </a:r>
            <a:r>
              <a:rPr lang="es-ES_tradnl" dirty="0" smtClean="0">
                <a:latin typeface="Arial"/>
                <a:cs typeface="Arial"/>
              </a:rPr>
              <a:t>/</a:t>
            </a:r>
            <a:r>
              <a:rPr lang="es-ES_tradnl" dirty="0" smtClean="0"/>
              <a:t> /</a:t>
            </a:r>
            <a:r>
              <a:rPr lang="es-ES_tradnl" dirty="0" smtClean="0">
                <a:latin typeface="Arial"/>
                <a:cs typeface="Arial"/>
              </a:rPr>
              <a:t>ʎ/ /y/ </a:t>
            </a:r>
            <a:r>
              <a:rPr lang="es-ES_tradnl" dirty="0" smtClean="0"/>
              <a:t>/</a:t>
            </a:r>
            <a:r>
              <a:rPr lang="es-ES_tradnl" dirty="0" smtClean="0">
                <a:latin typeface="Arial"/>
                <a:cs typeface="Arial"/>
              </a:rPr>
              <a:t>ṋ/ </a:t>
            </a:r>
            <a:endParaRPr lang="es-ES_tradnl" dirty="0" smtClean="0"/>
          </a:p>
          <a:p>
            <a:r>
              <a:rPr lang="es-ES_tradnl" dirty="0" smtClean="0"/>
              <a:t> </a:t>
            </a:r>
            <a:r>
              <a:rPr lang="es-ES_tradnl" b="1" dirty="0" smtClean="0"/>
              <a:t>VELAR </a:t>
            </a:r>
            <a:r>
              <a:rPr lang="es-ES_tradnl" dirty="0" smtClean="0"/>
              <a:t>(la lengua se retrae hacia el velo del paladar)</a:t>
            </a:r>
          </a:p>
          <a:p>
            <a:pPr lvl="1"/>
            <a:r>
              <a:rPr lang="es-ES_tradnl" dirty="0" smtClean="0"/>
              <a:t> /k/ /g/ /x/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75656" y="40466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_tradnl" sz="3200" dirty="0" smtClean="0"/>
              <a:t>4) </a:t>
            </a:r>
            <a:r>
              <a:rPr lang="es-ES_tradnl" sz="3200" b="1" dirty="0" smtClean="0"/>
              <a:t>Modo de articulación 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es-ES_tradnl" sz="3200" dirty="0" smtClean="0"/>
              <a:t>(</a:t>
            </a:r>
            <a:r>
              <a:rPr lang="es-ES_tradnl" sz="3200" dirty="0" smtClean="0"/>
              <a:t>modo en que se permite y regula la salida del aire en la producción del fonema)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916832"/>
            <a:ext cx="7818072" cy="4707904"/>
          </a:xfrm>
        </p:spPr>
        <p:txBody>
          <a:bodyPr>
            <a:normAutofit fontScale="70000" lnSpcReduction="20000"/>
          </a:bodyPr>
          <a:lstStyle/>
          <a:p>
            <a:r>
              <a:rPr lang="es-ES_tradnl" b="1" dirty="0" smtClean="0"/>
              <a:t>OCLUSIVO</a:t>
            </a:r>
            <a:r>
              <a:rPr lang="es-ES_tradnl" dirty="0" smtClean="0"/>
              <a:t> (cierre total y momentáneo del paso del aire)</a:t>
            </a:r>
          </a:p>
          <a:p>
            <a:pPr lvl="1"/>
            <a:r>
              <a:rPr lang="es-ES_tradnl" dirty="0" smtClean="0"/>
              <a:t> /p/ /t/ /k/ /b/ /d/ /g/</a:t>
            </a:r>
          </a:p>
          <a:p>
            <a:r>
              <a:rPr lang="es-ES_tradnl" b="1" dirty="0" smtClean="0"/>
              <a:t> FRICATIVO </a:t>
            </a:r>
            <a:r>
              <a:rPr lang="es-ES_tradnl" dirty="0" smtClean="0"/>
              <a:t>(estrechamiento, el aire pasa rozando)</a:t>
            </a:r>
          </a:p>
          <a:p>
            <a:pPr lvl="1"/>
            <a:r>
              <a:rPr lang="es-ES_tradnl" dirty="0" smtClean="0"/>
              <a:t> /f/ /</a:t>
            </a:r>
            <a:r>
              <a:rPr lang="es-ES_tradnl" dirty="0" smtClean="0">
                <a:latin typeface="Arial"/>
                <a:cs typeface="Arial"/>
              </a:rPr>
              <a:t>Ɵ/ /x/ /s/ /y/</a:t>
            </a:r>
            <a:endParaRPr lang="es-ES_tradnl" dirty="0" smtClean="0"/>
          </a:p>
          <a:p>
            <a:r>
              <a:rPr lang="es-ES_tradnl" dirty="0" smtClean="0"/>
              <a:t> </a:t>
            </a:r>
            <a:r>
              <a:rPr lang="es-ES_tradnl" b="1" dirty="0" smtClean="0"/>
              <a:t>AFRICADO</a:t>
            </a:r>
            <a:r>
              <a:rPr lang="es-ES_tradnl" dirty="0" smtClean="0"/>
              <a:t> (se produce una oclusión y después una fricación)</a:t>
            </a:r>
          </a:p>
          <a:p>
            <a:pPr lvl="1"/>
            <a:r>
              <a:rPr lang="es-ES_tradnl" dirty="0" smtClean="0"/>
              <a:t> </a:t>
            </a:r>
            <a:r>
              <a:rPr lang="es-ES_tradnl" dirty="0" smtClean="0">
                <a:latin typeface="Arial"/>
                <a:cs typeface="Arial"/>
              </a:rPr>
              <a:t>/</a:t>
            </a:r>
            <a:r>
              <a:rPr lang="tr-TR" dirty="0" smtClean="0">
                <a:latin typeface="Arial"/>
                <a:cs typeface="Arial"/>
              </a:rPr>
              <a:t>ĉ</a:t>
            </a:r>
            <a:r>
              <a:rPr lang="es-ES_tradnl" dirty="0" smtClean="0">
                <a:latin typeface="Arial"/>
                <a:cs typeface="Arial"/>
              </a:rPr>
              <a:t>/</a:t>
            </a:r>
            <a:endParaRPr lang="es-ES_tradnl" dirty="0" smtClean="0"/>
          </a:p>
          <a:p>
            <a:r>
              <a:rPr lang="es-ES_tradnl" dirty="0" smtClean="0"/>
              <a:t> </a:t>
            </a:r>
            <a:r>
              <a:rPr lang="es-ES_tradnl" b="1" dirty="0" smtClean="0"/>
              <a:t>LATERAL</a:t>
            </a:r>
            <a:r>
              <a:rPr lang="es-ES_tradnl" dirty="0" smtClean="0"/>
              <a:t> (el aire pasa rozando los lados de la cavidad bucal)</a:t>
            </a:r>
          </a:p>
          <a:p>
            <a:pPr lvl="1"/>
            <a:r>
              <a:rPr lang="es-ES_tradnl" dirty="0" smtClean="0"/>
              <a:t> /l/ /</a:t>
            </a:r>
            <a:r>
              <a:rPr lang="es-ES_tradnl" dirty="0" smtClean="0">
                <a:latin typeface="Arial"/>
                <a:cs typeface="Arial"/>
              </a:rPr>
              <a:t>ʎ/ </a:t>
            </a:r>
            <a:endParaRPr lang="es-ES_tradnl" dirty="0" smtClean="0"/>
          </a:p>
          <a:p>
            <a:r>
              <a:rPr lang="es-ES_tradnl" dirty="0" smtClean="0"/>
              <a:t> </a:t>
            </a:r>
            <a:r>
              <a:rPr lang="es-ES_tradnl" b="1" dirty="0" smtClean="0"/>
              <a:t>VIBRANTE</a:t>
            </a:r>
            <a:r>
              <a:rPr lang="es-ES_tradnl" dirty="0" smtClean="0"/>
              <a:t> (el aire, al pasar, hace vibrar la punta de la lengua)</a:t>
            </a:r>
          </a:p>
          <a:p>
            <a:pPr lvl="1"/>
            <a:r>
              <a:rPr lang="es-ES_tradnl" dirty="0" smtClean="0"/>
              <a:t> /r/ </a:t>
            </a:r>
            <a:r>
              <a:rPr lang="es-ES_tradnl" dirty="0" smtClean="0">
                <a:latin typeface="Arial"/>
                <a:cs typeface="Arial"/>
              </a:rPr>
              <a:t>/</a:t>
            </a:r>
            <a:r>
              <a:rPr lang="es-ES_tradnl" dirty="0" smtClean="0">
                <a:latin typeface="Times New Roman"/>
                <a:cs typeface="Times New Roman"/>
              </a:rPr>
              <a:t>ȓ/</a:t>
            </a:r>
            <a:r>
              <a:rPr lang="es-ES_tradnl" dirty="0" smtClean="0"/>
              <a:t> </a:t>
            </a:r>
          </a:p>
          <a:p>
            <a:r>
              <a:rPr lang="es-ES_tradnl" b="1" dirty="0" smtClean="0"/>
              <a:t> NASAL </a:t>
            </a:r>
            <a:r>
              <a:rPr lang="es-ES_tradnl" dirty="0" smtClean="0"/>
              <a:t>(parte del aire sale por la cavidad nasal)</a:t>
            </a:r>
          </a:p>
          <a:p>
            <a:pPr lvl="1"/>
            <a:r>
              <a:rPr lang="es-ES_tradnl" dirty="0" smtClean="0"/>
              <a:t> /m/ /n/ /</a:t>
            </a:r>
            <a:r>
              <a:rPr lang="es-ES_tradnl" dirty="0" smtClean="0">
                <a:latin typeface="Arial"/>
                <a:cs typeface="Arial"/>
              </a:rPr>
              <a:t>ṋ/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10146"/>
          </a:xfrm>
        </p:spPr>
        <p:txBody>
          <a:bodyPr>
            <a:normAutofit/>
          </a:bodyPr>
          <a:lstStyle/>
          <a:p>
            <a:r>
              <a:rPr lang="es-ES_tradnl" sz="3600" dirty="0" smtClean="0"/>
              <a:t>EJERCICIO. </a:t>
            </a:r>
            <a:r>
              <a:rPr lang="es-ES_tradnl" sz="3600" dirty="0" smtClean="0"/>
              <a:t>Escribi</a:t>
            </a:r>
            <a:r>
              <a:rPr lang="tr-TR" sz="3600" smtClean="0"/>
              <a:t>d</a:t>
            </a:r>
            <a:r>
              <a:rPr lang="es-ES_tradnl" sz="3600" smtClean="0"/>
              <a:t> </a:t>
            </a:r>
            <a:r>
              <a:rPr lang="es-ES_tradnl" sz="3600" dirty="0" smtClean="0"/>
              <a:t>los rasgos distintivos de los siguientes fonemas.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628800"/>
            <a:ext cx="7498080" cy="5040560"/>
          </a:xfrm>
        </p:spPr>
        <p:txBody>
          <a:bodyPr>
            <a:normAutofit lnSpcReduction="10000"/>
          </a:bodyPr>
          <a:lstStyle/>
          <a:p>
            <a:r>
              <a:rPr lang="es-ES_tradnl" dirty="0" smtClean="0"/>
              <a:t> /b/:</a:t>
            </a:r>
          </a:p>
          <a:p>
            <a:r>
              <a:rPr lang="es-ES_tradnl" dirty="0" smtClean="0"/>
              <a:t> /p/:</a:t>
            </a:r>
          </a:p>
          <a:p>
            <a:r>
              <a:rPr lang="es-ES_tradnl" dirty="0" smtClean="0"/>
              <a:t> /m/:</a:t>
            </a:r>
          </a:p>
          <a:p>
            <a:r>
              <a:rPr lang="es-ES_tradnl" dirty="0" smtClean="0"/>
              <a:t> /n/:</a:t>
            </a:r>
          </a:p>
          <a:p>
            <a:r>
              <a:rPr lang="es-ES_tradnl" dirty="0" smtClean="0"/>
              <a:t> /</a:t>
            </a:r>
            <a:r>
              <a:rPr lang="es-ES_tradnl" dirty="0" smtClean="0">
                <a:latin typeface="Arial"/>
                <a:cs typeface="Arial"/>
              </a:rPr>
              <a:t>ṋ/: </a:t>
            </a:r>
          </a:p>
          <a:p>
            <a:r>
              <a:rPr lang="es-ES_tradnl" dirty="0" smtClean="0">
                <a:latin typeface="Arial"/>
                <a:cs typeface="Arial"/>
              </a:rPr>
              <a:t> /s/</a:t>
            </a:r>
            <a:r>
              <a:rPr lang="es-ES_tradnl" dirty="0" smtClean="0"/>
              <a:t>:</a:t>
            </a:r>
          </a:p>
          <a:p>
            <a:r>
              <a:rPr lang="es-ES_tradnl" dirty="0" smtClean="0">
                <a:latin typeface="Arial"/>
                <a:cs typeface="Arial"/>
              </a:rPr>
              <a:t> /l/:</a:t>
            </a:r>
          </a:p>
          <a:p>
            <a:r>
              <a:rPr lang="es-ES_tradnl" dirty="0" smtClean="0">
                <a:latin typeface="Arial"/>
                <a:cs typeface="Arial"/>
              </a:rPr>
              <a:t> /k/:</a:t>
            </a:r>
          </a:p>
          <a:p>
            <a:r>
              <a:rPr lang="es-ES_tradnl" dirty="0" smtClean="0">
                <a:latin typeface="Arial"/>
                <a:cs typeface="Arial"/>
              </a:rPr>
              <a:t> /f/: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</TotalTime>
  <Words>505</Words>
  <Application>Microsoft Office PowerPoint</Application>
  <PresentationFormat>Ekran Gösterisi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Gündönümü</vt:lpstr>
      <vt:lpstr>İSP 221  Ortografía y Fonética         Clase 13  </vt:lpstr>
      <vt:lpstr>REPASO. TRANSCRIPCIÓN.</vt:lpstr>
      <vt:lpstr>Fonemas consonánticos.  CLASIFICACIÓN           </vt:lpstr>
      <vt:lpstr>1) Intervención de la cavidad nasal</vt:lpstr>
      <vt:lpstr>2) Intervención de las cuerdas vocales</vt:lpstr>
      <vt:lpstr>3) Punto de articulación  (lugar donde toman contacto los órganos que intervienen en la producción del sonido</vt:lpstr>
      <vt:lpstr>4) Modo de articulación  (modo en que se permite y regula la salida del aire en la producción del fonema)</vt:lpstr>
      <vt:lpstr>EJERCICIO. Escribid los rasgos distintivos de los siguientes fonemas.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13  </dc:title>
  <dc:creator>reşat</dc:creator>
  <cp:lastModifiedBy>reşat</cp:lastModifiedBy>
  <cp:revision>12</cp:revision>
  <dcterms:created xsi:type="dcterms:W3CDTF">2019-03-25T20:24:11Z</dcterms:created>
  <dcterms:modified xsi:type="dcterms:W3CDTF">2019-03-25T21:19:22Z</dcterms:modified>
</cp:coreProperties>
</file>