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6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66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191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773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0043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60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96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116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59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87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535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936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39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FC34D-E8CD-4E85-9D5F-BB92E042D51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2A65A-8DF6-4A2D-9CDE-81EFB65D03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78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05931" y="1556793"/>
            <a:ext cx="4788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285442" y="2011488"/>
            <a:ext cx="546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Yazı Sistemleri</a:t>
            </a:r>
            <a:endParaRPr lang="tr-TR" sz="4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67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571946" y="1407560"/>
            <a:ext cx="8649198" cy="4685736"/>
          </a:xfrm>
        </p:spPr>
        <p:txBody>
          <a:bodyPr vert="horz" lIns="9000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400" dirty="0"/>
              <a:t>Göstergeler, konuşulan dilin sözcüklerine gönderme yapmaya başladığında kesin bir ilerleme kaydedilmiş oldu: Sesi temel alan göstergeler</a:t>
            </a:r>
            <a:r>
              <a:rPr lang="tr-TR" sz="2400" dirty="0" smtClean="0"/>
              <a:t>…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400" dirty="0"/>
              <a:t>Doğrudan doğruya nesneyi canlandıran bir resimden değil, ses açısından ona </a:t>
            </a:r>
            <a:r>
              <a:rPr lang="tr-TR" sz="2400" dirty="0" smtClean="0"/>
              <a:t>yakın </a:t>
            </a:r>
            <a:r>
              <a:rPr lang="tr-TR" sz="2400" dirty="0"/>
              <a:t>bir nesneden yararlanma düşüncesi ortaya çıkmıştır. Örneğin, </a:t>
            </a:r>
            <a:r>
              <a:rPr lang="tr-TR" sz="2400" dirty="0" smtClean="0"/>
              <a:t>ok </a:t>
            </a:r>
            <a:r>
              <a:rPr lang="tr-TR" sz="2400" dirty="0"/>
              <a:t>biçimli Sümer </a:t>
            </a:r>
            <a:r>
              <a:rPr lang="tr-TR" sz="2400" dirty="0" err="1"/>
              <a:t>piktogramı</a:t>
            </a:r>
            <a:r>
              <a:rPr lang="tr-TR" sz="2400" dirty="0"/>
              <a:t> «ti», yine «ti» olarak </a:t>
            </a:r>
            <a:r>
              <a:rPr lang="tr-TR" sz="2400" dirty="0" err="1"/>
              <a:t>sesletilen</a:t>
            </a:r>
            <a:r>
              <a:rPr lang="tr-TR" sz="2400" dirty="0"/>
              <a:t> «</a:t>
            </a:r>
            <a:r>
              <a:rPr lang="tr-TR" sz="2400" dirty="0" err="1"/>
              <a:t>hayat»ı</a:t>
            </a:r>
            <a:r>
              <a:rPr lang="tr-TR" sz="2400" dirty="0"/>
              <a:t> </a:t>
            </a:r>
            <a:r>
              <a:rPr lang="tr-TR" sz="2400" dirty="0" smtClean="0"/>
              <a:t>anlatmış </a:t>
            </a:r>
            <a:r>
              <a:rPr lang="tr-TR" sz="2400" dirty="0"/>
              <a:t>olur. Ancak, ses temelli yazı çok karmaşık bir biçimde </a:t>
            </a:r>
            <a:r>
              <a:rPr lang="tr-TR" sz="2400" dirty="0" smtClean="0"/>
              <a:t>geliştiğinden</a:t>
            </a:r>
            <a:r>
              <a:rPr lang="tr-TR" sz="2400" dirty="0"/>
              <a:t>, Sümerli yazıcılar, göstergenin bir nesneye mi yoksa sese mi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400" dirty="0"/>
              <a:t>gönderme yaptığının anlaşılması için «sınıflandırıcı» işaretler kullanmak </a:t>
            </a:r>
            <a:r>
              <a:rPr lang="tr-TR" sz="2400" dirty="0" smtClean="0"/>
              <a:t>zorunda </a:t>
            </a:r>
            <a:r>
              <a:rPr lang="tr-TR" sz="2400" dirty="0"/>
              <a:t>kalmışlardır.  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endParaRPr lang="tr-TR" sz="2400" dirty="0"/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8521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/>
              <a:t>Temel Kavramlar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571946" y="1407560"/>
            <a:ext cx="8649198" cy="4685736"/>
          </a:xfrm>
        </p:spPr>
        <p:txBody>
          <a:bodyPr vert="horz" lIns="90000" tIns="45720" rIns="91440" bIns="45720" rtlCol="0" anchor="t">
            <a:normAutofit fontScale="40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7400" dirty="0"/>
              <a:t>Bağımsız ve bağımlı </a:t>
            </a:r>
            <a:r>
              <a:rPr lang="tr-TR" sz="7400" dirty="0" err="1" smtClean="0"/>
              <a:t>yazıbirimler</a:t>
            </a:r>
            <a:endParaRPr lang="tr-TR" sz="7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5000" i="1" dirty="0" smtClean="0"/>
              <a:t>Örnek</a:t>
            </a:r>
            <a:endParaRPr lang="tr-TR" sz="5000" i="1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7400" dirty="0" smtClean="0"/>
              <a:t>Birleştirmeli yazım</a:t>
            </a:r>
            <a:endParaRPr lang="tr-TR" sz="7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5000" i="1" dirty="0"/>
              <a:t>Örnek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7400" dirty="0" err="1" smtClean="0"/>
              <a:t>Sesbirimsel</a:t>
            </a:r>
            <a:r>
              <a:rPr lang="tr-TR" sz="7400" dirty="0" smtClean="0"/>
              <a:t> </a:t>
            </a:r>
            <a:r>
              <a:rPr lang="tr-TR" sz="7400" dirty="0"/>
              <a:t>yazı </a:t>
            </a:r>
            <a:r>
              <a:rPr lang="tr-TR" sz="7400" dirty="0" smtClean="0"/>
              <a:t>sistemleri</a:t>
            </a:r>
            <a:endParaRPr lang="tr-TR" sz="7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5000" i="1" dirty="0"/>
              <a:t>Örnek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7400" dirty="0" err="1" smtClean="0"/>
              <a:t>Moraik</a:t>
            </a:r>
            <a:r>
              <a:rPr lang="tr-TR" sz="7400" dirty="0" smtClean="0"/>
              <a:t> </a:t>
            </a:r>
            <a:r>
              <a:rPr lang="tr-TR" sz="7400" dirty="0"/>
              <a:t>(Seslem) Yazı </a:t>
            </a:r>
            <a:r>
              <a:rPr lang="tr-TR" sz="7400" dirty="0" smtClean="0"/>
              <a:t>Sistemleri</a:t>
            </a:r>
            <a:endParaRPr lang="tr-TR" sz="7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5000" i="1" dirty="0"/>
              <a:t>Örnek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15581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Kavramlar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623392" y="1674688"/>
            <a:ext cx="10972800" cy="484940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3400" dirty="0"/>
              <a:t>Seslem Temelli Yazı </a:t>
            </a:r>
            <a:r>
              <a:rPr lang="tr-TR" sz="3400" dirty="0" smtClean="0"/>
              <a:t>Sistemleri</a:t>
            </a:r>
            <a:endParaRPr lang="tr-TR" sz="3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600" i="1" dirty="0"/>
              <a:t>Örnek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tr-TR" sz="38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3400" dirty="0" err="1"/>
              <a:t>Biçimbirimsel</a:t>
            </a:r>
            <a:r>
              <a:rPr lang="tr-TR" sz="3400" dirty="0"/>
              <a:t> Yazı </a:t>
            </a:r>
            <a:r>
              <a:rPr lang="tr-TR" sz="3400" dirty="0" smtClean="0"/>
              <a:t>Sistemleri</a:t>
            </a:r>
            <a:endParaRPr lang="tr-TR" sz="34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600" i="1" dirty="0"/>
              <a:t>Örnek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tr-TR" sz="38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3100" dirty="0" smtClean="0"/>
              <a:t>Birim Uyuşmazlığı / Çoklu İşaret, Çoklu Ses</a:t>
            </a:r>
            <a:endParaRPr lang="tr-TR" sz="31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600" i="1" dirty="0"/>
              <a:t>Örnek</a:t>
            </a:r>
          </a:p>
          <a:p>
            <a:r>
              <a:rPr lang="tr-TR" sz="2600" i="1" dirty="0"/>
              <a:t>Örnek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482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Kavramlar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400" dirty="0" err="1"/>
              <a:t>Eşyazımlılık</a:t>
            </a:r>
            <a:r>
              <a:rPr lang="tr-TR" sz="2400" dirty="0"/>
              <a:t> 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Örnek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400" dirty="0" err="1"/>
              <a:t>Eşseslilik</a:t>
            </a:r>
            <a:r>
              <a:rPr lang="tr-TR" sz="2400" dirty="0"/>
              <a:t> 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Örnek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9865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146</Words>
  <Application>Microsoft Office PowerPoint</Application>
  <PresentationFormat>Geniş ekran</PresentationFormat>
  <Paragraphs>30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맑은 고딕</vt:lpstr>
      <vt:lpstr>Arial</vt:lpstr>
      <vt:lpstr>Book Antiqua</vt:lpstr>
      <vt:lpstr>Calibri</vt:lpstr>
      <vt:lpstr>Calibri Light</vt:lpstr>
      <vt:lpstr>Office Teması</vt:lpstr>
      <vt:lpstr>PowerPoint Sunusu</vt:lpstr>
      <vt:lpstr> Temel Kavramlar</vt:lpstr>
      <vt:lpstr> Temel Kavramlar</vt:lpstr>
      <vt:lpstr>Temel Kavramlar</vt:lpstr>
      <vt:lpstr>Temel Kavramlar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Sıla Ay</dc:creator>
  <cp:lastModifiedBy>Sıla Ay</cp:lastModifiedBy>
  <cp:revision>4</cp:revision>
  <dcterms:created xsi:type="dcterms:W3CDTF">2017-12-11T11:16:42Z</dcterms:created>
  <dcterms:modified xsi:type="dcterms:W3CDTF">2017-12-11T12:07:22Z</dcterms:modified>
</cp:coreProperties>
</file>