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15"/>
  </p:notesMasterIdLst>
  <p:sldIdLst>
    <p:sldId id="256" r:id="rId2"/>
    <p:sldId id="258" r:id="rId3"/>
    <p:sldId id="281" r:id="rId4"/>
    <p:sldId id="282" r:id="rId5"/>
    <p:sldId id="283" r:id="rId6"/>
    <p:sldId id="284" r:id="rId7"/>
    <p:sldId id="285" r:id="rId8"/>
    <p:sldId id="286" r:id="rId9"/>
    <p:sldId id="289" r:id="rId10"/>
    <p:sldId id="287" r:id="rId11"/>
    <p:sldId id="288" r:id="rId12"/>
    <p:sldId id="290" r:id="rId13"/>
    <p:sldId id="2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0" autoAdjust="0"/>
    <p:restoredTop sz="95332" autoAdjust="0"/>
  </p:normalViewPr>
  <p:slideViewPr>
    <p:cSldViewPr snapToGrid="0">
      <p:cViewPr>
        <p:scale>
          <a:sx n="50" d="100"/>
          <a:sy n="50" d="100"/>
        </p:scale>
        <p:origin x="34" y="8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10.05.2020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2520" y="712574"/>
            <a:ext cx="4937760" cy="5493812"/>
          </a:xfrm>
          <a:prstGeom prst="rect">
            <a:avLst/>
          </a:prstGeom>
        </p:spPr>
        <p:txBody>
          <a:bodyPr wrap="square">
            <a:spAutoFit/>
          </a:bodyPr>
          <a:lstStyle/>
          <a:p>
            <a:pPr indent="449580" algn="just">
              <a:lnSpc>
                <a:spcPct val="150000"/>
              </a:lnSpc>
              <a:spcAft>
                <a:spcPts val="0"/>
              </a:spcAft>
            </a:pPr>
            <a:r>
              <a:rPr lang="tr-TR" dirty="0" smtClean="0">
                <a:latin typeface="Georgia" panose="02040502050405020303" pitchFamily="18" charset="0"/>
                <a:ea typeface="Times New Roman" panose="02020603050405020304" pitchFamily="18" charset="0"/>
                <a:cs typeface="Times New Roman" panose="02020603050405020304" pitchFamily="18" charset="0"/>
              </a:rPr>
              <a:t>Devletler</a:t>
            </a:r>
            <a:r>
              <a:rPr lang="tr-TR" dirty="0">
                <a:latin typeface="Georgia" panose="02040502050405020303" pitchFamily="18" charset="0"/>
                <a:ea typeface="Times New Roman" panose="02020603050405020304" pitchFamily="18" charset="0"/>
                <a:cs typeface="Times New Roman" panose="02020603050405020304" pitchFamily="18" charset="0"/>
              </a:rPr>
              <a:t>, savaşların sonuçlarına göre, </a:t>
            </a:r>
            <a:r>
              <a:rPr lang="tr-TR" dirty="0" smtClean="0">
                <a:latin typeface="Georgia" panose="02040502050405020303" pitchFamily="18" charset="0"/>
                <a:ea typeface="Times New Roman" panose="02020603050405020304" pitchFamily="18" charset="0"/>
                <a:cs typeface="Times New Roman" panose="02020603050405020304" pitchFamily="18" charset="0"/>
              </a:rPr>
              <a:t>genellikle başka </a:t>
            </a:r>
            <a:r>
              <a:rPr lang="tr-TR" dirty="0">
                <a:latin typeface="Georgia" panose="02040502050405020303" pitchFamily="18" charset="0"/>
                <a:ea typeface="Times New Roman" panose="02020603050405020304" pitchFamily="18" charset="0"/>
                <a:cs typeface="Times New Roman" panose="02020603050405020304" pitchFamily="18" charset="0"/>
              </a:rPr>
              <a:t>devletlerin de etkisiyle ve müzakereler yoluyla aralarındaki sınırı tespit ederler. Bu tip sınırlarda ekonomik kazançlar, müdafaa düşünceleri başrolü oynarlar. Sınırların doğrultuları tamamıyla masaya oturan devletlerin kudretlerine uygun olarak şekillenir. Şüphesiz bu tip sınırlar en az istikrar bulunan sınırlardır ve devletler arası münasebetlerde daima hassas noktayı teşkil </a:t>
            </a:r>
            <a:r>
              <a:rPr lang="tr-TR" dirty="0" smtClean="0">
                <a:latin typeface="Georgia" panose="02040502050405020303" pitchFamily="18" charset="0"/>
                <a:ea typeface="Times New Roman" panose="02020603050405020304" pitchFamily="18" charset="0"/>
                <a:cs typeface="Times New Roman" panose="02020603050405020304" pitchFamily="18" charset="0"/>
              </a:rPr>
              <a:t>ederler.</a:t>
            </a:r>
            <a:r>
              <a:rPr lang="tr-TR" dirty="0">
                <a:latin typeface="Georgia" panose="02040502050405020303" pitchFamily="18" charset="0"/>
                <a:ea typeface="Times New Roman" panose="02020603050405020304" pitchFamily="18" charset="0"/>
                <a:cs typeface="Times New Roman" panose="02020603050405020304" pitchFamily="18" charset="0"/>
              </a:rPr>
              <a:t> </a:t>
            </a:r>
            <a:r>
              <a:rPr lang="tr-TR" dirty="0" smtClean="0">
                <a:latin typeface="Georgia" panose="02040502050405020303" pitchFamily="18" charset="0"/>
                <a:ea typeface="Times New Roman" panose="02020603050405020304" pitchFamily="18" charset="0"/>
                <a:cs typeface="Times New Roman" panose="02020603050405020304" pitchFamily="18" charset="0"/>
              </a:rPr>
              <a:t>Örneğin II. Dünya Savaşı sonrasında hemen hemen tüm Avrupa'nın sınırları yeni anlaşmalarla tekrar çizilmiştir. </a:t>
            </a:r>
          </a:p>
        </p:txBody>
      </p:sp>
      <p:pic>
        <p:nvPicPr>
          <p:cNvPr id="3" name="Resim 2"/>
          <p:cNvPicPr>
            <a:picLocks noChangeAspect="1"/>
          </p:cNvPicPr>
          <p:nvPr/>
        </p:nvPicPr>
        <p:blipFill>
          <a:blip r:embed="rId2"/>
          <a:stretch>
            <a:fillRect/>
          </a:stretch>
        </p:blipFill>
        <p:spPr>
          <a:xfrm>
            <a:off x="6537960" y="1887855"/>
            <a:ext cx="4876800" cy="3143250"/>
          </a:xfrm>
          <a:prstGeom prst="rect">
            <a:avLst/>
          </a:prstGeom>
        </p:spPr>
      </p:pic>
    </p:spTree>
    <p:extLst>
      <p:ext uri="{BB962C8B-B14F-4D97-AF65-F5344CB8AC3E}">
        <p14:creationId xmlns:p14="http://schemas.microsoft.com/office/powerpoint/2010/main" val="105448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4920" y="1043836"/>
            <a:ext cx="9860280" cy="4247317"/>
          </a:xfrm>
          <a:prstGeom prst="rect">
            <a:avLst/>
          </a:prstGeom>
        </p:spPr>
        <p:txBody>
          <a:bodyPr wrap="square">
            <a:spAutoFit/>
          </a:bodyPr>
          <a:lstStyle/>
          <a:p>
            <a:pPr indent="449580" algn="just">
              <a:lnSpc>
                <a:spcPct val="150000"/>
              </a:lnSpc>
              <a:spcAft>
                <a:spcPts val="0"/>
              </a:spcAft>
            </a:pPr>
            <a:r>
              <a:rPr lang="tr-TR" dirty="0">
                <a:latin typeface="Georgia" panose="02040502050405020303" pitchFamily="18" charset="0"/>
                <a:ea typeface="Times New Roman" panose="02020603050405020304" pitchFamily="18" charset="0"/>
                <a:cs typeface="Times New Roman" panose="02020603050405020304" pitchFamily="18" charset="0"/>
              </a:rPr>
              <a:t>Yapay sınırlar kendi içerisinde düzgün/geometrik olmayan ve geometrik olan şeklinde ikiye ayrılabilir. Aslında her ikisi de devletler arasında anlaşarak masa başında çizilen sınırlardır. Ama geometrik olmayanlar arazi ve insanların durumuna göre düzgün olmayan sınırlar şeklinde iken diğerleri geometrik şekilli sınırlar meydana getirir. Bunlar devletler arasında harita üzerinde tespit edilmişlerdir. </a:t>
            </a:r>
            <a:r>
              <a:rPr lang="tr-TR" dirty="0" smtClean="0">
                <a:latin typeface="Georgia" panose="02040502050405020303" pitchFamily="18" charset="0"/>
                <a:ea typeface="Times New Roman" panose="02020603050405020304" pitchFamily="18" charset="0"/>
                <a:cs typeface="Times New Roman" panose="02020603050405020304" pitchFamily="18" charset="0"/>
              </a:rPr>
              <a:t>Genellikle  </a:t>
            </a:r>
            <a:r>
              <a:rPr lang="tr-TR" dirty="0">
                <a:latin typeface="Georgia" panose="02040502050405020303" pitchFamily="18" charset="0"/>
                <a:ea typeface="Times New Roman" panose="02020603050405020304" pitchFamily="18" charset="0"/>
                <a:cs typeface="Times New Roman" panose="02020603050405020304" pitchFamily="18" charset="0"/>
              </a:rPr>
              <a:t>nüfusu çok az, bu bakımdan değersiz olan yerlerden geçerler. Hatta bunların bir kısmı, insanların o çevreye gelişinden evvel tespit edilmişlerdir. Doğrultuları düzdür. Bir kısmı meridyenler, </a:t>
            </a:r>
            <a:r>
              <a:rPr lang="tr-TR" dirty="0" err="1">
                <a:latin typeface="Georgia" panose="02040502050405020303" pitchFamily="18" charset="0"/>
                <a:ea typeface="Times New Roman" panose="02020603050405020304" pitchFamily="18" charset="0"/>
                <a:cs typeface="Times New Roman" panose="02020603050405020304" pitchFamily="18" charset="0"/>
              </a:rPr>
              <a:t>diger</a:t>
            </a:r>
            <a:r>
              <a:rPr lang="tr-TR" dirty="0">
                <a:latin typeface="Georgia" panose="02040502050405020303" pitchFamily="18" charset="0"/>
                <a:ea typeface="Times New Roman" panose="02020603050405020304" pitchFamily="18" charset="0"/>
                <a:cs typeface="Times New Roman" panose="02020603050405020304" pitchFamily="18" charset="0"/>
              </a:rPr>
              <a:t> bir kısmı paraleller boyunca uzanırlar. Bazıları da paralel ve meridyenlere </a:t>
            </a:r>
            <a:r>
              <a:rPr lang="tr-TR" dirty="0" smtClean="0">
                <a:latin typeface="Georgia" panose="02040502050405020303" pitchFamily="18" charset="0"/>
                <a:ea typeface="Times New Roman" panose="02020603050405020304" pitchFamily="18" charset="0"/>
                <a:cs typeface="Times New Roman" panose="02020603050405020304" pitchFamily="18" charset="0"/>
              </a:rPr>
              <a:t>bağlı </a:t>
            </a:r>
            <a:r>
              <a:rPr lang="tr-TR" dirty="0">
                <a:latin typeface="Georgia" panose="02040502050405020303" pitchFamily="18" charset="0"/>
                <a:ea typeface="Times New Roman" panose="02020603050405020304" pitchFamily="18" charset="0"/>
                <a:cs typeface="Times New Roman" panose="02020603050405020304" pitchFamily="18" charset="0"/>
              </a:rPr>
              <a:t>olmadan, yeryüzünde tespit edilen belirli noktalar arasında düz hatlar şeklinde </a:t>
            </a:r>
            <a:r>
              <a:rPr lang="tr-TR" dirty="0" smtClean="0">
                <a:latin typeface="Georgia" panose="02040502050405020303" pitchFamily="18" charset="0"/>
                <a:ea typeface="Times New Roman" panose="02020603050405020304" pitchFamily="18" charset="0"/>
                <a:cs typeface="Times New Roman" panose="02020603050405020304" pitchFamily="18" charset="0"/>
              </a:rPr>
              <a:t>uzanmaktadırlar. Örneğin Kuzey Afrika Ülkeleri ve Ortadoğu’da bazı ülkelerin sınırları buna örnek olarak verilebilir.</a:t>
            </a:r>
            <a:endParaRPr lang="tr-TR" sz="16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43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004184" y="1783080"/>
            <a:ext cx="5277225" cy="3570922"/>
          </a:xfrm>
          <a:prstGeom prst="rect">
            <a:avLst/>
          </a:prstGeom>
        </p:spPr>
      </p:pic>
      <p:pic>
        <p:nvPicPr>
          <p:cNvPr id="3" name="Resim 2"/>
          <p:cNvPicPr>
            <a:picLocks noChangeAspect="1"/>
          </p:cNvPicPr>
          <p:nvPr/>
        </p:nvPicPr>
        <p:blipFill>
          <a:blip r:embed="rId3"/>
          <a:stretch>
            <a:fillRect/>
          </a:stretch>
        </p:blipFill>
        <p:spPr>
          <a:xfrm>
            <a:off x="854017" y="1757221"/>
            <a:ext cx="4937183" cy="3622639"/>
          </a:xfrm>
          <a:prstGeom prst="rect">
            <a:avLst/>
          </a:prstGeom>
        </p:spPr>
      </p:pic>
    </p:spTree>
    <p:extLst>
      <p:ext uri="{BB962C8B-B14F-4D97-AF65-F5344CB8AC3E}">
        <p14:creationId xmlns:p14="http://schemas.microsoft.com/office/powerpoint/2010/main" val="307698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4880" y="763072"/>
            <a:ext cx="10287000" cy="5493812"/>
          </a:xfrm>
          <a:prstGeom prst="rect">
            <a:avLst/>
          </a:prstGeom>
        </p:spPr>
        <p:txBody>
          <a:bodyPr wrap="square">
            <a:spAutoFit/>
          </a:bodyPr>
          <a:lstStyle/>
          <a:p>
            <a:pPr algn="just">
              <a:lnSpc>
                <a:spcPct val="150000"/>
              </a:lnSpc>
              <a:spcAft>
                <a:spcPts val="0"/>
              </a:spcAft>
            </a:pPr>
            <a:r>
              <a:rPr lang="tr-TR" dirty="0">
                <a:solidFill>
                  <a:srgbClr val="000000"/>
                </a:solidFill>
                <a:latin typeface="Georgia" panose="02040502050405020303" pitchFamily="18" charset="0"/>
                <a:ea typeface="Calibri" panose="020F0502020204030204" pitchFamily="34" charset="0"/>
                <a:cs typeface="Times New Roman" panose="02020603050405020304" pitchFamily="18" charset="0"/>
              </a:rPr>
              <a:t>Devlet sınırları, özellikle son yıllarda dünyada kurulan yeni devletler arası savaşlar ve çatışmalar ile sürekli olarak gündemdeki yerini koruyan bir konudur.  Sınır kavramı, sadece siyasi coğrafyanın değil, başta uluslar arası ilişkiler, hukuk ve jeopolitik olmak üzere başka bilim dallarının da ilgilendiği bir konudur fakat bu araştırmada siyasi coğrafya ve tarihi coğrafyayı ilgilendirdiği kadarıyla ele alınmıştır. </a:t>
            </a:r>
            <a:endParaRPr lang="tr-TR" dirty="0">
              <a:latin typeface="Georgia" panose="02040502050405020303"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tr-TR"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r>
              <a:rPr lang="tr-TR" dirty="0">
                <a:latin typeface="Georgia" panose="02040502050405020303" pitchFamily="18" charset="0"/>
                <a:ea typeface="Times New Roman" panose="02020603050405020304" pitchFamily="18" charset="0"/>
                <a:cs typeface="Times New Roman" panose="02020603050405020304" pitchFamily="18" charset="0"/>
              </a:rPr>
              <a:t>Toplumun düzeni, insanların kendi huzurlarını sağlamak amacıyla ailesi ve diğer fertlerle olan ilişkilerinde sorunlardan uzak durmasıyla yakından ilgilidir. Bunun için de toplumu oluşturan bütün fertlerin kişisel ve toplumsal açıdan haklarını ve sahip olduklarını bilmesi, sahip olduğu hakların ve ellerindeki mülklerin sınırsız olmadığını dikkate alarak bu doğrultuda hareket etmesi gerekmektedir. Aksi halde, kişiler arasındaki problemlerden dolayı, kargaşa, anarşi ve terör eksik olmayacak, sorunlar sürekli büyüyerek toplumu da olumsuz yönde etkileyecektir. Bahsedilen açıdan devletler için de durum aynı olup, bu anlamda bireylerle devletlerin durumu birbirinden pek farklı değildir</a:t>
            </a:r>
            <a:r>
              <a:rPr lang="tr-TR" dirty="0" smtClean="0">
                <a:latin typeface="Georgia" panose="02040502050405020303" pitchFamily="18" charset="0"/>
                <a:ea typeface="Times New Roman" panose="02020603050405020304" pitchFamily="18" charset="0"/>
                <a:cs typeface="Times New Roman" panose="02020603050405020304" pitchFamily="18" charset="0"/>
              </a:rPr>
              <a:t>.</a:t>
            </a:r>
            <a:r>
              <a:rPr lang="tr-TR" dirty="0">
                <a:solidFill>
                  <a:srgbClr val="000000"/>
                </a:solidFill>
                <a:latin typeface="Georgia" panose="02040502050405020303" pitchFamily="18" charset="0"/>
                <a:ea typeface="Calibri" panose="020F0502020204030204" pitchFamily="34" charset="0"/>
                <a:cs typeface="Times New Roman" panose="02020603050405020304" pitchFamily="18" charset="0"/>
              </a:rPr>
              <a:t> </a:t>
            </a:r>
            <a:endParaRPr lang="tr-TR"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30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542902" y="2211417"/>
            <a:ext cx="7376161" cy="2203829"/>
          </a:xfrm>
        </p:spPr>
        <p:txBody>
          <a:bodyPr>
            <a:normAutofit/>
          </a:bodyPr>
          <a:lstStyle/>
          <a:p>
            <a:pPr eaLnBrk="1" hangingPunct="1">
              <a:defRPr/>
            </a:pPr>
            <a:r>
              <a:rPr lang="tr-TR" altLang="tr-TR" sz="3600" dirty="0" smtClean="0">
                <a:solidFill>
                  <a:srgbClr val="002060"/>
                </a:solidFill>
              </a:rPr>
              <a:t>Sınır Kavramı </a:t>
            </a: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5691" y="914400"/>
            <a:ext cx="5338355" cy="5355312"/>
          </a:xfrm>
          <a:prstGeom prst="rect">
            <a:avLst/>
          </a:prstGeom>
        </p:spPr>
        <p:txBody>
          <a:bodyPr wrap="square">
            <a:spAutoFit/>
          </a:bodyPr>
          <a:lstStyle/>
          <a:p>
            <a:r>
              <a:rPr lang="tr-TR" b="1" dirty="0" smtClean="0">
                <a:latin typeface="Georgia" panose="02040502050405020303" pitchFamily="18" charset="0"/>
              </a:rPr>
              <a:t>SINIR </a:t>
            </a:r>
            <a:r>
              <a:rPr lang="tr-TR" b="1" dirty="0">
                <a:latin typeface="Georgia" panose="02040502050405020303" pitchFamily="18" charset="0"/>
              </a:rPr>
              <a:t>NEDİR</a:t>
            </a:r>
            <a:r>
              <a:rPr lang="tr-TR" b="1" dirty="0" smtClean="0">
                <a:latin typeface="Georgia" panose="02040502050405020303" pitchFamily="18" charset="0"/>
              </a:rPr>
              <a:t>?</a:t>
            </a:r>
            <a:r>
              <a:rPr lang="tr-TR" dirty="0">
                <a:latin typeface="Georgia" panose="02040502050405020303" pitchFamily="18" charset="0"/>
              </a:rPr>
              <a:t/>
            </a:r>
            <a:br>
              <a:rPr lang="tr-TR" dirty="0">
                <a:latin typeface="Georgia" panose="02040502050405020303" pitchFamily="18" charset="0"/>
              </a:rPr>
            </a:br>
            <a:r>
              <a:rPr lang="tr-TR" dirty="0">
                <a:latin typeface="Georgia" panose="02040502050405020303" pitchFamily="18" charset="0"/>
              </a:rPr>
              <a:t> </a:t>
            </a:r>
            <a:r>
              <a:rPr lang="tr-TR" dirty="0" smtClean="0">
                <a:latin typeface="Georgia" panose="02040502050405020303" pitchFamily="18" charset="0"/>
              </a:rPr>
              <a:t>Siyasi </a:t>
            </a:r>
            <a:r>
              <a:rPr lang="tr-TR" dirty="0">
                <a:latin typeface="Georgia" panose="02040502050405020303" pitchFamily="18" charset="0"/>
              </a:rPr>
              <a:t>coğrafya açısından sınır denildiğinde ilk akla gelen konulardan biri devlet sınırları olup, özellikle son dönemde dünyada kurulan yeni devletler, yaşanan çatışmalar, sınır ötesi harekatlar ve savaşlarla sürekli gündemdeki yerini korumaktadır. Yunanca ‘</a:t>
            </a:r>
            <a:r>
              <a:rPr lang="tr-TR" dirty="0" err="1">
                <a:latin typeface="Georgia" panose="02040502050405020303" pitchFamily="18" charset="0"/>
              </a:rPr>
              <a:t>sinoron</a:t>
            </a:r>
            <a:r>
              <a:rPr lang="tr-TR" dirty="0">
                <a:latin typeface="Georgia" panose="02040502050405020303" pitchFamily="18" charset="0"/>
              </a:rPr>
              <a:t>’ kelimesinden gelen sınır, iki komşu devletin topraklarını birbirinden ayıran çizgi, hudut; komşu il, ilçe, köy veya kişilerin topraklarını birbirinden ayıran çizgi,  uç gibi ifadelerle tanımlanmıştır. Sınır ile aynı anlamda ve Arapçadan gelen hudut ise,  ‘sınır, uç, son’ gibi kelimelerle </a:t>
            </a:r>
            <a:r>
              <a:rPr lang="tr-TR" dirty="0" smtClean="0">
                <a:latin typeface="Georgia" panose="02040502050405020303" pitchFamily="18" charset="0"/>
              </a:rPr>
              <a:t>açıklanmıştır. </a:t>
            </a:r>
            <a:r>
              <a:rPr lang="tr-TR" dirty="0">
                <a:latin typeface="Georgia" panose="02040502050405020303" pitchFamily="18" charset="0"/>
              </a:rPr>
              <a:t>Bu anlamı karşılayan diğer bir terim de, sınır boyu olarak ifade edilen serhattir. Serhat, Osmanlı Devletinin, komşu ülkelerle arasındaki sınır bölgesine verilen addır. Başka bir ifade ile, hudut başı, iki devlet toprağının birleştiği sınır yerinde kullanılan bir tabirdir. </a:t>
            </a:r>
            <a:endParaRPr lang="tr-TR" dirty="0" smtClean="0">
              <a:latin typeface="Georgia" panose="02040502050405020303" pitchFamily="18" charset="0"/>
            </a:endParaRPr>
          </a:p>
        </p:txBody>
      </p:sp>
      <p:pic>
        <p:nvPicPr>
          <p:cNvPr id="3" name="Resim 2"/>
          <p:cNvPicPr>
            <a:picLocks noChangeAspect="1"/>
          </p:cNvPicPr>
          <p:nvPr/>
        </p:nvPicPr>
        <p:blipFill>
          <a:blip r:embed="rId2"/>
          <a:stretch>
            <a:fillRect/>
          </a:stretch>
        </p:blipFill>
        <p:spPr>
          <a:xfrm>
            <a:off x="6418218" y="1780722"/>
            <a:ext cx="4709432" cy="3139621"/>
          </a:xfrm>
          <a:prstGeom prst="rect">
            <a:avLst/>
          </a:prstGeom>
        </p:spPr>
      </p:pic>
    </p:spTree>
    <p:extLst>
      <p:ext uri="{BB962C8B-B14F-4D97-AF65-F5344CB8AC3E}">
        <p14:creationId xmlns:p14="http://schemas.microsoft.com/office/powerpoint/2010/main" val="22238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1704" y="905691"/>
            <a:ext cx="9320463" cy="4801314"/>
          </a:xfrm>
          <a:prstGeom prst="rect">
            <a:avLst/>
          </a:prstGeom>
        </p:spPr>
        <p:txBody>
          <a:bodyPr wrap="square">
            <a:spAutoFit/>
          </a:bodyPr>
          <a:lstStyle/>
          <a:p>
            <a:pPr algn="just"/>
            <a:endParaRPr lang="tr-TR" dirty="0" smtClean="0">
              <a:latin typeface="Georgia" panose="02040502050405020303" pitchFamily="18" charset="0"/>
            </a:endParaRPr>
          </a:p>
          <a:p>
            <a:pPr algn="just"/>
            <a:r>
              <a:rPr lang="tr-TR" dirty="0" smtClean="0">
                <a:latin typeface="Georgia" panose="02040502050405020303" pitchFamily="18" charset="0"/>
              </a:rPr>
              <a:t>Farsça </a:t>
            </a:r>
            <a:r>
              <a:rPr lang="tr-TR" dirty="0">
                <a:latin typeface="Georgia" panose="02040502050405020303" pitchFamily="18" charset="0"/>
              </a:rPr>
              <a:t>olan bu tabirin Arapçası </a:t>
            </a:r>
            <a:r>
              <a:rPr lang="tr-TR" dirty="0" err="1">
                <a:latin typeface="Georgia" panose="02040502050405020303" pitchFamily="18" charset="0"/>
              </a:rPr>
              <a:t>sugur</a:t>
            </a:r>
            <a:r>
              <a:rPr lang="tr-TR" dirty="0">
                <a:latin typeface="Georgia" panose="02040502050405020303" pitchFamily="18" charset="0"/>
              </a:rPr>
              <a:t> da bu manada kullanılırdı. Sınır, hududun uzandığı geçiş bölgesidir. Doğası gereği belirlenmesi güç bir bölgedir. Sınır boyunun nerede başlayıp nerede bittiğine ilişkin açık kurallar yoktur. </a:t>
            </a:r>
            <a:r>
              <a:rPr lang="tr-TR" dirty="0" err="1">
                <a:latin typeface="Georgia" panose="02040502050405020303" pitchFamily="18" charset="0"/>
              </a:rPr>
              <a:t>Militarize</a:t>
            </a:r>
            <a:r>
              <a:rPr lang="tr-TR" dirty="0">
                <a:latin typeface="Georgia" panose="02040502050405020303" pitchFamily="18" charset="0"/>
              </a:rPr>
              <a:t> bir sınırda sınırın uç noktaları, komşu devletlerin askerleriyle güçlendirilmiş istihkamların varlığıyla belirleniyordu. Arazinin her iki yanı, sınır garnizonlarının akınlarına açık; istihkamların kendileri de, sınır bölgesinin uç noktalarının yer değiştirmesine yol açacak şekilde zapt edilebilir </a:t>
            </a:r>
            <a:r>
              <a:rPr lang="tr-TR" dirty="0" smtClean="0">
                <a:latin typeface="Georgia" panose="02040502050405020303" pitchFamily="18" charset="0"/>
              </a:rPr>
              <a:t>nitelikteydi.</a:t>
            </a:r>
          </a:p>
          <a:p>
            <a:pPr algn="just"/>
            <a:endParaRPr lang="tr-TR" dirty="0" smtClean="0">
              <a:latin typeface="Georgia" panose="02040502050405020303" pitchFamily="18" charset="0"/>
            </a:endParaRPr>
          </a:p>
          <a:p>
            <a:pPr algn="just"/>
            <a:r>
              <a:rPr lang="tr-TR" dirty="0">
                <a:latin typeface="Georgia" panose="02040502050405020303" pitchFamily="18" charset="0"/>
              </a:rPr>
              <a:t> </a:t>
            </a:r>
            <a:r>
              <a:rPr lang="tr-TR" dirty="0">
                <a:latin typeface="Georgia" panose="02040502050405020303" pitchFamily="18" charset="0"/>
              </a:rPr>
              <a:t>Dünya nüfusuna oranla toprakların bol sayılabileceği ve insanların çoğunlukla şehir tipi devletlerde yaşadığı çağlarda siyasal sınırlar, bugünkü kadar üzerinde durulan bir konu değildi. Romalılar kurdukları yeni bir şehir ya da koloninin sınırını genellikle sabanla sürerek tespit ederlerdi. Ancak site devletlerinden geniş topraklara dayanan devlet biçimine geçilince sınır çizgilerini daha ciddi ve kesin olarak işaretlemek ihtiyacı doğdu ve bu, Roma kanunlarında da yer alan önemli bir husus haline geldi. Daha sonra özellikle sömürgeciliğin tasfiyesi ve yeni devletlerin ortaya çıkışı gibi olaylar, uluslararası ilişkilerde sınırlara daha da büyük bir önem kazandırdı </a:t>
            </a:r>
          </a:p>
        </p:txBody>
      </p:sp>
    </p:spTree>
    <p:extLst>
      <p:ext uri="{BB962C8B-B14F-4D97-AF65-F5344CB8AC3E}">
        <p14:creationId xmlns:p14="http://schemas.microsoft.com/office/powerpoint/2010/main" val="131645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9201" y="948690"/>
            <a:ext cx="9641304" cy="3970318"/>
          </a:xfrm>
          <a:prstGeom prst="rect">
            <a:avLst/>
          </a:prstGeom>
        </p:spPr>
        <p:txBody>
          <a:bodyPr wrap="square">
            <a:spAutoFit/>
          </a:bodyPr>
          <a:lstStyle/>
          <a:p>
            <a:r>
              <a:rPr lang="tr-TR" b="1" dirty="0">
                <a:solidFill>
                  <a:srgbClr val="000000"/>
                </a:solidFill>
                <a:latin typeface="Arial" panose="020B0604020202020204" pitchFamily="34" charset="0"/>
                <a:ea typeface="Calibri" panose="020F0502020204030204" pitchFamily="34" charset="0"/>
              </a:rPr>
              <a:t/>
            </a:r>
            <a:br>
              <a:rPr lang="tr-TR" b="1" dirty="0">
                <a:solidFill>
                  <a:srgbClr val="000000"/>
                </a:solidFill>
                <a:latin typeface="Arial" panose="020B0604020202020204" pitchFamily="34" charset="0"/>
                <a:ea typeface="Calibri" panose="020F0502020204030204" pitchFamily="34" charset="0"/>
              </a:rPr>
            </a:br>
            <a:r>
              <a:rPr lang="tr-TR" b="1" dirty="0" smtClean="0">
                <a:solidFill>
                  <a:srgbClr val="000000"/>
                </a:solidFill>
                <a:latin typeface="Georgia" panose="02040502050405020303" pitchFamily="18" charset="0"/>
                <a:ea typeface="Calibri" panose="020F0502020204030204" pitchFamily="34" charset="0"/>
              </a:rPr>
              <a:t>Dünden bugüne sınır kavramı         </a:t>
            </a:r>
          </a:p>
          <a:p>
            <a:r>
              <a:rPr lang="tr-TR" dirty="0" err="1" smtClean="0">
                <a:latin typeface="Georgia" panose="02040502050405020303" pitchFamily="18" charset="0"/>
                <a:ea typeface="Times New Roman" panose="02020603050405020304" pitchFamily="18" charset="0"/>
              </a:rPr>
              <a:t>İlkçağ’da</a:t>
            </a:r>
            <a:r>
              <a:rPr lang="tr-TR" dirty="0" smtClean="0">
                <a:latin typeface="Georgia" panose="02040502050405020303" pitchFamily="18" charset="0"/>
                <a:ea typeface="Times New Roman" panose="02020603050405020304" pitchFamily="18" charset="0"/>
              </a:rPr>
              <a:t> </a:t>
            </a:r>
            <a:r>
              <a:rPr lang="tr-TR" dirty="0">
                <a:latin typeface="Georgia" panose="02040502050405020303" pitchFamily="18" charset="0"/>
                <a:ea typeface="Times New Roman" panose="02020603050405020304" pitchFamily="18" charset="0"/>
              </a:rPr>
              <a:t>sınır kavramı, insanların ilk defa teşkilatlı bir biçimde yaşamaya başladıkları zamanlarda ortaya çıkmıştır. O zamanlar sınır, belki de sadece ekonomik değer taşıyan, günlük ihtiyaçların sağlandığı alanları çeviriyordu. İlk büyük devletlerin kurulduğu devirlerde, ekonomik değerlere bir de savunma bakımından önem derecesi katılmış </a:t>
            </a:r>
            <a:r>
              <a:rPr lang="tr-TR" dirty="0" smtClean="0">
                <a:latin typeface="Georgia" panose="02040502050405020303" pitchFamily="18" charset="0"/>
                <a:ea typeface="Times New Roman" panose="02020603050405020304" pitchFamily="18" charset="0"/>
              </a:rPr>
              <a:t>oldu. </a:t>
            </a:r>
            <a:r>
              <a:rPr lang="tr-TR" dirty="0">
                <a:latin typeface="Georgia" panose="02040502050405020303" pitchFamily="18" charset="0"/>
                <a:ea typeface="Times New Roman" panose="02020603050405020304" pitchFamily="18" charset="0"/>
              </a:rPr>
              <a:t>Dünya nüfusu çoğalıp fertlerin, cemiyetlerin ihtiyaçları artıp devletlerin sayısı fazlalaştıkça, sınırlar daha belirli hale geldi, pek çok yerde dikkatle ve hassasiyetle tespit edildi, ufak değişmeler dahi devletler arasında büyük meseleler yaratmaya başladı. XX. yüzyıla kadar sınırlar toprak üzerinde bulunuyor, hemen hemen bir çizgi şeklinde uzanıyordu. Pek çok yerde sınırı andıran herhangi bir işaret </a:t>
            </a:r>
            <a:r>
              <a:rPr lang="tr-TR" dirty="0" smtClean="0">
                <a:latin typeface="Georgia" panose="02040502050405020303" pitchFamily="18" charset="0"/>
                <a:ea typeface="Times New Roman" panose="02020603050405020304" pitchFamily="18" charset="0"/>
              </a:rPr>
              <a:t>bulunmuyordu. </a:t>
            </a:r>
            <a:r>
              <a:rPr lang="tr-TR" dirty="0">
                <a:latin typeface="Georgia" panose="02040502050405020303" pitchFamily="18" charset="0"/>
                <a:ea typeface="Times New Roman" panose="02020603050405020304" pitchFamily="18" charset="0"/>
              </a:rPr>
              <a:t>Nadir yerlerde nöbetçi kulelerine, gümrük teşkilatına ait binalara tesadüf olunuyordu. </a:t>
            </a:r>
            <a:endParaRPr lang="tr-TR" dirty="0">
              <a:latin typeface="Georgia" panose="02040502050405020303" pitchFamily="18" charset="0"/>
            </a:endParaRPr>
          </a:p>
          <a:p>
            <a:endParaRPr lang="tr-TR" dirty="0" smtClean="0">
              <a:latin typeface="Georgia" panose="02040502050405020303" pitchFamily="18" charset="0"/>
            </a:endParaRPr>
          </a:p>
          <a:p>
            <a:endParaRPr lang="tr-TR" dirty="0">
              <a:latin typeface="Georgia" panose="02040502050405020303" pitchFamily="18" charset="0"/>
            </a:endParaRPr>
          </a:p>
        </p:txBody>
      </p:sp>
    </p:spTree>
    <p:extLst>
      <p:ext uri="{BB962C8B-B14F-4D97-AF65-F5344CB8AC3E}">
        <p14:creationId xmlns:p14="http://schemas.microsoft.com/office/powerpoint/2010/main" val="10924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6760" y="960120"/>
            <a:ext cx="5090160" cy="4524315"/>
          </a:xfrm>
          <a:prstGeom prst="rect">
            <a:avLst/>
          </a:prstGeom>
        </p:spPr>
        <p:txBody>
          <a:bodyPr wrap="square">
            <a:spAutoFit/>
          </a:bodyPr>
          <a:lstStyle/>
          <a:p>
            <a:pPr algn="just"/>
            <a:r>
              <a:rPr lang="tr-TR" dirty="0">
                <a:latin typeface="Georgia" panose="02040502050405020303" pitchFamily="18" charset="0"/>
                <a:ea typeface="Times New Roman" panose="02020603050405020304" pitchFamily="18" charset="0"/>
              </a:rPr>
              <a:t>Bazı milletler, komşularına karşı kendilerini emniyet altına alabilmek için bütün sınır boyunca sağlam yapılı -Çin Seddi gibi- yüksek bir duvar çekmek zorunda kalmıştır. </a:t>
            </a:r>
            <a:endParaRPr lang="tr-TR" dirty="0" smtClean="0">
              <a:latin typeface="Georgia" panose="02040502050405020303" pitchFamily="18" charset="0"/>
              <a:ea typeface="Times New Roman" panose="02020603050405020304" pitchFamily="18" charset="0"/>
            </a:endParaRPr>
          </a:p>
          <a:p>
            <a:pPr algn="just"/>
            <a:endParaRPr lang="tr-TR" dirty="0" smtClean="0">
              <a:latin typeface="Georgia" panose="02040502050405020303" pitchFamily="18" charset="0"/>
              <a:ea typeface="Times New Roman" panose="02020603050405020304" pitchFamily="18" charset="0"/>
            </a:endParaRPr>
          </a:p>
          <a:p>
            <a:pPr algn="just"/>
            <a:r>
              <a:rPr lang="tr-TR" dirty="0">
                <a:latin typeface="Georgia" panose="02040502050405020303" pitchFamily="18" charset="0"/>
              </a:rPr>
              <a:t>Eskiden toprak üzerinde belli belirsiz işaretlerle oluşan sınır çizgileri ya da iki taraf arasında boş bırakılan sınır bölgeleri bugün artık yerlerini çok belirli ve oynatılması güç kesin çizgilere </a:t>
            </a:r>
            <a:r>
              <a:rPr lang="tr-TR" dirty="0" smtClean="0">
                <a:latin typeface="Georgia" panose="02040502050405020303" pitchFamily="18" charset="0"/>
              </a:rPr>
              <a:t>bırakmıştır. </a:t>
            </a:r>
            <a:r>
              <a:rPr lang="tr-TR" dirty="0">
                <a:latin typeface="Georgia" panose="02040502050405020303" pitchFamily="18" charset="0"/>
              </a:rPr>
              <a:t>XX. yüzyıla kadar sınırlarda genellikle seyrek nöbetçi kuleleri, giriş ve çıkış kapılarında gümrük binaları bulunurken devletler artık bu ayırıcı çizgiler üzerinde ulusal savunma, güvenlik, kaçakçılık, gelişigüzel göçleri önleme ve sağlıkla ilgili nedenlerle çok sıkı önlemler almışlardır</a:t>
            </a:r>
            <a:endParaRPr lang="tr-TR" dirty="0">
              <a:latin typeface="Georgia" panose="02040502050405020303" pitchFamily="18" charset="0"/>
              <a:ea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6268246" y="773609"/>
            <a:ext cx="5055517" cy="2746831"/>
          </a:xfrm>
          <a:prstGeom prst="rect">
            <a:avLst/>
          </a:prstGeom>
        </p:spPr>
      </p:pic>
      <p:pic>
        <p:nvPicPr>
          <p:cNvPr id="4" name="Resim 3"/>
          <p:cNvPicPr>
            <a:picLocks noChangeAspect="1"/>
          </p:cNvPicPr>
          <p:nvPr/>
        </p:nvPicPr>
        <p:blipFill>
          <a:blip r:embed="rId3"/>
          <a:stretch>
            <a:fillRect/>
          </a:stretch>
        </p:blipFill>
        <p:spPr>
          <a:xfrm>
            <a:off x="6268246" y="3688081"/>
            <a:ext cx="5055517" cy="2514600"/>
          </a:xfrm>
          <a:prstGeom prst="rect">
            <a:avLst/>
          </a:prstGeom>
        </p:spPr>
      </p:pic>
    </p:spTree>
    <p:extLst>
      <p:ext uri="{BB962C8B-B14F-4D97-AF65-F5344CB8AC3E}">
        <p14:creationId xmlns:p14="http://schemas.microsoft.com/office/powerpoint/2010/main" val="296910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5360" y="543595"/>
            <a:ext cx="10226040" cy="5909310"/>
          </a:xfrm>
          <a:prstGeom prst="rect">
            <a:avLst/>
          </a:prstGeom>
        </p:spPr>
        <p:txBody>
          <a:bodyPr wrap="square">
            <a:spAutoFit/>
          </a:bodyPr>
          <a:lstStyle/>
          <a:p>
            <a:pPr indent="449580" algn="just">
              <a:lnSpc>
                <a:spcPct val="150000"/>
              </a:lnSpc>
              <a:spcAft>
                <a:spcPts val="0"/>
              </a:spcAft>
            </a:pPr>
            <a:endParaRPr lang="tr-TR" dirty="0">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0"/>
              </a:spcAft>
            </a:pPr>
            <a:r>
              <a:rPr lang="tr-TR" dirty="0" smtClean="0">
                <a:latin typeface="Georgia" panose="02040502050405020303" pitchFamily="18" charset="0"/>
                <a:ea typeface="Times New Roman" panose="02020603050405020304" pitchFamily="18" charset="0"/>
                <a:cs typeface="Times New Roman" panose="02020603050405020304" pitchFamily="18" charset="0"/>
              </a:rPr>
              <a:t>Siyasal </a:t>
            </a:r>
            <a:r>
              <a:rPr lang="tr-TR" dirty="0">
                <a:latin typeface="Georgia" panose="02040502050405020303" pitchFamily="18" charset="0"/>
                <a:ea typeface="Times New Roman" panose="02020603050405020304" pitchFamily="18" charset="0"/>
                <a:cs typeface="Times New Roman" panose="02020603050405020304" pitchFamily="18" charset="0"/>
              </a:rPr>
              <a:t>ünitelerin/devletlerin hakimiyet ve sorumluluklarının birbirinden ayrılması, eski tarihlerden beri ya sınır bölgeleri ya da sınır çizgileriyle sağlanmıştır. Sınır çizgisi kuşkusuz geometrik anlamda tek boyutlu bir çizgi olarak düşünülemez. Bu amaçla dikilen ağaç kazıklar, ormanlık bir alanda ağaçların kesilmesiyle açılan bir şerit ve tarlalar arasında uzanan dar bir yol, birkaç santimetreden birkaç metreye kadar genişliği olan sınır çizgileri oluşturabilir. Sınır bölgeleriyse, iki ülke arasında gerektiğinde insanların yerleşip yaşayabileceği kadar genişliği olan </a:t>
            </a:r>
            <a:r>
              <a:rPr lang="tr-TR" dirty="0" err="1" smtClean="0">
                <a:latin typeface="Georgia" panose="02040502050405020303" pitchFamily="18" charset="0"/>
                <a:ea typeface="Times New Roman" panose="02020603050405020304" pitchFamily="18" charset="0"/>
                <a:cs typeface="Times New Roman" panose="02020603050405020304" pitchFamily="18" charset="0"/>
              </a:rPr>
              <a:t>alanlardır.</a:t>
            </a:r>
            <a:r>
              <a:rPr lang="tr-TR" dirty="0" err="1" smtClean="0">
                <a:latin typeface="Georgia" panose="02040502050405020303" pitchFamily="18" charset="0"/>
                <a:ea typeface="Times New Roman" panose="02020603050405020304" pitchFamily="18" charset="0"/>
              </a:rPr>
              <a:t>Bugünkü</a:t>
            </a:r>
            <a:r>
              <a:rPr lang="tr-TR" dirty="0" smtClean="0">
                <a:latin typeface="Georgia" panose="02040502050405020303" pitchFamily="18" charset="0"/>
                <a:ea typeface="Times New Roman" panose="02020603050405020304" pitchFamily="18" charset="0"/>
              </a:rPr>
              <a:t> </a:t>
            </a:r>
            <a:r>
              <a:rPr lang="tr-TR" dirty="0">
                <a:latin typeface="Georgia" panose="02040502050405020303" pitchFamily="18" charset="0"/>
                <a:ea typeface="Times New Roman" panose="02020603050405020304" pitchFamily="18" charset="0"/>
              </a:rPr>
              <a:t>haliyle sınırlar sadece haritalar üzerinde yer alan ve genellikle kırmızı renkle gösterilen bir çizgi şeklindedir. Gerçekte ise, araziye yani yerine gidildiğinde öyle bir çizgi ile karşılaşmak </a:t>
            </a:r>
            <a:r>
              <a:rPr lang="tr-TR" dirty="0" smtClean="0">
                <a:latin typeface="Georgia" panose="02040502050405020303" pitchFamily="18" charset="0"/>
                <a:ea typeface="Times New Roman" panose="02020603050405020304" pitchFamily="18" charset="0"/>
              </a:rPr>
              <a:t>imkansızdır. </a:t>
            </a:r>
            <a:r>
              <a:rPr lang="tr-TR" dirty="0">
                <a:latin typeface="Georgia" panose="02040502050405020303" pitchFamily="18" charset="0"/>
              </a:rPr>
              <a:t>Bazı durumlarda devletler, iki tarafa geçişi zorlaştırmak veya gizli geçişler olup olmadığını kontrol edebilmek için sınıra tel örgü çekmişler, kendi taraflarındaki tel örgüye bitişik geniş bir şeridi sürerek izlerin takip edilmesini mümkün bir hale getirmişlerdi. XX. yüzyılın başlarında, silahların tahrip gücünün artması sebebiyle, sınırlar bazı yerlerde yüzeyde birer çizgi olmaktan çıkarak, toprağın derinliklerine gömülmüş müdafaa tesisleri haline </a:t>
            </a:r>
            <a:r>
              <a:rPr lang="tr-TR" dirty="0" smtClean="0">
                <a:latin typeface="Georgia" panose="02040502050405020303" pitchFamily="18" charset="0"/>
              </a:rPr>
              <a:t>geldiler.</a:t>
            </a:r>
            <a:endParaRPr lang="tr-TR" dirty="0">
              <a:latin typeface="Georgia" panose="02040502050405020303" pitchFamily="18" charset="0"/>
            </a:endParaRPr>
          </a:p>
        </p:txBody>
      </p:sp>
    </p:spTree>
    <p:extLst>
      <p:ext uri="{BB962C8B-B14F-4D97-AF65-F5344CB8AC3E}">
        <p14:creationId xmlns:p14="http://schemas.microsoft.com/office/powerpoint/2010/main" val="240839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4440" y="914400"/>
            <a:ext cx="3840480" cy="5078313"/>
          </a:xfrm>
          <a:prstGeom prst="rect">
            <a:avLst/>
          </a:prstGeom>
        </p:spPr>
        <p:txBody>
          <a:bodyPr wrap="square">
            <a:spAutoFit/>
          </a:bodyPr>
          <a:lstStyle/>
          <a:p>
            <a:r>
              <a:rPr lang="tr-TR" dirty="0">
                <a:latin typeface="Georgia" panose="02040502050405020303" pitchFamily="18" charset="0"/>
                <a:ea typeface="Times New Roman" panose="02020603050405020304" pitchFamily="18" charset="0"/>
              </a:rPr>
              <a:t>Sınır sözcüğü, çok özgül bazı fikirleri ve imgeleri de akla getirmektedir. Sınır, hudut veya uç gibi terimlerin en kesin tanımı, siyasal coğrafya açısından yapılmaktadır. Bu terminoloji kullanılırsa sınır, iki devlet arasındaki fiili ayrım çizgisidir. Sadece haritalarda yer alan sınır çizgileri, sınırdaş devletler arasında müzakerelerle belirlenip antlaşmalarla tanımlanan kavramsal işaretlerdir. Günümüzde kullanılan sınırların kesin çizgileri, ancak kesin mesaha ve ölçme gereçlerinin geliştirilmesinden sonra ortaya çıkan, daha yeni bir hadisedir.</a:t>
            </a:r>
            <a:endParaRPr lang="tr-TR" dirty="0">
              <a:latin typeface="Georgia" panose="02040502050405020303" pitchFamily="18" charset="0"/>
            </a:endParaRPr>
          </a:p>
        </p:txBody>
      </p:sp>
      <p:pic>
        <p:nvPicPr>
          <p:cNvPr id="3" name="Resim 2"/>
          <p:cNvPicPr>
            <a:picLocks noChangeAspect="1"/>
          </p:cNvPicPr>
          <p:nvPr/>
        </p:nvPicPr>
        <p:blipFill>
          <a:blip r:embed="rId2"/>
          <a:stretch>
            <a:fillRect/>
          </a:stretch>
        </p:blipFill>
        <p:spPr>
          <a:xfrm>
            <a:off x="5773097" y="1950719"/>
            <a:ext cx="5582607" cy="3156585"/>
          </a:xfrm>
          <a:prstGeom prst="rect">
            <a:avLst/>
          </a:prstGeom>
        </p:spPr>
      </p:pic>
    </p:spTree>
    <p:extLst>
      <p:ext uri="{BB962C8B-B14F-4D97-AF65-F5344CB8AC3E}">
        <p14:creationId xmlns:p14="http://schemas.microsoft.com/office/powerpoint/2010/main" val="267461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5840" y="1006912"/>
            <a:ext cx="5882640" cy="5078313"/>
          </a:xfrm>
          <a:prstGeom prst="rect">
            <a:avLst/>
          </a:prstGeom>
        </p:spPr>
        <p:txBody>
          <a:bodyPr wrap="square">
            <a:spAutoFit/>
          </a:bodyPr>
          <a:lstStyle/>
          <a:p>
            <a:pPr indent="449580" algn="just">
              <a:lnSpc>
                <a:spcPct val="150000"/>
              </a:lnSpc>
              <a:spcAft>
                <a:spcPts val="0"/>
              </a:spcAft>
            </a:pPr>
            <a:r>
              <a:rPr lang="tr-TR" dirty="0" smtClean="0">
                <a:latin typeface="Georgia" panose="02040502050405020303" pitchFamily="18" charset="0"/>
                <a:ea typeface="Times New Roman" panose="02020603050405020304" pitchFamily="18" charset="0"/>
                <a:cs typeface="Times New Roman" panose="02020603050405020304" pitchFamily="18" charset="0"/>
              </a:rPr>
              <a:t>Devletler arasındaki sınırlar doğal olabildiği gibi yapay da olabilmektedir. Örneğin Türkiye-İran sınırı dağların su bölümü çizgilerinden geçmektedir ve 1639 </a:t>
            </a:r>
            <a:r>
              <a:rPr lang="tr-TR" dirty="0" err="1">
                <a:latin typeface="Georgia" panose="02040502050405020303" pitchFamily="18" charset="0"/>
                <a:ea typeface="Times New Roman" panose="02020603050405020304" pitchFamily="18" charset="0"/>
                <a:cs typeface="Times New Roman" panose="02020603050405020304" pitchFamily="18" charset="0"/>
              </a:rPr>
              <a:t>Kasr</a:t>
            </a:r>
            <a:r>
              <a:rPr lang="tr-TR" dirty="0">
                <a:latin typeface="Georgia" panose="02040502050405020303" pitchFamily="18" charset="0"/>
                <a:ea typeface="Times New Roman" panose="02020603050405020304" pitchFamily="18" charset="0"/>
                <a:cs typeface="Times New Roman" panose="02020603050405020304" pitchFamily="18" charset="0"/>
              </a:rPr>
              <a:t>-ı Şirin </a:t>
            </a:r>
            <a:r>
              <a:rPr lang="tr-TR" dirty="0" smtClean="0">
                <a:latin typeface="Georgia" panose="02040502050405020303" pitchFamily="18" charset="0"/>
                <a:ea typeface="Times New Roman" panose="02020603050405020304" pitchFamily="18" charset="0"/>
                <a:cs typeface="Times New Roman" panose="02020603050405020304" pitchFamily="18" charset="0"/>
              </a:rPr>
              <a:t>Antlaşmasıyla belirlenmiştir. Bugüne </a:t>
            </a:r>
            <a:r>
              <a:rPr lang="tr-TR" dirty="0">
                <a:latin typeface="Georgia" panose="02040502050405020303" pitchFamily="18" charset="0"/>
                <a:ea typeface="Times New Roman" panose="02020603050405020304" pitchFamily="18" charset="0"/>
                <a:cs typeface="Times New Roman" panose="02020603050405020304" pitchFamily="18" charset="0"/>
              </a:rPr>
              <a:t>kadar hemen hiç değişmeden kaldığı gibi, aslına bakılırsa daha önceki dönemlerde de zaman zaman devlet sınırı olma özelliği kazanmıştır. Elbette bu durum, bu bölgede bulunan ve bir duvar gibi geçişi engelleyen kabaca kuzey-güney yönündeki yüksek dağ sırası ile ilgilidir. </a:t>
            </a:r>
            <a:endParaRPr lang="tr-TR" dirty="0" smtClean="0">
              <a:latin typeface="Georgia" panose="02040502050405020303" pitchFamily="18" charset="0"/>
              <a:ea typeface="Times New Roman" panose="02020603050405020304" pitchFamily="18" charset="0"/>
              <a:cs typeface="Times New Roman" panose="02020603050405020304" pitchFamily="18" charset="0"/>
            </a:endParaRPr>
          </a:p>
          <a:p>
            <a:pPr indent="449580" algn="just">
              <a:lnSpc>
                <a:spcPct val="150000"/>
              </a:lnSpc>
              <a:spcAft>
                <a:spcPts val="0"/>
              </a:spcAft>
            </a:pPr>
            <a:r>
              <a:rPr lang="tr-TR" dirty="0" smtClean="0">
                <a:effectLst/>
                <a:latin typeface="Georgia" panose="02040502050405020303" pitchFamily="18" charset="0"/>
                <a:ea typeface="Calibri" panose="020F0502020204030204" pitchFamily="34" charset="0"/>
                <a:cs typeface="Times New Roman" panose="02020603050405020304" pitchFamily="18" charset="0"/>
              </a:rPr>
              <a:t>Akarsular da genel anlamda ülkeler arasında doğal sınır oluşturmaktadır. Örneğin Türkiye–Ermenistan sınırını büyük bölümünü Aras Nehri oluşturmaktadır. </a:t>
            </a:r>
            <a:endParaRPr lang="tr-TR"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040051" y="2118360"/>
            <a:ext cx="4153729" cy="2633662"/>
          </a:xfrm>
          <a:prstGeom prst="rect">
            <a:avLst/>
          </a:prstGeom>
        </p:spPr>
      </p:pic>
    </p:spTree>
    <p:extLst>
      <p:ext uri="{BB962C8B-B14F-4D97-AF65-F5344CB8AC3E}">
        <p14:creationId xmlns:p14="http://schemas.microsoft.com/office/powerpoint/2010/main" val="29600919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155</TotalTime>
  <Words>801</Words>
  <Application>Microsoft Office PowerPoint</Application>
  <PresentationFormat>Geniş ekran</PresentationFormat>
  <Paragraphs>24</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Garamond</vt:lpstr>
      <vt:lpstr>Georgia</vt:lpstr>
      <vt:lpstr>Times New Roman</vt:lpstr>
      <vt:lpstr>Organik</vt:lpstr>
      <vt:lpstr>COG 338 SİYASİ COĞRAFYA</vt:lpstr>
      <vt:lpstr>Sınır Kavramı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21</cp:revision>
  <dcterms:created xsi:type="dcterms:W3CDTF">2020-05-08T10:22:32Z</dcterms:created>
  <dcterms:modified xsi:type="dcterms:W3CDTF">2020-05-10T19:35:49Z</dcterms:modified>
</cp:coreProperties>
</file>