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69FB2C-C181-4FCF-833A-B46A42FF8FDF}" type="datetimeFigureOut">
              <a:rPr lang="tr-TR" smtClean="0"/>
              <a:t>03.02.2017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01AAEC-299C-425B-A708-D4B021FA56AD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69FB2C-C181-4FCF-833A-B46A42FF8FDF}" type="datetimeFigureOut">
              <a:rPr lang="tr-TR" smtClean="0"/>
              <a:t>03.02.2017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01AAEC-299C-425B-A708-D4B021FA56AD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69FB2C-C181-4FCF-833A-B46A42FF8FDF}" type="datetimeFigureOut">
              <a:rPr lang="tr-TR" smtClean="0"/>
              <a:t>03.02.2017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01AAEC-299C-425B-A708-D4B021FA56AD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69FB2C-C181-4FCF-833A-B46A42FF8FDF}" type="datetimeFigureOut">
              <a:rPr lang="tr-TR" smtClean="0"/>
              <a:t>03.02.2017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01AAEC-299C-425B-A708-D4B021FA56AD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69FB2C-C181-4FCF-833A-B46A42FF8FDF}" type="datetimeFigureOut">
              <a:rPr lang="tr-TR" smtClean="0"/>
              <a:t>03.02.2017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01AAEC-299C-425B-A708-D4B021FA56AD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69FB2C-C181-4FCF-833A-B46A42FF8FDF}" type="datetimeFigureOut">
              <a:rPr lang="tr-TR" smtClean="0"/>
              <a:t>03.02.2017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01AAEC-299C-425B-A708-D4B021FA56AD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69FB2C-C181-4FCF-833A-B46A42FF8FDF}" type="datetimeFigureOut">
              <a:rPr lang="tr-TR" smtClean="0"/>
              <a:t>03.02.2017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01AAEC-299C-425B-A708-D4B021FA56AD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69FB2C-C181-4FCF-833A-B46A42FF8FDF}" type="datetimeFigureOut">
              <a:rPr lang="tr-TR" smtClean="0"/>
              <a:t>03.02.2017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01AAEC-299C-425B-A708-D4B021FA56AD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69FB2C-C181-4FCF-833A-B46A42FF8FDF}" type="datetimeFigureOut">
              <a:rPr lang="tr-TR" smtClean="0"/>
              <a:t>03.02.2017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01AAEC-299C-425B-A708-D4B021FA56AD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69FB2C-C181-4FCF-833A-B46A42FF8FDF}" type="datetimeFigureOut">
              <a:rPr lang="tr-TR" smtClean="0"/>
              <a:t>03.02.2017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01AAEC-299C-425B-A708-D4B021FA56AD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69FB2C-C181-4FCF-833A-B46A42FF8FDF}" type="datetimeFigureOut">
              <a:rPr lang="tr-TR" smtClean="0"/>
              <a:t>03.02.2017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01AAEC-299C-425B-A708-D4B021FA56AD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69FB2C-C181-4FCF-833A-B46A42FF8FDF}" type="datetimeFigureOut">
              <a:rPr lang="tr-TR" smtClean="0"/>
              <a:t>03.02.2017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01AAEC-299C-425B-A708-D4B021FA56AD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64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tr-TR" dirty="0" smtClean="0">
                <a:effectLst/>
                <a:latin typeface="Comic Sans MS" pitchFamily="66" charset="0"/>
              </a:rPr>
              <a:t>Çayır-mera ıslahının tanımı</a:t>
            </a:r>
          </a:p>
        </p:txBody>
      </p:sp>
      <p:sp>
        <p:nvSpPr>
          <p:cNvPr id="781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14313" y="1905000"/>
            <a:ext cx="8472487" cy="4114800"/>
          </a:xfrm>
        </p:spPr>
        <p:txBody>
          <a:bodyPr/>
          <a:lstStyle/>
          <a:p>
            <a:pPr marL="342829" indent="-342829" algn="just" eaLnBrk="1" hangingPunct="1">
              <a:buFontTx/>
              <a:buNone/>
              <a:defRPr/>
            </a:pPr>
            <a:r>
              <a:rPr lang="tr-TR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	</a:t>
            </a:r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Yem üretimi amacıyla, vejetasyonu ıslaha </a:t>
            </a:r>
          </a:p>
          <a:p>
            <a:pPr marL="342829" indent="-342829" algn="just" eaLnBrk="1" hangingPunct="1">
              <a:buFontTx/>
              <a:buNone/>
              <a:defRPr/>
            </a:pPr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yönelik, otlatma, biçme, gübreleme, sulama,</a:t>
            </a:r>
          </a:p>
          <a:p>
            <a:pPr marL="342829" indent="-342829" algn="just" eaLnBrk="1" hangingPunct="1">
              <a:buFontTx/>
              <a:buNone/>
              <a:defRPr/>
            </a:pPr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drenaj, tohumlama vb. kültürel yöntemlerin</a:t>
            </a:r>
          </a:p>
          <a:p>
            <a:pPr marL="342829" indent="-342829" algn="just" eaLnBrk="1" hangingPunct="1">
              <a:buFontTx/>
              <a:buNone/>
              <a:defRPr/>
            </a:pPr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çayır ve mera üzerinde uygulanmasına</a:t>
            </a:r>
            <a:r>
              <a:rPr lang="tr-TR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 </a:t>
            </a:r>
            <a:r>
              <a:rPr lang="tr-TR" b="1" dirty="0" smtClean="0">
                <a:solidFill>
                  <a:srgbClr val="FF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çayır</a:t>
            </a:r>
          </a:p>
          <a:p>
            <a:pPr marL="342829" indent="-342829" algn="just" eaLnBrk="1" hangingPunct="1">
              <a:buFontTx/>
              <a:buNone/>
              <a:defRPr/>
            </a:pPr>
            <a:r>
              <a:rPr lang="tr-TR" b="1" dirty="0" smtClean="0">
                <a:solidFill>
                  <a:srgbClr val="FF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ve mera ıslahı</a:t>
            </a:r>
            <a:r>
              <a:rPr lang="tr-TR" dirty="0" smtClean="0">
                <a:solidFill>
                  <a:srgbClr val="FF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 </a:t>
            </a:r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denir.</a:t>
            </a:r>
            <a:r>
              <a:rPr lang="tr-TR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 </a:t>
            </a:r>
            <a:endParaRPr lang="en-US" dirty="0" smtClean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  <a:p>
            <a:pPr marL="342829" indent="-342829" eaLnBrk="1" hangingPunct="1">
              <a:buFontTx/>
              <a:buNone/>
              <a:defRPr/>
            </a:pPr>
            <a:endParaRPr lang="tr-TR" dirty="0" smtClean="0"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22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0"/>
            <a:ext cx="8229600" cy="1384300"/>
          </a:xfrm>
        </p:spPr>
        <p:txBody>
          <a:bodyPr/>
          <a:lstStyle/>
          <a:p>
            <a:pPr eaLnBrk="1" hangingPunct="1"/>
            <a:r>
              <a:rPr lang="tr-TR" sz="3600" dirty="0" smtClean="0">
                <a:effectLst/>
                <a:latin typeface="Comic Sans MS" pitchFamily="66" charset="0"/>
              </a:rPr>
              <a:t>Mera ıslahında uygulanan yöntemler :</a:t>
            </a:r>
          </a:p>
        </p:txBody>
      </p:sp>
      <p:sp>
        <p:nvSpPr>
          <p:cNvPr id="783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14313" y="1557338"/>
            <a:ext cx="8572500" cy="5184775"/>
          </a:xfrm>
        </p:spPr>
        <p:txBody>
          <a:bodyPr>
            <a:normAutofit lnSpcReduction="10000"/>
          </a:bodyPr>
          <a:lstStyle/>
          <a:p>
            <a:pPr marL="514350" indent="-514350" eaLnBrk="1" hangingPunct="1">
              <a:lnSpc>
                <a:spcPct val="90000"/>
              </a:lnSpc>
              <a:buClr>
                <a:srgbClr val="FFFF00"/>
              </a:buClr>
              <a:buFont typeface="+mj-lt"/>
              <a:buAutoNum type="alphaUcPeriod"/>
              <a:defRPr/>
            </a:pPr>
            <a:r>
              <a:rPr lang="tr-TR" sz="2800" dirty="0" smtClean="0">
                <a:effectLst/>
                <a:latin typeface="Comic Sans MS" pitchFamily="66" charset="0"/>
              </a:rPr>
              <a:t>Otlatmanın düzenlenmesi veya doğal tohumlama yoluyla mera ıslahı</a:t>
            </a:r>
          </a:p>
          <a:p>
            <a:pPr marL="514350" indent="-514350" eaLnBrk="1" hangingPunct="1">
              <a:lnSpc>
                <a:spcPct val="90000"/>
              </a:lnSpc>
              <a:buFont typeface="+mj-lt"/>
              <a:buAutoNum type="alphaUcPeriod"/>
              <a:defRPr/>
            </a:pPr>
            <a:endParaRPr lang="tr-TR" sz="2800" dirty="0" smtClean="0">
              <a:effectLst/>
              <a:latin typeface="Comic Sans MS" pitchFamily="66" charset="0"/>
            </a:endParaRPr>
          </a:p>
          <a:p>
            <a:pPr marL="514350" indent="-514350" eaLnBrk="1" hangingPunct="1">
              <a:lnSpc>
                <a:spcPct val="90000"/>
              </a:lnSpc>
              <a:buClr>
                <a:srgbClr val="FFFF00"/>
              </a:buClr>
              <a:buFont typeface="+mj-lt"/>
              <a:buAutoNum type="alphaUcPeriod"/>
              <a:defRPr/>
            </a:pPr>
            <a:r>
              <a:rPr lang="tr-TR" sz="2800" dirty="0" smtClean="0">
                <a:effectLst/>
                <a:latin typeface="Comic Sans MS" pitchFamily="66" charset="0"/>
              </a:rPr>
              <a:t>Kültürel yöntemlerle mera ıslahı</a:t>
            </a:r>
          </a:p>
          <a:p>
            <a:pPr marL="514350" indent="-514350" eaLnBrk="1" hangingPunct="1">
              <a:lnSpc>
                <a:spcPct val="90000"/>
              </a:lnSpc>
              <a:buFont typeface="+mj-lt"/>
              <a:buAutoNum type="alphaUcPeriod"/>
              <a:defRPr/>
            </a:pPr>
            <a:endParaRPr lang="tr-TR" sz="2800" dirty="0" smtClean="0">
              <a:effectLst/>
              <a:latin typeface="Comic Sans MS" pitchFamily="66" charset="0"/>
            </a:endParaRPr>
          </a:p>
          <a:p>
            <a:pPr marL="742796" lvl="1" indent="-285690" eaLnBrk="1" hangingPunct="1">
              <a:lnSpc>
                <a:spcPct val="90000"/>
              </a:lnSpc>
              <a:buFontTx/>
              <a:buAutoNum type="arabicPeriod"/>
              <a:defRPr/>
            </a:pPr>
            <a:r>
              <a:rPr lang="tr-TR" sz="2600" dirty="0" smtClean="0">
                <a:solidFill>
                  <a:srgbClr val="FF00FF"/>
                </a:solidFill>
                <a:effectLst/>
                <a:latin typeface="Comic Sans MS" pitchFamily="66" charset="0"/>
              </a:rPr>
              <a:t>Gübreleme</a:t>
            </a:r>
          </a:p>
          <a:p>
            <a:pPr marL="742796" lvl="1" indent="-285690" eaLnBrk="1" hangingPunct="1">
              <a:lnSpc>
                <a:spcPct val="90000"/>
              </a:lnSpc>
              <a:buFontTx/>
              <a:buAutoNum type="arabicPeriod"/>
              <a:defRPr/>
            </a:pPr>
            <a:r>
              <a:rPr lang="tr-TR" sz="2600" dirty="0" smtClean="0">
                <a:solidFill>
                  <a:srgbClr val="FF00FF"/>
                </a:solidFill>
                <a:effectLst/>
                <a:latin typeface="Comic Sans MS" pitchFamily="66" charset="0"/>
              </a:rPr>
              <a:t>Yabancı ot savaşı</a:t>
            </a:r>
          </a:p>
          <a:p>
            <a:pPr marL="742796" lvl="1" indent="-285690" eaLnBrk="1" hangingPunct="1">
              <a:lnSpc>
                <a:spcPct val="90000"/>
              </a:lnSpc>
              <a:buFontTx/>
              <a:buAutoNum type="arabicPeriod"/>
              <a:defRPr/>
            </a:pPr>
            <a:r>
              <a:rPr lang="tr-TR" sz="2600" dirty="0" smtClean="0">
                <a:solidFill>
                  <a:srgbClr val="FF00FF"/>
                </a:solidFill>
                <a:effectLst/>
                <a:latin typeface="Comic Sans MS" pitchFamily="66" charset="0"/>
              </a:rPr>
              <a:t>Toprak ve su muhafaza yöntemleri</a:t>
            </a:r>
          </a:p>
          <a:p>
            <a:pPr marL="742796" lvl="1" indent="-285690" eaLnBrk="1" hangingPunct="1">
              <a:lnSpc>
                <a:spcPct val="90000"/>
              </a:lnSpc>
              <a:buFontTx/>
              <a:buAutoNum type="arabicPeriod"/>
              <a:defRPr/>
            </a:pPr>
            <a:r>
              <a:rPr lang="tr-TR" sz="2600" dirty="0" smtClean="0">
                <a:solidFill>
                  <a:srgbClr val="FF00FF"/>
                </a:solidFill>
                <a:effectLst/>
                <a:latin typeface="Comic Sans MS" pitchFamily="66" charset="0"/>
              </a:rPr>
              <a:t>Normal Bakım İşlemleri</a:t>
            </a:r>
          </a:p>
          <a:p>
            <a:pPr marL="742796" lvl="1" indent="-285690" eaLnBrk="1" hangingPunct="1">
              <a:lnSpc>
                <a:spcPct val="90000"/>
              </a:lnSpc>
              <a:buFontTx/>
              <a:buAutoNum type="arabicPeriod"/>
              <a:defRPr/>
            </a:pPr>
            <a:r>
              <a:rPr lang="tr-TR" sz="2600" dirty="0" smtClean="0">
                <a:solidFill>
                  <a:srgbClr val="FF00FF"/>
                </a:solidFill>
                <a:effectLst/>
                <a:latin typeface="Comic Sans MS" pitchFamily="66" charset="0"/>
              </a:rPr>
              <a:t>Otlatmayı Kolaylaştırıcı Mera Tesis ve Yapıları</a:t>
            </a:r>
          </a:p>
          <a:p>
            <a:pPr marL="742796" lvl="1" indent="-285690" eaLnBrk="1" hangingPunct="1">
              <a:lnSpc>
                <a:spcPct val="90000"/>
              </a:lnSpc>
              <a:buFontTx/>
              <a:buAutoNum type="arabicPeriod"/>
              <a:defRPr/>
            </a:pPr>
            <a:endParaRPr lang="tr-TR" sz="2600" dirty="0" smtClean="0">
              <a:solidFill>
                <a:srgbClr val="FF00FF"/>
              </a:solidFill>
              <a:effectLst/>
              <a:latin typeface="Comic Sans MS" pitchFamily="66" charset="0"/>
            </a:endParaRPr>
          </a:p>
          <a:p>
            <a:pPr marL="342829" indent="-342829" eaLnBrk="1" hangingPunct="1">
              <a:lnSpc>
                <a:spcPct val="90000"/>
              </a:lnSpc>
              <a:buFontTx/>
              <a:buNone/>
              <a:defRPr/>
            </a:pPr>
            <a:r>
              <a:rPr lang="tr-TR" sz="2800" dirty="0" smtClean="0">
                <a:solidFill>
                  <a:srgbClr val="FFFF00"/>
                </a:solidFill>
                <a:effectLst/>
                <a:latin typeface="Comic Sans MS" pitchFamily="66" charset="0"/>
              </a:rPr>
              <a:t>                              </a:t>
            </a:r>
            <a:r>
              <a:rPr lang="tr-TR" sz="2800" dirty="0" smtClean="0">
                <a:effectLst/>
                <a:latin typeface="Comic Sans MS" pitchFamily="66" charset="0"/>
              </a:rPr>
              <a:t>   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4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85750" y="428625"/>
            <a:ext cx="8610600" cy="6429375"/>
          </a:xfrm>
        </p:spPr>
        <p:txBody>
          <a:bodyPr/>
          <a:lstStyle/>
          <a:p>
            <a:pPr marL="742796" lvl="1" indent="-285690" eaLnBrk="1" hangingPunct="1">
              <a:lnSpc>
                <a:spcPct val="90000"/>
              </a:lnSpc>
              <a:buFont typeface="Tahoma" pitchFamily="34" charset="0"/>
              <a:buNone/>
              <a:defRPr/>
            </a:pPr>
            <a:r>
              <a:rPr lang="tr-TR" sz="2600" dirty="0" smtClean="0">
                <a:solidFill>
                  <a:srgbClr val="FF00FF"/>
                </a:solidFill>
                <a:effectLst/>
                <a:latin typeface="Comic Sans MS" pitchFamily="66" charset="0"/>
              </a:rPr>
              <a:t>Toprak ve su muhafaza yöntemleri</a:t>
            </a:r>
          </a:p>
          <a:p>
            <a:pPr marL="1142764" lvl="2" indent="-228553" eaLnBrk="1" hangingPunct="1">
              <a:lnSpc>
                <a:spcPct val="90000"/>
              </a:lnSpc>
              <a:buClr>
                <a:schemeClr val="tx1"/>
              </a:buClr>
              <a:buFontTx/>
              <a:buNone/>
              <a:defRPr/>
            </a:pPr>
            <a:endParaRPr lang="tr-TR" sz="2000" dirty="0" smtClean="0">
              <a:solidFill>
                <a:srgbClr val="FFFF00"/>
              </a:solidFill>
              <a:effectLst/>
              <a:latin typeface="Comic Sans MS" pitchFamily="66" charset="0"/>
            </a:endParaRPr>
          </a:p>
          <a:p>
            <a:pPr marL="1371411" lvl="2" indent="-457200" eaLnBrk="1" hangingPunct="1">
              <a:lnSpc>
                <a:spcPct val="90000"/>
              </a:lnSpc>
              <a:buClr>
                <a:srgbClr val="FFFF00"/>
              </a:buClr>
              <a:buSzPct val="100000"/>
              <a:buFont typeface="+mj-lt"/>
              <a:buAutoNum type="arabicPeriod"/>
              <a:defRPr/>
            </a:pPr>
            <a:r>
              <a:rPr lang="tr-TR" sz="2000" kern="100" dirty="0" smtClean="0">
                <a:effectLst/>
                <a:latin typeface="Comic Sans MS" pitchFamily="66" charset="0"/>
              </a:rPr>
              <a:t>Mera toprağının yırtılması (Çizelleme)</a:t>
            </a:r>
          </a:p>
          <a:p>
            <a:pPr marL="1371411" lvl="2" indent="-457200" eaLnBrk="1" hangingPunct="1">
              <a:lnSpc>
                <a:spcPct val="90000"/>
              </a:lnSpc>
              <a:buClr>
                <a:srgbClr val="FFFF00"/>
              </a:buClr>
              <a:buSzPct val="100000"/>
              <a:buFont typeface="+mj-lt"/>
              <a:buAutoNum type="arabicPeriod"/>
              <a:defRPr/>
            </a:pPr>
            <a:r>
              <a:rPr lang="tr-TR" sz="2000" kern="100" dirty="0" smtClean="0">
                <a:effectLst/>
                <a:latin typeface="Comic Sans MS" pitchFamily="66" charset="0"/>
              </a:rPr>
              <a:t>Mera çiminin yırtılması</a:t>
            </a:r>
          </a:p>
          <a:p>
            <a:pPr marL="1371411" lvl="2" indent="-457200" eaLnBrk="1" hangingPunct="1">
              <a:lnSpc>
                <a:spcPct val="90000"/>
              </a:lnSpc>
              <a:buClr>
                <a:srgbClr val="FFFF00"/>
              </a:buClr>
              <a:buSzPct val="100000"/>
              <a:buFont typeface="+mj-lt"/>
              <a:buAutoNum type="arabicPeriod"/>
              <a:defRPr/>
            </a:pPr>
            <a:r>
              <a:rPr lang="tr-TR" sz="2000" kern="100" dirty="0" smtClean="0">
                <a:effectLst/>
                <a:latin typeface="Comic Sans MS" pitchFamily="66" charset="0"/>
              </a:rPr>
              <a:t>Karıklama</a:t>
            </a:r>
          </a:p>
          <a:p>
            <a:pPr marL="1371411" lvl="2" indent="-457200" eaLnBrk="1" hangingPunct="1">
              <a:lnSpc>
                <a:spcPct val="90000"/>
              </a:lnSpc>
              <a:buClr>
                <a:srgbClr val="FFFF00"/>
              </a:buClr>
              <a:buSzPct val="100000"/>
              <a:buFont typeface="+mj-lt"/>
              <a:buAutoNum type="arabicPeriod"/>
              <a:defRPr/>
            </a:pPr>
            <a:r>
              <a:rPr lang="tr-TR" sz="2000" kern="100" dirty="0" smtClean="0">
                <a:effectLst/>
                <a:latin typeface="Comic Sans MS" pitchFamily="66" charset="0"/>
              </a:rPr>
              <a:t>Hendekleme</a:t>
            </a:r>
          </a:p>
          <a:p>
            <a:pPr marL="1371411" lvl="2" indent="-457200" eaLnBrk="1" hangingPunct="1">
              <a:lnSpc>
                <a:spcPct val="90000"/>
              </a:lnSpc>
              <a:buClr>
                <a:srgbClr val="FFFF00"/>
              </a:buClr>
              <a:buSzPct val="100000"/>
              <a:buFont typeface="+mj-lt"/>
              <a:buAutoNum type="arabicPeriod"/>
              <a:defRPr/>
            </a:pPr>
            <a:r>
              <a:rPr lang="tr-TR" sz="2000" kern="100" dirty="0" smtClean="0">
                <a:effectLst/>
                <a:latin typeface="Comic Sans MS" pitchFamily="66" charset="0"/>
              </a:rPr>
              <a:t>Gözleme</a:t>
            </a:r>
          </a:p>
          <a:p>
            <a:pPr marL="1371411" lvl="2" indent="-457200" eaLnBrk="1" hangingPunct="1">
              <a:lnSpc>
                <a:spcPct val="90000"/>
              </a:lnSpc>
              <a:buClr>
                <a:srgbClr val="FFFF00"/>
              </a:buClr>
              <a:buSzPct val="100000"/>
              <a:buFont typeface="+mj-lt"/>
              <a:buAutoNum type="arabicPeriod"/>
              <a:defRPr/>
            </a:pPr>
            <a:r>
              <a:rPr lang="tr-TR" sz="2000" kern="100" dirty="0" smtClean="0">
                <a:effectLst/>
                <a:latin typeface="Comic Sans MS" pitchFamily="66" charset="0"/>
              </a:rPr>
              <a:t>Su yayma</a:t>
            </a:r>
          </a:p>
          <a:p>
            <a:pPr marL="1371410" lvl="2" indent="-457200" eaLnBrk="1" hangingPunct="1">
              <a:buClr>
                <a:srgbClr val="FFFF00"/>
              </a:buClr>
              <a:buSzPct val="100000"/>
              <a:buFont typeface="+mj-lt"/>
              <a:buAutoNum type="arabicPeriod"/>
              <a:defRPr/>
            </a:pPr>
            <a:r>
              <a:rPr lang="tr-TR" sz="2000" kern="1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Çit</a:t>
            </a:r>
          </a:p>
          <a:p>
            <a:pPr marL="1371410" lvl="2" indent="-457200" eaLnBrk="1" hangingPunct="1">
              <a:buClr>
                <a:srgbClr val="FFFF00"/>
              </a:buClr>
              <a:buSzPct val="100000"/>
              <a:buFont typeface="+mj-lt"/>
              <a:buAutoNum type="arabicPeriod"/>
              <a:defRPr/>
            </a:pPr>
            <a:r>
              <a:rPr lang="tr-TR" sz="2000" kern="1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Çalı seddeler</a:t>
            </a:r>
          </a:p>
          <a:p>
            <a:pPr marL="1371410" lvl="2" indent="-457200" eaLnBrk="1" hangingPunct="1">
              <a:buClr>
                <a:srgbClr val="FFFF00"/>
              </a:buClr>
              <a:buSzPct val="100000"/>
              <a:buFont typeface="+mj-lt"/>
              <a:buAutoNum type="arabicPeriod"/>
              <a:defRPr/>
            </a:pPr>
            <a:r>
              <a:rPr lang="tr-TR" sz="2000" kern="1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Taş toplama</a:t>
            </a:r>
          </a:p>
          <a:p>
            <a:pPr marL="1371410" lvl="2" indent="-457200" eaLnBrk="1" hangingPunct="1">
              <a:buClr>
                <a:srgbClr val="FFFF00"/>
              </a:buClr>
              <a:buSzPct val="100000"/>
              <a:buFont typeface="+mj-lt"/>
              <a:buAutoNum type="arabicPeriod"/>
              <a:defRPr/>
            </a:pPr>
            <a:r>
              <a:rPr lang="tr-TR" sz="2000" kern="1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Taş kordonları</a:t>
            </a:r>
          </a:p>
          <a:p>
            <a:pPr marL="1371410" lvl="2" indent="-457200" eaLnBrk="1" hangingPunct="1">
              <a:buClr>
                <a:srgbClr val="FFFF00"/>
              </a:buClr>
              <a:buSzPct val="100000"/>
              <a:buFont typeface="+mj-lt"/>
              <a:buAutoNum type="arabicPeriod"/>
              <a:defRPr/>
            </a:pPr>
            <a:r>
              <a:rPr lang="tr-TR" sz="2000" kern="1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Kuru eşik</a:t>
            </a:r>
          </a:p>
          <a:p>
            <a:pPr marL="1371410" lvl="2" indent="-457200" eaLnBrk="1" hangingPunct="1">
              <a:buClr>
                <a:srgbClr val="FFFF00"/>
              </a:buClr>
              <a:buSzPct val="100000"/>
              <a:buFont typeface="+mj-lt"/>
              <a:buAutoNum type="arabicPeriod"/>
              <a:defRPr/>
            </a:pPr>
            <a:r>
              <a:rPr lang="tr-TR" sz="2000" kern="1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Bitki örtüsünün kuvvetlendirilmesi</a:t>
            </a:r>
          </a:p>
          <a:p>
            <a:pPr marL="1371410" lvl="2" indent="-457200" eaLnBrk="1" hangingPunct="1">
              <a:buClr>
                <a:srgbClr val="FFFF00"/>
              </a:buClr>
              <a:buSzPct val="100000"/>
              <a:buFont typeface="+mj-lt"/>
              <a:buAutoNum type="arabicPeriod"/>
              <a:defRPr/>
            </a:pPr>
            <a:r>
              <a:rPr lang="tr-TR" sz="2000" kern="1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Drenaj</a:t>
            </a:r>
          </a:p>
          <a:p>
            <a:pPr marL="1371410" lvl="2" indent="-457200" eaLnBrk="1" hangingPunct="1">
              <a:buClr>
                <a:srgbClr val="FFFF00"/>
              </a:buClr>
              <a:buSzPct val="100000"/>
              <a:buFont typeface="+mj-lt"/>
              <a:buAutoNum type="arabicPeriod"/>
              <a:defRPr/>
            </a:pPr>
            <a:r>
              <a:rPr lang="tr-TR" sz="2000" kern="1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Meraların sulanması</a:t>
            </a:r>
          </a:p>
          <a:p>
            <a:pPr marL="1371410" lvl="2" indent="-457200" eaLnBrk="1" hangingPunct="1">
              <a:buClr>
                <a:schemeClr val="tx1"/>
              </a:buClr>
              <a:buFontTx/>
              <a:buAutoNum type="alphaLcPeriod" startAt="5"/>
              <a:defRPr/>
            </a:pPr>
            <a:endParaRPr lang="tr-TR" sz="2000" dirty="0" smtClean="0">
              <a:latin typeface="Comic Sans MS" pitchFamily="66" charset="0"/>
            </a:endParaRPr>
          </a:p>
          <a:p>
            <a:pPr marL="1371410" lvl="2" indent="-457200" eaLnBrk="1" hangingPunct="1">
              <a:buClr>
                <a:schemeClr val="tx1"/>
              </a:buClr>
              <a:buFontTx/>
              <a:buAutoNum type="alphaLcPeriod" startAt="2"/>
              <a:defRPr/>
            </a:pPr>
            <a:endParaRPr lang="tr-TR" sz="2000" dirty="0" smtClean="0">
              <a:solidFill>
                <a:srgbClr val="FFFF00"/>
              </a:solidFill>
              <a:effectLst/>
              <a:latin typeface="Comic Sans MS" pitchFamily="66" charset="0"/>
            </a:endParaRPr>
          </a:p>
          <a:p>
            <a:pPr marL="1371316" lvl="2" indent="-457106" eaLnBrk="1" hangingPunct="1">
              <a:buClr>
                <a:schemeClr val="tx1"/>
              </a:buClr>
              <a:buFontTx/>
              <a:buNone/>
              <a:defRPr/>
            </a:pPr>
            <a:endParaRPr lang="en-US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aramond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5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219200"/>
            <a:ext cx="8610600" cy="5334000"/>
          </a:xfrm>
        </p:spPr>
        <p:txBody>
          <a:bodyPr/>
          <a:lstStyle/>
          <a:p>
            <a:pPr marL="990394" lvl="1" indent="-533290" eaLnBrk="1" hangingPunct="1">
              <a:buClr>
                <a:schemeClr val="tx1"/>
              </a:buClr>
              <a:buFont typeface="Tahoma" pitchFamily="34" charset="0"/>
              <a:buNone/>
              <a:defRPr/>
            </a:pPr>
            <a:r>
              <a:rPr lang="tr-TR" dirty="0" smtClean="0">
                <a:solidFill>
                  <a:srgbClr val="FF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4</a:t>
            </a:r>
            <a:r>
              <a:rPr lang="tr-TR" sz="2600" dirty="0" smtClean="0">
                <a:solidFill>
                  <a:srgbClr val="FF00FF"/>
                </a:solidFill>
                <a:effectLst/>
                <a:latin typeface="Comic Sans MS" pitchFamily="66" charset="0"/>
              </a:rPr>
              <a:t>. Çayır ve Meralarda Normal Bakım İşlemleri</a:t>
            </a:r>
          </a:p>
          <a:p>
            <a:pPr marL="1371410" lvl="2" indent="-457200" eaLnBrk="1" hangingPunct="1">
              <a:buClr>
                <a:srgbClr val="FFFF00"/>
              </a:buClr>
              <a:buFont typeface="+mj-lt"/>
              <a:buAutoNum type="arabicPeriod"/>
              <a:defRPr/>
            </a:pPr>
            <a:r>
              <a:rPr lang="tr-TR" sz="2000" dirty="0" smtClean="0">
                <a:effectLst/>
                <a:latin typeface="Comic Sans MS" pitchFamily="66" charset="0"/>
              </a:rPr>
              <a:t>Sürgü çekme</a:t>
            </a:r>
          </a:p>
          <a:p>
            <a:pPr marL="1371410" lvl="2" indent="-457200" eaLnBrk="1" hangingPunct="1">
              <a:buClr>
                <a:srgbClr val="FFFF00"/>
              </a:buClr>
              <a:buSzPct val="100000"/>
              <a:buFont typeface="+mj-lt"/>
              <a:buAutoNum type="arabicPeriod"/>
              <a:defRPr/>
            </a:pPr>
            <a:r>
              <a:rPr lang="tr-TR" sz="2000" dirty="0" smtClean="0">
                <a:effectLst/>
                <a:latin typeface="Comic Sans MS" pitchFamily="66" charset="0"/>
              </a:rPr>
              <a:t>Merdane çekme</a:t>
            </a:r>
          </a:p>
          <a:p>
            <a:pPr marL="1371410" lvl="2" indent="-457200" eaLnBrk="1" hangingPunct="1">
              <a:buClr>
                <a:srgbClr val="FFFF00"/>
              </a:buClr>
              <a:buFont typeface="+mj-lt"/>
              <a:buAutoNum type="arabicPeriod"/>
              <a:defRPr/>
            </a:pPr>
            <a:r>
              <a:rPr lang="tr-TR" sz="2000" dirty="0" smtClean="0">
                <a:latin typeface="Comic Sans MS" pitchFamily="66" charset="0"/>
              </a:rPr>
              <a:t>Gübrenin dağıtılması</a:t>
            </a:r>
          </a:p>
          <a:p>
            <a:pPr marL="1371410" lvl="2" indent="-457200" eaLnBrk="1" hangingPunct="1">
              <a:buClr>
                <a:srgbClr val="FFFF00"/>
              </a:buClr>
              <a:buFont typeface="+mj-lt"/>
              <a:buAutoNum type="arabicPeriod"/>
              <a:defRPr/>
            </a:pPr>
            <a:r>
              <a:rPr lang="tr-TR" sz="2000" dirty="0" smtClean="0">
                <a:latin typeface="Comic Sans MS" pitchFamily="66" charset="0"/>
              </a:rPr>
              <a:t>Temizleme biçmesi</a:t>
            </a:r>
          </a:p>
          <a:p>
            <a:pPr marL="1371410" lvl="2" indent="-457200" eaLnBrk="1" hangingPunct="1">
              <a:buClr>
                <a:srgbClr val="FFFF00"/>
              </a:buClr>
              <a:buFont typeface="+mj-lt"/>
              <a:buAutoNum type="arabicPeriod"/>
              <a:defRPr/>
            </a:pPr>
            <a:r>
              <a:rPr lang="tr-TR" sz="2000" dirty="0" smtClean="0">
                <a:latin typeface="Comic Sans MS" pitchFamily="66" charset="0"/>
              </a:rPr>
              <a:t>Meraların kışa hazırlanması</a:t>
            </a:r>
          </a:p>
          <a:p>
            <a:pPr marL="1371410" lvl="2" indent="-457200" eaLnBrk="1" hangingPunct="1">
              <a:buClr>
                <a:srgbClr val="FFFF00"/>
              </a:buClr>
              <a:buFont typeface="+mj-lt"/>
              <a:buAutoNum type="arabicPeriod"/>
              <a:defRPr/>
            </a:pPr>
            <a:r>
              <a:rPr lang="tr-TR" sz="2000" dirty="0" smtClean="0">
                <a:latin typeface="Comic Sans MS" pitchFamily="66" charset="0"/>
              </a:rPr>
              <a:t>Hendek temizliği</a:t>
            </a:r>
          </a:p>
          <a:p>
            <a:pPr marL="1371410" lvl="2" indent="-457200" eaLnBrk="1" hangingPunct="1">
              <a:buClr>
                <a:srgbClr val="FFFF00"/>
              </a:buClr>
              <a:buFont typeface="+mj-lt"/>
              <a:buAutoNum type="arabicPeriod"/>
              <a:defRPr/>
            </a:pPr>
            <a:r>
              <a:rPr lang="tr-TR" sz="2000" dirty="0" smtClean="0">
                <a:latin typeface="Comic Sans MS" pitchFamily="66" charset="0"/>
              </a:rPr>
              <a:t>Çit temizliği</a:t>
            </a:r>
          </a:p>
          <a:p>
            <a:pPr marL="1371316" lvl="2" indent="-457106" eaLnBrk="1" hangingPunct="1">
              <a:buClr>
                <a:schemeClr val="tx1"/>
              </a:buClr>
              <a:buFontTx/>
              <a:buNone/>
              <a:defRPr/>
            </a:pPr>
            <a:endParaRPr lang="tr-TR" dirty="0" smtClean="0">
              <a:latin typeface="Garamond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96</Words>
  <Application>Microsoft Office PowerPoint</Application>
  <PresentationFormat>Ekran Gösterisi (4:3)</PresentationFormat>
  <Paragraphs>43</Paragraphs>
  <Slides>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4</vt:i4>
      </vt:variant>
    </vt:vector>
  </HeadingPairs>
  <TitlesOfParts>
    <vt:vector size="5" baseType="lpstr">
      <vt:lpstr>Ofis Teması</vt:lpstr>
      <vt:lpstr>Çayır-mera ıslahının tanımı</vt:lpstr>
      <vt:lpstr>Mera ıslahında uygulanan yöntemler :</vt:lpstr>
      <vt:lpstr>Slayt 3</vt:lpstr>
      <vt:lpstr>Slayt 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Çayır-mera ıslahının tanımı</dc:title>
  <dc:creator>nurdan</dc:creator>
  <cp:lastModifiedBy>nurdan</cp:lastModifiedBy>
  <cp:revision>1</cp:revision>
  <dcterms:created xsi:type="dcterms:W3CDTF">2017-02-03T13:07:32Z</dcterms:created>
  <dcterms:modified xsi:type="dcterms:W3CDTF">2017-02-03T13:10:14Z</dcterms:modified>
</cp:coreProperties>
</file>