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66" r:id="rId3"/>
    <p:sldId id="268" r:id="rId4"/>
    <p:sldId id="267" r:id="rId5"/>
    <p:sldId id="258" r:id="rId6"/>
    <p:sldId id="259" r:id="rId7"/>
    <p:sldId id="265" r:id="rId8"/>
    <p:sldId id="269" r:id="rId9"/>
    <p:sldId id="270" r:id="rId10"/>
    <p:sldId id="271" r:id="rId11"/>
    <p:sldId id="272"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56" autoAdjust="0"/>
    <p:restoredTop sz="94660"/>
  </p:normalViewPr>
  <p:slideViewPr>
    <p:cSldViewPr snapToGrid="0">
      <p:cViewPr varScale="1">
        <p:scale>
          <a:sx n="60" d="100"/>
          <a:sy n="60" d="100"/>
        </p:scale>
        <p:origin x="96"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030648-68E1-4838-A462-F2EA771CA60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B254B5A-50F7-4F1B-A019-64A8BF6166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DCF86B8-DA3A-4C53-9431-9F8AD25DEBE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30CAD8D9-488D-4A40-B311-86448C42AED8}"/>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07B76C7C-740C-4D17-A8C3-BAD14E3F2FF4}"/>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07940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9DE809-1E6E-4AE2-AB56-7AF2C9E2867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4DA3455-E007-48BF-8FD0-FF99AEE893F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5FC5F1-7116-44B5-AA94-E9055C6510A8}"/>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6823A341-D2F7-4F67-9DB5-218936C7C507}"/>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FE1785E6-A84D-4C23-BE0E-63E659C0221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921765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3A9F561-602E-44EB-A477-13E254CD06E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766BAD9-06D5-4596-8997-2788E27D450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A28DA95-3F55-4367-97AD-17455CFC3FEB}"/>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94BF2441-B7C9-414B-8759-6446CDDD0D97}"/>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E3123507-A029-4AED-B55E-2B2EDD7B23F2}"/>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55803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C5BD26-427C-4BA6-A49F-6384018C35A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F02A611-1BAE-4BE8-9122-0EC2D01ACCA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576264-D992-41DB-A6B3-F891F0147545}"/>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2C9CF8A4-40BD-4E8F-93D4-FD0EB6B3CADD}"/>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CCF7E28F-56E2-4025-AAC3-45EE2725A0B3}"/>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9781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699D8D-8C0B-4484-B946-A7F2440F3F1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9386EC-D3CA-4722-8BD4-75065E8DB4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937D383-7573-45A8-BA6F-2BE0BD9A5C2B}"/>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392780F3-CBC7-4946-A911-852166EFAB45}"/>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5EF04A08-998C-42CC-899C-5C1AEF656616}"/>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841159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C65235-0B37-43B2-B339-54AC68BDC06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A4CB052-E2A1-46F7-B921-16DDB1D9176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595479E-8D4F-4F6E-AA78-44CB72FE098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E562E5C-D9A9-4E12-9E40-B263FCD34CF3}"/>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166CF9AE-0A2D-4A3B-A18E-DC9C7410A5FD}"/>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66A9F952-B3F5-40EE-81D1-7D7BA82C39B6}"/>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9299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716682-E450-4073-BB64-E661CF7F44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91B677E-710A-4694-80AA-CC4412F405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B1DAE4A-A5CD-47A0-A92A-51FD23B33E2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49FC838-BC87-4A27-82C1-1F430B433E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2FF22E-E45D-42B3-898B-C617432FDF3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8226CF6-A73B-482F-A3E7-8E35E4DF3BC8}"/>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8" name="Alt Bilgi Yer Tutucusu 7">
            <a:extLst>
              <a:ext uri="{FF2B5EF4-FFF2-40B4-BE49-F238E27FC236}">
                <a16:creationId xmlns:a16="http://schemas.microsoft.com/office/drawing/2014/main" id="{775EAFAF-5AD4-4887-9CB1-73C6CCC746EE}"/>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78585744-6CEB-46E6-AF80-9866E721A05F}"/>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288508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5350AC-2973-4D83-9A13-D16B44C2746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5AF6EE0-48B5-459D-9C77-1EA7332771D1}"/>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4" name="Alt Bilgi Yer Tutucusu 3">
            <a:extLst>
              <a:ext uri="{FF2B5EF4-FFF2-40B4-BE49-F238E27FC236}">
                <a16:creationId xmlns:a16="http://schemas.microsoft.com/office/drawing/2014/main" id="{BEC0C9A4-EECE-42EE-9FD9-05969B8BCAD1}"/>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BA8D959E-0479-46B3-8B94-A819955EA6C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14089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D39A127-2BCC-49F6-BD62-5D68496997E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3" name="Alt Bilgi Yer Tutucusu 2">
            <a:extLst>
              <a:ext uri="{FF2B5EF4-FFF2-40B4-BE49-F238E27FC236}">
                <a16:creationId xmlns:a16="http://schemas.microsoft.com/office/drawing/2014/main" id="{79F0966D-203A-4524-9838-016F0F7109B9}"/>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D505FECB-95AE-4DE9-B671-C1315EE1D3E5}"/>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228028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5FFA4C-4EF9-4490-A919-249725972B4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6FB08D7-0A9F-4C5F-B14A-4B8B4B5A16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0B3CCB8-709A-45BA-9F10-A9B384F1C2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E357314-AE25-4CBE-9CEA-70D968026A2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897140F3-1321-4636-9249-DBE4C638A7C8}"/>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5DA94EE5-7686-4A08-98B8-37D589A45EFA}"/>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029481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46EDA7-79A7-4042-AE89-19759620DF8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0AEA55F-874B-41C1-910F-6D63809AF6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95CE9C2-144E-4B84-B72F-F12145EF9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C0492E0-5AAB-430E-9092-B218439BA3D0}"/>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BB063876-4686-4D6D-B9E1-11D9D38A365A}"/>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1E6D1F41-128D-4AAC-87BA-C2CB9EDFE10C}"/>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23773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BE3DEFC-ABF1-490F-B317-2CC0788D4F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42B85EE-70E1-4E86-93EE-DBA498AAF5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BB4B80-7ED6-41F7-8FE1-11E8340A0A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FA3F4004-2F74-45FB-A0E6-A1E8826E3A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0E7D7253-CE4F-4F92-A19C-846840DC6A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54397169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9EB2242-8C78-4D3E-8AFC-66CCF05D23EC}"/>
              </a:ext>
            </a:extLst>
          </p:cNvPr>
          <p:cNvPicPr>
            <a:picLocks noChangeAspect="1"/>
          </p:cNvPicPr>
          <p:nvPr/>
        </p:nvPicPr>
        <p:blipFill rotWithShape="1">
          <a:blip r:embed="rId2">
            <a:alphaModFix amt="50000"/>
          </a:blip>
          <a:srcRect t="1321" b="14409"/>
          <a:stretch/>
        </p:blipFill>
        <p:spPr>
          <a:xfrm>
            <a:off x="20" y="1"/>
            <a:ext cx="12191980" cy="6857999"/>
          </a:xfrm>
          <a:prstGeom prst="rect">
            <a:avLst/>
          </a:prstGeom>
        </p:spPr>
      </p:pic>
      <p:sp>
        <p:nvSpPr>
          <p:cNvPr id="2" name="Başlık 1">
            <a:extLst>
              <a:ext uri="{FF2B5EF4-FFF2-40B4-BE49-F238E27FC236}">
                <a16:creationId xmlns:a16="http://schemas.microsoft.com/office/drawing/2014/main" id="{8383231E-EC7D-4725-A6BF-BBD2C6F1F39D}"/>
              </a:ext>
            </a:extLst>
          </p:cNvPr>
          <p:cNvSpPr>
            <a:spLocks noGrp="1"/>
          </p:cNvSpPr>
          <p:nvPr>
            <p:ph type="title"/>
          </p:nvPr>
        </p:nvSpPr>
        <p:spPr>
          <a:xfrm>
            <a:off x="1524000" y="1122362"/>
            <a:ext cx="9144000" cy="2900518"/>
          </a:xfrm>
        </p:spPr>
        <p:txBody>
          <a:bodyPr vert="horz" lIns="91440" tIns="45720" rIns="91440" bIns="45720" rtlCol="0" anchor="b">
            <a:normAutofit/>
          </a:bodyPr>
          <a:lstStyle/>
          <a:p>
            <a:pPr algn="ctr"/>
            <a:r>
              <a:rPr lang="en-US" sz="6000" dirty="0" err="1">
                <a:solidFill>
                  <a:srgbClr val="FFFFFF"/>
                </a:solidFill>
              </a:rPr>
              <a:t>Çevre</a:t>
            </a:r>
            <a:r>
              <a:rPr lang="en-US" sz="6000" dirty="0">
                <a:solidFill>
                  <a:srgbClr val="FFFFFF"/>
                </a:solidFill>
              </a:rPr>
              <a:t> </a:t>
            </a:r>
            <a:r>
              <a:rPr lang="tr-TR" sz="6000" dirty="0">
                <a:solidFill>
                  <a:srgbClr val="FFFFFF"/>
                </a:solidFill>
              </a:rPr>
              <a:t>S</a:t>
            </a:r>
            <a:r>
              <a:rPr lang="en-US" sz="6000" dirty="0" err="1">
                <a:solidFill>
                  <a:srgbClr val="FFFFFF"/>
                </a:solidFill>
              </a:rPr>
              <a:t>osyolojisi</a:t>
            </a:r>
            <a:endParaRPr lang="en-US" sz="6000" dirty="0">
              <a:solidFill>
                <a:srgbClr val="FFFFFF"/>
              </a:solidFill>
            </a:endParaRPr>
          </a:p>
        </p:txBody>
      </p:sp>
      <p:sp>
        <p:nvSpPr>
          <p:cNvPr id="3" name="Alt Başlık 2">
            <a:extLst>
              <a:ext uri="{FF2B5EF4-FFF2-40B4-BE49-F238E27FC236}">
                <a16:creationId xmlns:a16="http://schemas.microsoft.com/office/drawing/2014/main" id="{ABCF9AC1-72AA-4927-B89F-589C82D0D2B6}"/>
              </a:ext>
            </a:extLst>
          </p:cNvPr>
          <p:cNvSpPr>
            <a:spLocks noGrp="1"/>
          </p:cNvSpPr>
          <p:nvPr>
            <p:ph idx="1"/>
          </p:nvPr>
        </p:nvSpPr>
        <p:spPr>
          <a:xfrm>
            <a:off x="1524000" y="4159404"/>
            <a:ext cx="9144000" cy="1098395"/>
          </a:xfrm>
        </p:spPr>
        <p:txBody>
          <a:bodyPr vert="horz" lIns="91440" tIns="45720" rIns="91440" bIns="45720" rtlCol="0">
            <a:normAutofit/>
          </a:bodyPr>
          <a:lstStyle/>
          <a:p>
            <a:pPr marL="0" indent="0" algn="ctr">
              <a:buNone/>
            </a:pPr>
            <a:r>
              <a:rPr lang="tr-TR" sz="2400" dirty="0">
                <a:solidFill>
                  <a:srgbClr val="FFFFFF"/>
                </a:solidFill>
              </a:rPr>
              <a:t>Genel Değerlendirme </a:t>
            </a:r>
            <a:endParaRPr lang="en-US" sz="2400" dirty="0">
              <a:solidFill>
                <a:srgbClr val="FFFFFF"/>
              </a:solidFill>
            </a:endParaRPr>
          </a:p>
        </p:txBody>
      </p:sp>
    </p:spTree>
    <p:extLst>
      <p:ext uri="{BB962C8B-B14F-4D97-AF65-F5344CB8AC3E}">
        <p14:creationId xmlns:p14="http://schemas.microsoft.com/office/powerpoint/2010/main" val="299995133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B5F27F-6CAC-4FB4-BFF0-6E697A70D675}"/>
              </a:ext>
            </a:extLst>
          </p:cNvPr>
          <p:cNvSpPr>
            <a:spLocks noGrp="1"/>
          </p:cNvSpPr>
          <p:nvPr>
            <p:ph type="title"/>
          </p:nvPr>
        </p:nvSpPr>
        <p:spPr/>
        <p:txBody>
          <a:bodyPr/>
          <a:lstStyle/>
          <a:p>
            <a:r>
              <a:rPr lang="tr-TR" dirty="0"/>
              <a:t>Kaynaklar </a:t>
            </a:r>
            <a:br>
              <a:rPr lang="tr-TR" dirty="0"/>
            </a:br>
            <a:endParaRPr lang="tr-TR" dirty="0"/>
          </a:p>
        </p:txBody>
      </p:sp>
      <p:sp>
        <p:nvSpPr>
          <p:cNvPr id="3" name="İçerik Yer Tutucusu 2">
            <a:extLst>
              <a:ext uri="{FF2B5EF4-FFF2-40B4-BE49-F238E27FC236}">
                <a16:creationId xmlns:a16="http://schemas.microsoft.com/office/drawing/2014/main" id="{E698EAAB-2E51-401C-A37F-7508419B3227}"/>
              </a:ext>
            </a:extLst>
          </p:cNvPr>
          <p:cNvSpPr>
            <a:spLocks noGrp="1"/>
          </p:cNvSpPr>
          <p:nvPr>
            <p:ph idx="1"/>
          </p:nvPr>
        </p:nvSpPr>
        <p:spPr/>
        <p:txBody>
          <a:bodyPr>
            <a:normAutofit/>
          </a:bodyPr>
          <a:lstStyle/>
          <a:p>
            <a:r>
              <a:rPr lang="en-US" dirty="0"/>
              <a:t>Carter, Neil, (2007). The Politics of Environment. Cambridge and New York: Cambridge University Press. </a:t>
            </a:r>
            <a:endParaRPr lang="tr-TR" dirty="0"/>
          </a:p>
          <a:p>
            <a:r>
              <a:rPr lang="tr-TR" dirty="0"/>
              <a:t> </a:t>
            </a:r>
            <a:r>
              <a:rPr lang="tr-TR" dirty="0" err="1"/>
              <a:t>Catton</a:t>
            </a:r>
            <a:r>
              <a:rPr lang="tr-TR" dirty="0"/>
              <a:t>, William ve </a:t>
            </a:r>
            <a:r>
              <a:rPr lang="tr-TR" dirty="0" err="1"/>
              <a:t>Dunlap</a:t>
            </a:r>
            <a:r>
              <a:rPr lang="tr-TR" dirty="0"/>
              <a:t>, </a:t>
            </a:r>
            <a:r>
              <a:rPr lang="tr-TR" dirty="0" err="1"/>
              <a:t>E.Riley</a:t>
            </a:r>
            <a:r>
              <a:rPr lang="tr-TR" dirty="0"/>
              <a:t> (1980) “A New </a:t>
            </a:r>
            <a:r>
              <a:rPr lang="tr-TR" dirty="0" err="1"/>
              <a:t>Ecological</a:t>
            </a:r>
            <a:r>
              <a:rPr lang="tr-TR" dirty="0"/>
              <a:t> </a:t>
            </a:r>
            <a:r>
              <a:rPr lang="tr-TR" dirty="0" err="1"/>
              <a:t>Paradigm</a:t>
            </a:r>
            <a:r>
              <a:rPr lang="tr-TR" dirty="0"/>
              <a:t> </a:t>
            </a:r>
            <a:r>
              <a:rPr lang="tr-TR" dirty="0" err="1"/>
              <a:t>for</a:t>
            </a:r>
            <a:r>
              <a:rPr lang="tr-TR" dirty="0"/>
              <a:t> Post-</a:t>
            </a:r>
            <a:r>
              <a:rPr lang="tr-TR" dirty="0" err="1"/>
              <a:t>Exuberant</a:t>
            </a:r>
            <a:r>
              <a:rPr lang="tr-TR" dirty="0"/>
              <a:t> </a:t>
            </a:r>
            <a:r>
              <a:rPr lang="tr-TR" dirty="0" err="1"/>
              <a:t>Sociology</a:t>
            </a:r>
            <a:r>
              <a:rPr lang="tr-TR" dirty="0"/>
              <a:t>” </a:t>
            </a:r>
            <a:r>
              <a:rPr lang="tr-TR" dirty="0" err="1"/>
              <a:t>American</a:t>
            </a:r>
            <a:r>
              <a:rPr lang="tr-TR" dirty="0"/>
              <a:t> </a:t>
            </a:r>
            <a:r>
              <a:rPr lang="tr-TR" dirty="0" err="1"/>
              <a:t>Behavioral</a:t>
            </a:r>
            <a:r>
              <a:rPr lang="tr-TR" dirty="0"/>
              <a:t> </a:t>
            </a:r>
            <a:r>
              <a:rPr lang="tr-TR" dirty="0" err="1"/>
              <a:t>Scientist</a:t>
            </a:r>
            <a:r>
              <a:rPr lang="tr-TR" dirty="0"/>
              <a:t>. Vol.24.No.1</a:t>
            </a:r>
          </a:p>
          <a:p>
            <a:r>
              <a:rPr lang="tr-TR" dirty="0"/>
              <a:t>______ (1979) “</a:t>
            </a:r>
            <a:r>
              <a:rPr lang="tr-TR" dirty="0" err="1"/>
              <a:t>Environmental</a:t>
            </a:r>
            <a:r>
              <a:rPr lang="tr-TR" dirty="0"/>
              <a:t> </a:t>
            </a:r>
            <a:r>
              <a:rPr lang="tr-TR" dirty="0" err="1"/>
              <a:t>Sociology</a:t>
            </a:r>
            <a:r>
              <a:rPr lang="tr-TR" dirty="0"/>
              <a:t>” </a:t>
            </a:r>
            <a:r>
              <a:rPr lang="tr-TR" dirty="0" err="1"/>
              <a:t>Annual</a:t>
            </a:r>
            <a:r>
              <a:rPr lang="tr-TR" dirty="0"/>
              <a:t> </a:t>
            </a:r>
            <a:r>
              <a:rPr lang="tr-TR" dirty="0" err="1"/>
              <a:t>Review</a:t>
            </a:r>
            <a:r>
              <a:rPr lang="tr-TR" dirty="0"/>
              <a:t> of </a:t>
            </a:r>
            <a:r>
              <a:rPr lang="tr-TR" dirty="0" err="1"/>
              <a:t>Sociology</a:t>
            </a:r>
            <a:r>
              <a:rPr lang="tr-TR" dirty="0"/>
              <a:t>. Vol.5</a:t>
            </a:r>
          </a:p>
          <a:p>
            <a:r>
              <a:rPr lang="en-US" altLang="tr-TR" dirty="0" err="1"/>
              <a:t>Plumwood</a:t>
            </a:r>
            <a:r>
              <a:rPr lang="en-US" altLang="tr-TR" dirty="0"/>
              <a:t>, Val (1992) “Feminism and Ecofeminism: Beyond the Dualistic Assumptions of Women, Men and Nature”, The Ecologist, Vol. 22, No. 1</a:t>
            </a:r>
            <a:endParaRPr lang="tr-TR" altLang="tr-TR" dirty="0"/>
          </a:p>
          <a:p>
            <a:endParaRPr lang="tr-TR" dirty="0"/>
          </a:p>
        </p:txBody>
      </p:sp>
    </p:spTree>
    <p:extLst>
      <p:ext uri="{BB962C8B-B14F-4D97-AF65-F5344CB8AC3E}">
        <p14:creationId xmlns:p14="http://schemas.microsoft.com/office/powerpoint/2010/main" val="2046228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F2FD45-3811-458A-AA7D-B0DB5E178305}"/>
              </a:ext>
            </a:extLst>
          </p:cNvPr>
          <p:cNvSpPr>
            <a:spLocks noGrp="1"/>
          </p:cNvSpPr>
          <p:nvPr>
            <p:ph type="title"/>
          </p:nvPr>
        </p:nvSpPr>
        <p:spPr/>
        <p:txBody>
          <a:bodyPr/>
          <a:lstStyle/>
          <a:p>
            <a:r>
              <a:rPr lang="tr-TR" dirty="0"/>
              <a:t>Kaynaklar </a:t>
            </a:r>
          </a:p>
        </p:txBody>
      </p:sp>
      <p:sp>
        <p:nvSpPr>
          <p:cNvPr id="3" name="İçerik Yer Tutucusu 2">
            <a:extLst>
              <a:ext uri="{FF2B5EF4-FFF2-40B4-BE49-F238E27FC236}">
                <a16:creationId xmlns:a16="http://schemas.microsoft.com/office/drawing/2014/main" id="{D6E1E7DD-F64B-43C2-95CB-F80D5F5C3FA1}"/>
              </a:ext>
            </a:extLst>
          </p:cNvPr>
          <p:cNvSpPr>
            <a:spLocks noGrp="1"/>
          </p:cNvSpPr>
          <p:nvPr>
            <p:ph idx="1"/>
          </p:nvPr>
        </p:nvSpPr>
        <p:spPr/>
        <p:txBody>
          <a:bodyPr/>
          <a:lstStyle/>
          <a:p>
            <a:r>
              <a:rPr lang="en-US" dirty="0"/>
              <a:t>Schumacher (1973) Small is </a:t>
            </a:r>
            <a:r>
              <a:rPr lang="en-US" dirty="0" err="1"/>
              <a:t>Beatiful</a:t>
            </a:r>
            <a:r>
              <a:rPr lang="en-US" dirty="0"/>
              <a:t>. New York: Harper and Row. </a:t>
            </a:r>
            <a:endParaRPr lang="tr-TR" dirty="0"/>
          </a:p>
          <a:p>
            <a:r>
              <a:rPr lang="tr-TR" dirty="0" err="1"/>
              <a:t>Commoner</a:t>
            </a:r>
            <a:r>
              <a:rPr lang="tr-TR" dirty="0"/>
              <a:t>, B. (1971) </a:t>
            </a:r>
            <a:r>
              <a:rPr lang="en-US" dirty="0"/>
              <a:t>The </a:t>
            </a:r>
            <a:r>
              <a:rPr lang="en-US" b="1" dirty="0"/>
              <a:t>Closing Circle</a:t>
            </a:r>
            <a:r>
              <a:rPr lang="en-US" dirty="0"/>
              <a:t>: Nature, Man, and Technology. Knopf, 1971</a:t>
            </a:r>
            <a:r>
              <a:rPr lang="tr-TR"/>
              <a:t>.</a:t>
            </a:r>
          </a:p>
          <a:p>
            <a:endParaRPr lang="tr-TR" dirty="0"/>
          </a:p>
          <a:p>
            <a:endParaRPr lang="tr-TR" dirty="0"/>
          </a:p>
        </p:txBody>
      </p:sp>
    </p:spTree>
    <p:extLst>
      <p:ext uri="{BB962C8B-B14F-4D97-AF65-F5344CB8AC3E}">
        <p14:creationId xmlns:p14="http://schemas.microsoft.com/office/powerpoint/2010/main" val="2693159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A0EE2A-60AF-40B2-B0D2-D2335ECFF3BB}"/>
              </a:ext>
            </a:extLst>
          </p:cNvPr>
          <p:cNvSpPr>
            <a:spLocks noGrp="1"/>
          </p:cNvSpPr>
          <p:nvPr>
            <p:ph type="title"/>
          </p:nvPr>
        </p:nvSpPr>
        <p:spPr>
          <a:xfrm>
            <a:off x="1136428" y="627564"/>
            <a:ext cx="7474172" cy="1325563"/>
          </a:xfrm>
        </p:spPr>
        <p:txBody>
          <a:bodyPr>
            <a:normAutofit/>
          </a:bodyPr>
          <a:lstStyle/>
          <a:p>
            <a:r>
              <a:rPr lang="tr-TR" dirty="0"/>
              <a:t>Genel Değerlendirme</a:t>
            </a:r>
          </a:p>
        </p:txBody>
      </p:sp>
      <p:sp>
        <p:nvSpPr>
          <p:cNvPr id="3" name="İçerik Yer Tutucusu 2">
            <a:extLst>
              <a:ext uri="{FF2B5EF4-FFF2-40B4-BE49-F238E27FC236}">
                <a16:creationId xmlns:a16="http://schemas.microsoft.com/office/drawing/2014/main" id="{187CD727-0A19-4F54-84BB-58DD5E0A328F}"/>
              </a:ext>
            </a:extLst>
          </p:cNvPr>
          <p:cNvSpPr>
            <a:spLocks noGrp="1"/>
          </p:cNvSpPr>
          <p:nvPr>
            <p:ph idx="1"/>
          </p:nvPr>
        </p:nvSpPr>
        <p:spPr>
          <a:xfrm>
            <a:off x="1136429" y="2278173"/>
            <a:ext cx="6467867" cy="3450613"/>
          </a:xfrm>
        </p:spPr>
        <p:txBody>
          <a:bodyPr anchor="ctr">
            <a:normAutofit/>
          </a:bodyPr>
          <a:lstStyle/>
          <a:p>
            <a:r>
              <a:rPr lang="tr-TR" sz="2400"/>
              <a:t>Bugün global ekolojik bir kriz ile karşı karşıya olduğumuz artık kabul edilen bir gerçektir. Ozon tabakasının incelmesi, küresel iklim değişikliği, dünya çapında kuraklığın, çölleşmenin ve sel felakatlerinin artması, pek çok bitki ve hayvan türünün yok olması ve biyolojik çeşitliliğin kaybolması, su-hava-toprak kirliliği gibi örnekler bir çevre krizi ile karşı karşıya olduğumuzun açık örnekleridir. </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BB809B85-DACA-486B-B8B6-1871DE1B176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866716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2EDE37-D7CF-4F69-A577-91BF4F5B3D4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52DC5EF-0877-4A93-B8A5-35240EEB272C}"/>
              </a:ext>
            </a:extLst>
          </p:cNvPr>
          <p:cNvSpPr>
            <a:spLocks noGrp="1"/>
          </p:cNvSpPr>
          <p:nvPr>
            <p:ph idx="1"/>
          </p:nvPr>
        </p:nvSpPr>
        <p:spPr/>
        <p:txBody>
          <a:bodyPr>
            <a:normAutofit/>
          </a:bodyPr>
          <a:lstStyle/>
          <a:p>
            <a:r>
              <a:rPr lang="tr-TR" sz="3600" dirty="0"/>
              <a:t>Çevre krizinin veya sosyal ve ekonomik problemlerin, hem gelişmiş hem azgelişmiş ülkeler için önemli olduğu ve sürdürülebilir kalkınmanın önemi hemen hemen konuyla ilgili toplantılarda ve/veya yayınlarda dile getirilmektedir. </a:t>
            </a:r>
          </a:p>
        </p:txBody>
      </p:sp>
    </p:spTree>
    <p:extLst>
      <p:ext uri="{BB962C8B-B14F-4D97-AF65-F5344CB8AC3E}">
        <p14:creationId xmlns:p14="http://schemas.microsoft.com/office/powerpoint/2010/main" val="2259938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DFDB66-8645-45B9-B50B-237C1EBA70FE}"/>
              </a:ext>
            </a:extLst>
          </p:cNvPr>
          <p:cNvSpPr>
            <a:spLocks noGrp="1"/>
          </p:cNvSpPr>
          <p:nvPr>
            <p:ph type="title"/>
          </p:nvPr>
        </p:nvSpPr>
        <p:spPr/>
        <p:txBody>
          <a:bodyPr/>
          <a:lstStyle/>
          <a:p>
            <a:r>
              <a:rPr lang="tr-TR"/>
              <a:t>Genel Değerlendirme</a:t>
            </a:r>
            <a:endParaRPr lang="tr-TR" dirty="0"/>
          </a:p>
        </p:txBody>
      </p:sp>
      <p:sp>
        <p:nvSpPr>
          <p:cNvPr id="3" name="İçerik Yer Tutucusu 2">
            <a:extLst>
              <a:ext uri="{FF2B5EF4-FFF2-40B4-BE49-F238E27FC236}">
                <a16:creationId xmlns:a16="http://schemas.microsoft.com/office/drawing/2014/main" id="{14C6F0B0-7FE5-4908-8F2D-1C2482A3F9CC}"/>
              </a:ext>
            </a:extLst>
          </p:cNvPr>
          <p:cNvSpPr>
            <a:spLocks noGrp="1"/>
          </p:cNvSpPr>
          <p:nvPr>
            <p:ph idx="1"/>
          </p:nvPr>
        </p:nvSpPr>
        <p:spPr/>
        <p:txBody>
          <a:bodyPr>
            <a:normAutofit lnSpcReduction="10000"/>
          </a:bodyPr>
          <a:lstStyle/>
          <a:p>
            <a:r>
              <a:rPr lang="tr-TR" sz="3500" dirty="0"/>
              <a:t>Çevre krizinin doğasını ve nedenleri konusunda bir çok farklı  açıklama bulmak mümkündür. İnsan merkezli anlayış (</a:t>
            </a:r>
            <a:r>
              <a:rPr lang="tr-TR" sz="3500" dirty="0" err="1"/>
              <a:t>Cotton</a:t>
            </a:r>
            <a:r>
              <a:rPr lang="tr-TR" sz="3500" dirty="0"/>
              <a:t> </a:t>
            </a:r>
            <a:r>
              <a:rPr lang="tr-TR" sz="3500" dirty="0" err="1"/>
              <a:t>and</a:t>
            </a:r>
            <a:r>
              <a:rPr lang="tr-TR" sz="3500" dirty="0"/>
              <a:t> </a:t>
            </a:r>
            <a:r>
              <a:rPr lang="tr-TR" sz="3500" dirty="0" err="1"/>
              <a:t>Dunlap</a:t>
            </a:r>
            <a:r>
              <a:rPr lang="tr-TR" sz="3500" dirty="0"/>
              <a:t>, 1980; 1979), teknoloji (</a:t>
            </a:r>
            <a:r>
              <a:rPr lang="tr-TR" sz="3500" dirty="0" err="1"/>
              <a:t>Schumacher</a:t>
            </a:r>
            <a:r>
              <a:rPr lang="tr-TR" sz="3500" dirty="0"/>
              <a:t>, 1973; Lovins,1977; </a:t>
            </a:r>
            <a:r>
              <a:rPr lang="tr-TR" sz="3500" dirty="0" err="1"/>
              <a:t>Commonor</a:t>
            </a:r>
            <a:r>
              <a:rPr lang="tr-TR" sz="3500" dirty="0"/>
              <a:t>, 1971), </a:t>
            </a:r>
            <a:r>
              <a:rPr lang="tr-TR" sz="3500" dirty="0" err="1"/>
              <a:t>patriarki</a:t>
            </a:r>
            <a:r>
              <a:rPr lang="tr-TR" sz="3500" dirty="0"/>
              <a:t> (</a:t>
            </a:r>
            <a:r>
              <a:rPr lang="tr-TR" sz="3500" dirty="0" err="1"/>
              <a:t>Mellor</a:t>
            </a:r>
            <a:r>
              <a:rPr lang="tr-TR" sz="3500" dirty="0"/>
              <a:t>, 1993; </a:t>
            </a:r>
            <a:r>
              <a:rPr lang="tr-TR" sz="3500" dirty="0" err="1"/>
              <a:t>Plumwood</a:t>
            </a:r>
            <a:r>
              <a:rPr lang="tr-TR" sz="3500" dirty="0"/>
              <a:t>), hiyerarşi (</a:t>
            </a:r>
            <a:r>
              <a:rPr lang="tr-TR" sz="3500" dirty="0" err="1"/>
              <a:t>Bookchin</a:t>
            </a:r>
            <a:r>
              <a:rPr lang="tr-TR" sz="3500" dirty="0"/>
              <a:t>, 1996) gibi bir konular ile çevre krizi açıklanmaya çalışılırken, kapitalizmin dinamikleri, kriz ve birikim teorileriyle çevre krizini açıklamaya çalışan pek fazla yaklaşımın olduğunu söylemek mümkün değildir.  </a:t>
            </a:r>
          </a:p>
          <a:p>
            <a:endParaRPr lang="tr-TR" dirty="0"/>
          </a:p>
        </p:txBody>
      </p:sp>
    </p:spTree>
    <p:extLst>
      <p:ext uri="{BB962C8B-B14F-4D97-AF65-F5344CB8AC3E}">
        <p14:creationId xmlns:p14="http://schemas.microsoft.com/office/powerpoint/2010/main" val="387589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96F658-75E6-4997-B8D0-D48F6285660C}"/>
              </a:ext>
            </a:extLst>
          </p:cNvPr>
          <p:cNvSpPr>
            <a:spLocks noGrp="1"/>
          </p:cNvSpPr>
          <p:nvPr>
            <p:ph type="title"/>
          </p:nvPr>
        </p:nvSpPr>
        <p:spPr/>
        <p:txBody>
          <a:bodyPr/>
          <a:lstStyle/>
          <a:p>
            <a:r>
              <a:rPr lang="tr-TR" dirty="0"/>
              <a:t>Genel Değerlendirme</a:t>
            </a:r>
          </a:p>
        </p:txBody>
      </p:sp>
      <p:sp>
        <p:nvSpPr>
          <p:cNvPr id="3" name="İçerik Yer Tutucusu 2">
            <a:extLst>
              <a:ext uri="{FF2B5EF4-FFF2-40B4-BE49-F238E27FC236}">
                <a16:creationId xmlns:a16="http://schemas.microsoft.com/office/drawing/2014/main" id="{CA9B467D-031A-4175-B3D4-CCFAFF76C8AC}"/>
              </a:ext>
            </a:extLst>
          </p:cNvPr>
          <p:cNvSpPr>
            <a:spLocks noGrp="1"/>
          </p:cNvSpPr>
          <p:nvPr>
            <p:ph idx="1"/>
          </p:nvPr>
        </p:nvSpPr>
        <p:spPr/>
        <p:txBody>
          <a:bodyPr>
            <a:normAutofit/>
          </a:bodyPr>
          <a:lstStyle/>
          <a:p>
            <a:r>
              <a:rPr lang="tr-TR" sz="3200" dirty="0"/>
              <a:t>Sosyolojinin bir alt dalı olan çevre sosyolojisi oldukça yeni bir alandır. Çevrecilik 1960’ların sonunda ortaya çıkmasına rağmen, çevre sosyolojisi 1980’lerde ortaya çıkmış ve 1990’lı yıllarda gelişmiştir.</a:t>
            </a:r>
          </a:p>
          <a:p>
            <a:r>
              <a:rPr lang="tr-TR" sz="3200" dirty="0"/>
              <a:t>Bugün çevre sosyolojisi literatüründe en etkili olan düşünürler R. A. </a:t>
            </a:r>
            <a:r>
              <a:rPr lang="tr-TR" sz="3200" dirty="0" err="1"/>
              <a:t>Dunlap</a:t>
            </a:r>
            <a:r>
              <a:rPr lang="tr-TR" sz="3200" dirty="0"/>
              <a:t> ve W.R. </a:t>
            </a:r>
            <a:r>
              <a:rPr lang="tr-TR" sz="3200" dirty="0" err="1"/>
              <a:t>Catton</a:t>
            </a:r>
            <a:r>
              <a:rPr lang="tr-TR" sz="3200" dirty="0"/>
              <a:t> ve A. </a:t>
            </a:r>
            <a:r>
              <a:rPr lang="tr-TR" sz="3200" dirty="0" err="1"/>
              <a:t>Schaniberg’dir</a:t>
            </a:r>
            <a:r>
              <a:rPr lang="tr-TR" sz="3200" dirty="0"/>
              <a:t>. </a:t>
            </a:r>
          </a:p>
        </p:txBody>
      </p:sp>
    </p:spTree>
    <p:extLst>
      <p:ext uri="{BB962C8B-B14F-4D97-AF65-F5344CB8AC3E}">
        <p14:creationId xmlns:p14="http://schemas.microsoft.com/office/powerpoint/2010/main" val="549869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E33C9C-40D6-4793-94BC-E877C1F0B592}"/>
              </a:ext>
            </a:extLst>
          </p:cNvPr>
          <p:cNvSpPr>
            <a:spLocks noGrp="1"/>
          </p:cNvSpPr>
          <p:nvPr>
            <p:ph type="title"/>
          </p:nvPr>
        </p:nvSpPr>
        <p:spPr/>
        <p:txBody>
          <a:bodyPr/>
          <a:lstStyle/>
          <a:p>
            <a:r>
              <a:rPr lang="tr-TR" dirty="0"/>
              <a:t>Genel Değerlendirme </a:t>
            </a:r>
          </a:p>
        </p:txBody>
      </p:sp>
      <p:sp>
        <p:nvSpPr>
          <p:cNvPr id="3" name="İçerik Yer Tutucusu 2">
            <a:extLst>
              <a:ext uri="{FF2B5EF4-FFF2-40B4-BE49-F238E27FC236}">
                <a16:creationId xmlns:a16="http://schemas.microsoft.com/office/drawing/2014/main" id="{A4FCF1CA-C8B8-40E1-9107-E8168CE2ACDB}"/>
              </a:ext>
            </a:extLst>
          </p:cNvPr>
          <p:cNvSpPr>
            <a:spLocks noGrp="1"/>
          </p:cNvSpPr>
          <p:nvPr>
            <p:ph idx="1"/>
          </p:nvPr>
        </p:nvSpPr>
        <p:spPr/>
        <p:txBody>
          <a:bodyPr>
            <a:normAutofit/>
          </a:bodyPr>
          <a:lstStyle/>
          <a:p>
            <a:pPr algn="just"/>
            <a:r>
              <a:rPr lang="tr-TR" sz="3600" dirty="0"/>
              <a:t>Çevre sosyolojisinin gelişmesinde ve kurumsallaşmasında R. A. </a:t>
            </a:r>
            <a:r>
              <a:rPr lang="tr-TR" sz="3600" dirty="0" err="1"/>
              <a:t>Dunlap</a:t>
            </a:r>
            <a:r>
              <a:rPr lang="tr-TR" sz="3600" dirty="0"/>
              <a:t> ve W.R. </a:t>
            </a:r>
            <a:r>
              <a:rPr lang="tr-TR" sz="3600" dirty="0" err="1"/>
              <a:t>Catton</a:t>
            </a:r>
            <a:r>
              <a:rPr lang="tr-TR" sz="3600" dirty="0"/>
              <a:t> özel bir yeri vardır. </a:t>
            </a:r>
            <a:r>
              <a:rPr lang="tr-TR" sz="3600" dirty="0" err="1"/>
              <a:t>Catton</a:t>
            </a:r>
            <a:r>
              <a:rPr lang="tr-TR" sz="3600" dirty="0"/>
              <a:t> ve </a:t>
            </a:r>
            <a:r>
              <a:rPr lang="tr-TR" sz="3600" dirty="0" err="1"/>
              <a:t>Dunlap’ın</a:t>
            </a:r>
            <a:r>
              <a:rPr lang="tr-TR" sz="3600" dirty="0"/>
              <a:t> çalışmaları A. </a:t>
            </a:r>
            <a:r>
              <a:rPr lang="tr-TR" sz="3600" dirty="0" err="1"/>
              <a:t>Schaniberg</a:t>
            </a:r>
            <a:r>
              <a:rPr lang="tr-TR" sz="3600" dirty="0"/>
              <a:t> ile birlikte çevre sosyolojisinin özünü oluşturur. </a:t>
            </a:r>
          </a:p>
          <a:p>
            <a:pPr algn="just"/>
            <a:r>
              <a:rPr lang="tr-TR" sz="3600" dirty="0"/>
              <a:t>Geleneksel yaklaşımlarda, örneğin </a:t>
            </a:r>
            <a:r>
              <a:rPr lang="tr-TR" sz="3600" dirty="0" err="1"/>
              <a:t>Durkheim</a:t>
            </a:r>
            <a:r>
              <a:rPr lang="tr-TR" sz="3600" dirty="0"/>
              <a:t>, </a:t>
            </a:r>
            <a:r>
              <a:rPr lang="tr-TR" sz="3600" dirty="0" err="1"/>
              <a:t>Marx</a:t>
            </a:r>
            <a:r>
              <a:rPr lang="tr-TR" sz="3600" dirty="0"/>
              <a:t> ve </a:t>
            </a:r>
            <a:r>
              <a:rPr lang="tr-TR" sz="3600" dirty="0" err="1"/>
              <a:t>Weber’in</a:t>
            </a:r>
            <a:r>
              <a:rPr lang="tr-TR" sz="3600" dirty="0"/>
              <a:t> kuramlarında  çevreye ya hiç ya da çok az önem verilmiştir çünkü çevre “sosyal” değildi. </a:t>
            </a:r>
          </a:p>
          <a:p>
            <a:pPr algn="just"/>
            <a:endParaRPr lang="tr-TR" dirty="0"/>
          </a:p>
          <a:p>
            <a:endParaRPr lang="tr-TR" dirty="0"/>
          </a:p>
        </p:txBody>
      </p:sp>
    </p:spTree>
    <p:extLst>
      <p:ext uri="{BB962C8B-B14F-4D97-AF65-F5344CB8AC3E}">
        <p14:creationId xmlns:p14="http://schemas.microsoft.com/office/powerpoint/2010/main" val="921477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64722A-1FF4-4CB8-9AD2-D5985BF0B2B3}"/>
              </a:ext>
            </a:extLst>
          </p:cNvPr>
          <p:cNvSpPr>
            <a:spLocks noGrp="1"/>
          </p:cNvSpPr>
          <p:nvPr>
            <p:ph type="title"/>
          </p:nvPr>
        </p:nvSpPr>
        <p:spPr/>
        <p:txBody>
          <a:bodyPr/>
          <a:lstStyle/>
          <a:p>
            <a:r>
              <a:rPr lang="tr-TR" dirty="0"/>
              <a:t>Genel </a:t>
            </a:r>
            <a:r>
              <a:rPr lang="tr-TR" dirty="0" err="1"/>
              <a:t>Değerlendirne</a:t>
            </a:r>
            <a:endParaRPr lang="tr-TR" dirty="0"/>
          </a:p>
        </p:txBody>
      </p:sp>
      <p:sp>
        <p:nvSpPr>
          <p:cNvPr id="4" name="İçerik Yer Tutucusu 3">
            <a:extLst>
              <a:ext uri="{FF2B5EF4-FFF2-40B4-BE49-F238E27FC236}">
                <a16:creationId xmlns:a16="http://schemas.microsoft.com/office/drawing/2014/main" id="{6795BE8C-2217-4C33-9C9F-E6D12A067AD2}"/>
              </a:ext>
            </a:extLst>
          </p:cNvPr>
          <p:cNvSpPr>
            <a:spLocks noGrp="1"/>
          </p:cNvSpPr>
          <p:nvPr>
            <p:ph sz="half" idx="1"/>
          </p:nvPr>
        </p:nvSpPr>
        <p:spPr/>
        <p:txBody>
          <a:bodyPr/>
          <a:lstStyle/>
          <a:p>
            <a:endParaRPr lang="tr-TR" sz="3600" dirty="0">
              <a:solidFill>
                <a:schemeClr val="tx1">
                  <a:lumMod val="75000"/>
                  <a:lumOff val="25000"/>
                </a:schemeClr>
              </a:solidFill>
              <a:latin typeface="Arial" panose="020B0604020202020204" pitchFamily="34" charset="0"/>
              <a:cs typeface="Arial" panose="020B0604020202020204" pitchFamily="34" charset="0"/>
            </a:endParaRPr>
          </a:p>
          <a:p>
            <a:endParaRPr lang="tr-TR" sz="3600" dirty="0">
              <a:solidFill>
                <a:schemeClr val="tx1">
                  <a:lumMod val="75000"/>
                  <a:lumOff val="25000"/>
                </a:schemeClr>
              </a:solidFill>
              <a:latin typeface="Arial" panose="020B0604020202020204" pitchFamily="34" charset="0"/>
              <a:cs typeface="Arial" panose="020B0604020202020204" pitchFamily="34" charset="0"/>
            </a:endParaRPr>
          </a:p>
          <a:p>
            <a:r>
              <a:rPr lang="tr-TR" sz="3600" dirty="0">
                <a:solidFill>
                  <a:schemeClr val="tx1">
                    <a:lumMod val="75000"/>
                    <a:lumOff val="25000"/>
                  </a:schemeClr>
                </a:solidFill>
                <a:latin typeface="Arial" panose="020B0604020202020204" pitchFamily="34" charset="0"/>
                <a:cs typeface="Arial" panose="020B0604020202020204" pitchFamily="34" charset="0"/>
              </a:rPr>
              <a:t>Sürdürülebilir toplum için radikal yeşil görüş ulaşılamaz bir ütopya mıdır?</a:t>
            </a:r>
          </a:p>
          <a:p>
            <a:endParaRPr lang="tr-TR" dirty="0"/>
          </a:p>
        </p:txBody>
      </p:sp>
      <p:pic>
        <p:nvPicPr>
          <p:cNvPr id="6" name="Picture 2" descr="İlgili resim">
            <a:extLst>
              <a:ext uri="{FF2B5EF4-FFF2-40B4-BE49-F238E27FC236}">
                <a16:creationId xmlns:a16="http://schemas.microsoft.com/office/drawing/2014/main" id="{F0EC568C-D511-4B51-8849-4056B46A2F65}"/>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172200" y="2168543"/>
            <a:ext cx="5181600" cy="3665502"/>
          </a:xfrm>
          <a:noFill/>
        </p:spPr>
      </p:pic>
    </p:spTree>
    <p:extLst>
      <p:ext uri="{BB962C8B-B14F-4D97-AF65-F5344CB8AC3E}">
        <p14:creationId xmlns:p14="http://schemas.microsoft.com/office/powerpoint/2010/main" val="475084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5">
            <a:extLst>
              <a:ext uri="{FF2B5EF4-FFF2-40B4-BE49-F238E27FC236}">
                <a16:creationId xmlns:a16="http://schemas.microsoft.com/office/drawing/2014/main" id="{ECCE9B09-1463-4104-A74C-D193AACD29FA}"/>
              </a:ext>
            </a:extLst>
          </p:cNvPr>
          <p:cNvSpPr>
            <a:spLocks noGrp="1"/>
          </p:cNvSpPr>
          <p:nvPr>
            <p:ph type="title"/>
          </p:nvPr>
        </p:nvSpPr>
        <p:spPr/>
        <p:txBody>
          <a:bodyPr/>
          <a:lstStyle/>
          <a:p>
            <a:r>
              <a:rPr lang="tr-TR" dirty="0"/>
              <a:t>Genel Değerlendirme</a:t>
            </a:r>
          </a:p>
        </p:txBody>
      </p:sp>
      <p:sp>
        <p:nvSpPr>
          <p:cNvPr id="3" name="İçerik Yer Tutucusu 2">
            <a:extLst>
              <a:ext uri="{FF2B5EF4-FFF2-40B4-BE49-F238E27FC236}">
                <a16:creationId xmlns:a16="http://schemas.microsoft.com/office/drawing/2014/main" id="{DD95A378-7E21-47B0-9CCB-B216EF7769F3}"/>
              </a:ext>
            </a:extLst>
          </p:cNvPr>
          <p:cNvSpPr>
            <a:spLocks noGrp="1"/>
          </p:cNvSpPr>
          <p:nvPr>
            <p:ph sz="half" idx="1"/>
          </p:nvPr>
        </p:nvSpPr>
        <p:spPr/>
        <p:txBody>
          <a:bodyPr/>
          <a:lstStyle/>
          <a:p>
            <a:r>
              <a:rPr lang="tr-TR" altLang="tr-TR" dirty="0">
                <a:latin typeface="Arial" panose="020B0604020202020204" pitchFamily="34" charset="0"/>
                <a:cs typeface="Arial" panose="020B0604020202020204" pitchFamily="34" charset="0"/>
              </a:rPr>
              <a:t>Ekolojik sorumluluk veya sürdürülebilirlik büyümeye sınır düşüncesinin ortaya çıkan ve yeşil politikanın temel amacıdır. Sürdürülebilir toplum devam eden/süren bir kapasiteye sahiptir çünkü gezegenin taşıyabileceği ekolojik kapasite aşılmaz” (Carter, 2007).</a:t>
            </a:r>
          </a:p>
          <a:p>
            <a:endParaRPr lang="tr-TR" dirty="0"/>
          </a:p>
        </p:txBody>
      </p:sp>
      <p:pic>
        <p:nvPicPr>
          <p:cNvPr id="8" name="Picture 5" descr="ecological responsibility görsel ile ilgili görsel sonucu">
            <a:extLst>
              <a:ext uri="{FF2B5EF4-FFF2-40B4-BE49-F238E27FC236}">
                <a16:creationId xmlns:a16="http://schemas.microsoft.com/office/drawing/2014/main" id="{32A1F847-B8CD-4111-A94D-70CF50523235}"/>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516052" y="2285049"/>
            <a:ext cx="4331018" cy="2675572"/>
          </a:xfrm>
          <a:noFill/>
        </p:spPr>
      </p:pic>
    </p:spTree>
    <p:extLst>
      <p:ext uri="{BB962C8B-B14F-4D97-AF65-F5344CB8AC3E}">
        <p14:creationId xmlns:p14="http://schemas.microsoft.com/office/powerpoint/2010/main" val="3142941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id="{F431183F-9C79-4929-8DFB-7F86776DC77F}"/>
              </a:ext>
            </a:extLst>
          </p:cNvPr>
          <p:cNvSpPr>
            <a:spLocks noGrp="1"/>
          </p:cNvSpPr>
          <p:nvPr>
            <p:ph type="title"/>
          </p:nvPr>
        </p:nvSpPr>
        <p:spPr/>
        <p:txBody>
          <a:bodyPr/>
          <a:lstStyle/>
          <a:p>
            <a:r>
              <a:rPr lang="tr-TR" dirty="0"/>
              <a:t>Genel Değerlendirme</a:t>
            </a:r>
          </a:p>
        </p:txBody>
      </p:sp>
      <p:sp>
        <p:nvSpPr>
          <p:cNvPr id="6" name="İçerik Yer Tutucusu 5">
            <a:extLst>
              <a:ext uri="{FF2B5EF4-FFF2-40B4-BE49-F238E27FC236}">
                <a16:creationId xmlns:a16="http://schemas.microsoft.com/office/drawing/2014/main" id="{D9E31107-DF0E-455A-864A-5F836CCEA7BC}"/>
              </a:ext>
            </a:extLst>
          </p:cNvPr>
          <p:cNvSpPr>
            <a:spLocks noGrp="1"/>
          </p:cNvSpPr>
          <p:nvPr>
            <p:ph idx="1"/>
          </p:nvPr>
        </p:nvSpPr>
        <p:spPr/>
        <p:txBody>
          <a:bodyPr/>
          <a:lstStyle/>
          <a:p>
            <a:pPr>
              <a:buFont typeface="Wingdings 3" charset="2"/>
              <a:buChar char=""/>
              <a:defRPr/>
            </a:pPr>
            <a:r>
              <a:rPr lang="tr-TR" sz="3600">
                <a:solidFill>
                  <a:schemeClr val="tx1">
                    <a:lumMod val="75000"/>
                    <a:lumOff val="25000"/>
                  </a:schemeClr>
                </a:solidFill>
                <a:latin typeface="Arial" panose="020B0604020202020204" pitchFamily="34" charset="0"/>
                <a:cs typeface="Arial" panose="020B0604020202020204" pitchFamily="34" charset="0"/>
              </a:rPr>
              <a:t>Çevreciler  </a:t>
            </a:r>
            <a:r>
              <a:rPr lang="tr-TR" sz="3600" dirty="0">
                <a:solidFill>
                  <a:schemeClr val="tx1">
                    <a:lumMod val="75000"/>
                    <a:lumOff val="25000"/>
                  </a:schemeClr>
                </a:solidFill>
                <a:latin typeface="Arial" panose="020B0604020202020204" pitchFamily="34" charset="0"/>
                <a:cs typeface="Arial" panose="020B0604020202020204" pitchFamily="34" charset="0"/>
              </a:rPr>
              <a:t>tüketimi, özellikle de gereksiz tüketimi temel problem olarak belirlerler. “İstek değil, ihtiyaç” ilkesi hakim olmalıdır. </a:t>
            </a:r>
          </a:p>
          <a:p>
            <a:pPr>
              <a:buFont typeface="Wingdings 3" charset="2"/>
              <a:buChar char=""/>
              <a:defRPr/>
            </a:pPr>
            <a:r>
              <a:rPr lang="tr-TR" sz="3600" dirty="0">
                <a:solidFill>
                  <a:schemeClr val="tx1">
                    <a:lumMod val="75000"/>
                    <a:lumOff val="25000"/>
                  </a:schemeClr>
                </a:solidFill>
                <a:latin typeface="Arial" panose="020B0604020202020204" pitchFamily="34" charset="0"/>
                <a:cs typeface="Arial" panose="020B0604020202020204" pitchFamily="34" charset="0"/>
              </a:rPr>
              <a:t>Yeşiller, </a:t>
            </a:r>
            <a:r>
              <a:rPr lang="tr-TR" sz="3600" dirty="0" err="1">
                <a:solidFill>
                  <a:schemeClr val="tx1">
                    <a:lumMod val="75000"/>
                    <a:lumOff val="25000"/>
                  </a:schemeClr>
                </a:solidFill>
                <a:latin typeface="Arial" panose="020B0604020202020204" pitchFamily="34" charset="0"/>
                <a:cs typeface="Arial" panose="020B0604020202020204" pitchFamily="34" charset="0"/>
              </a:rPr>
              <a:t>Fritz</a:t>
            </a:r>
            <a:r>
              <a:rPr lang="tr-TR" sz="3600" dirty="0">
                <a:solidFill>
                  <a:schemeClr val="tx1">
                    <a:lumMod val="75000"/>
                    <a:lumOff val="25000"/>
                  </a:schemeClr>
                </a:solidFill>
                <a:latin typeface="Arial" panose="020B0604020202020204" pitchFamily="34" charset="0"/>
                <a:cs typeface="Arial" panose="020B0604020202020204" pitchFamily="34" charset="0"/>
              </a:rPr>
              <a:t> </a:t>
            </a:r>
            <a:r>
              <a:rPr lang="tr-TR" sz="3600" dirty="0" err="1">
                <a:solidFill>
                  <a:schemeClr val="tx1">
                    <a:lumMod val="75000"/>
                    <a:lumOff val="25000"/>
                  </a:schemeClr>
                </a:solidFill>
                <a:latin typeface="Arial" panose="020B0604020202020204" pitchFamily="34" charset="0"/>
                <a:cs typeface="Arial" panose="020B0604020202020204" pitchFamily="34" charset="0"/>
              </a:rPr>
              <a:t>Schumacher’in</a:t>
            </a:r>
            <a:r>
              <a:rPr lang="tr-TR" sz="3600" dirty="0">
                <a:solidFill>
                  <a:schemeClr val="tx1">
                    <a:lumMod val="75000"/>
                    <a:lumOff val="25000"/>
                  </a:schemeClr>
                </a:solidFill>
                <a:latin typeface="Arial" panose="020B0604020202020204" pitchFamily="34" charset="0"/>
                <a:cs typeface="Arial" panose="020B0604020202020204" pitchFamily="34" charset="0"/>
              </a:rPr>
              <a:t> “küçük güzeldir” felsefesine sıkı sıkıya bağlıdırlar. Modern teknolojilerin ve geniş ölçekli üretimin kompleksliği ve büyüklüğü, birçok şeklide çevreye zarar vermektedir. </a:t>
            </a:r>
          </a:p>
          <a:p>
            <a:endParaRPr lang="tr-TR" dirty="0"/>
          </a:p>
        </p:txBody>
      </p:sp>
    </p:spTree>
    <p:extLst>
      <p:ext uri="{BB962C8B-B14F-4D97-AF65-F5344CB8AC3E}">
        <p14:creationId xmlns:p14="http://schemas.microsoft.com/office/powerpoint/2010/main" val="3831663053"/>
      </p:ext>
    </p:extLst>
  </p:cSld>
  <p:clrMapOvr>
    <a:masterClrMapping/>
  </p:clrMapOvr>
</p:sld>
</file>

<file path=ppt/theme/theme1.xml><?xml version="1.0" encoding="utf-8"?>
<a:theme xmlns:a="http://schemas.openxmlformats.org/drawingml/2006/main" name="Office Teması">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546</Words>
  <Application>Microsoft Office PowerPoint</Application>
  <PresentationFormat>Geniş ekran</PresentationFormat>
  <Paragraphs>30</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Wingdings 3</vt:lpstr>
      <vt:lpstr>Office Teması</vt:lpstr>
      <vt:lpstr>Çevre Sosyolojisi</vt:lpstr>
      <vt:lpstr>Genel Değerlendirme</vt:lpstr>
      <vt:lpstr>PowerPoint Sunusu</vt:lpstr>
      <vt:lpstr>Genel Değerlendirme</vt:lpstr>
      <vt:lpstr>Genel Değerlendirme</vt:lpstr>
      <vt:lpstr>Genel Değerlendirme </vt:lpstr>
      <vt:lpstr>Genel Değerlendirne</vt:lpstr>
      <vt:lpstr>Genel Değerlendirme</vt:lpstr>
      <vt:lpstr>Genel Değerlendirme</vt:lpstr>
      <vt:lpstr>Kaynaklar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 Sosyolojisi</dc:title>
  <dc:creator>Mavis</dc:creator>
  <cp:lastModifiedBy>Mavis</cp:lastModifiedBy>
  <cp:revision>1</cp:revision>
  <dcterms:created xsi:type="dcterms:W3CDTF">2020-05-19T14:49:49Z</dcterms:created>
  <dcterms:modified xsi:type="dcterms:W3CDTF">2020-05-19T14:50:22Z</dcterms:modified>
</cp:coreProperties>
</file>