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0" d="100"/>
          <a:sy n="60" d="100"/>
        </p:scale>
        <p:origin x="70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E8666D-9314-47C0-A71B-A9B44DD938C9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8E065B-9E35-4492-A117-06E4A1EFD8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4683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tr-TR" smtClean="0">
              <a:ea typeface="ＭＳ Ｐゴシック" pitchFamily="34" charset="-128"/>
            </a:endParaRPr>
          </a:p>
          <a:p>
            <a:endParaRPr lang="tr-TR" smtClean="0">
              <a:ea typeface="ＭＳ Ｐゴシック" pitchFamily="34" charset="-128"/>
            </a:endParaRPr>
          </a:p>
          <a:p>
            <a:endParaRPr lang="tr-TR" smtClean="0">
              <a:ea typeface="ＭＳ Ｐゴシック" pitchFamily="34" charset="-128"/>
            </a:endParaRPr>
          </a:p>
        </p:txBody>
      </p:sp>
      <p:sp>
        <p:nvSpPr>
          <p:cNvPr id="17411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F67CF67-1EE9-4807-9737-4DBE567637AD}" type="slidenum">
              <a:rPr lang="tr-TR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6751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 txBox="1">
            <a:spLocks noGrp="1"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290" tIns="47645" rIns="95290" bIns="47645" anchor="b"/>
          <a:lstStyle/>
          <a:p>
            <a:pPr algn="r" defTabSz="952500" eaLnBrk="1" hangingPunct="1"/>
            <a:fld id="{674F6BA6-1151-4F50-B851-6EFE935EACDB}" type="slidenum">
              <a:rPr lang="tr-TR" sz="1300"/>
              <a:pPr algn="r" defTabSz="952500" eaLnBrk="1" hangingPunct="1"/>
              <a:t>10</a:t>
            </a:fld>
            <a:endParaRPr lang="tr-TR" sz="1300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8113" y="766763"/>
            <a:ext cx="6824662" cy="384016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6925"/>
          </a:xfrm>
          <a:noFill/>
        </p:spPr>
        <p:txBody>
          <a:bodyPr lIns="95290" tIns="47645" rIns="95290" bIns="47645"/>
          <a:lstStyle/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09199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C1092-EBDA-4F17-A1AD-8ABD186E13E4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857F9-3194-455A-AAA6-692A328DE4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8015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C1092-EBDA-4F17-A1AD-8ABD186E13E4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857F9-3194-455A-AAA6-692A328DE4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7694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C1092-EBDA-4F17-A1AD-8ABD186E13E4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857F9-3194-455A-AAA6-692A328DE4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089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C1092-EBDA-4F17-A1AD-8ABD186E13E4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857F9-3194-455A-AAA6-692A328DE4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4236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C1092-EBDA-4F17-A1AD-8ABD186E13E4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857F9-3194-455A-AAA6-692A328DE4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2862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C1092-EBDA-4F17-A1AD-8ABD186E13E4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857F9-3194-455A-AAA6-692A328DE4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8316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C1092-EBDA-4F17-A1AD-8ABD186E13E4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857F9-3194-455A-AAA6-692A328DE4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6893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C1092-EBDA-4F17-A1AD-8ABD186E13E4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857F9-3194-455A-AAA6-692A328DE4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0605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C1092-EBDA-4F17-A1AD-8ABD186E13E4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857F9-3194-455A-AAA6-692A328DE4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2670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C1092-EBDA-4F17-A1AD-8ABD186E13E4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857F9-3194-455A-AAA6-692A328DE4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3024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C1092-EBDA-4F17-A1AD-8ABD186E13E4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857F9-3194-455A-AAA6-692A328DE4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7953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C1092-EBDA-4F17-A1AD-8ABD186E13E4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0857F9-3194-455A-AAA6-692A328DE4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5709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tr.wikipedia.org/wiki/Organeller" TargetMode="External"/><Relationship Id="rId3" Type="http://schemas.openxmlformats.org/officeDocument/2006/relationships/hyperlink" Target="http://tr.wikipedia.org/wiki/%C3%87ekirdek" TargetMode="External"/><Relationship Id="rId7" Type="http://schemas.openxmlformats.org/officeDocument/2006/relationships/hyperlink" Target="http://tr.wikipedia.org/wiki/Kloroplast" TargetMode="External"/><Relationship Id="rId2" Type="http://schemas.openxmlformats.org/officeDocument/2006/relationships/hyperlink" Target="http://tr.wikipedia.org/wiki/Genetik_malzem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tr.wikipedia.org/wiki/Mitokondri" TargetMode="External"/><Relationship Id="rId5" Type="http://schemas.openxmlformats.org/officeDocument/2006/relationships/hyperlink" Target="http://tr.wikipedia.org/wiki/Prokaryot" TargetMode="External"/><Relationship Id="rId4" Type="http://schemas.openxmlformats.org/officeDocument/2006/relationships/hyperlink" Target="http://tr.wikipedia.org/wiki/Yunanc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12032" y="2693989"/>
            <a:ext cx="7772400" cy="1470025"/>
          </a:xfrm>
        </p:spPr>
        <p:txBody>
          <a:bodyPr>
            <a:normAutofit/>
          </a:bodyPr>
          <a:lstStyle/>
          <a:p>
            <a:pPr eaLnBrk="1" hangingPunct="1"/>
            <a:r>
              <a:rPr lang="tr-TR" sz="6600" b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Mikoloji </a:t>
            </a:r>
            <a:endParaRPr lang="tr-TR" b="1" dirty="0" smtClean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102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1992313" y="260350"/>
            <a:ext cx="8229600" cy="647700"/>
          </a:xfrm>
        </p:spPr>
        <p:txBody>
          <a:bodyPr/>
          <a:lstStyle/>
          <a:p>
            <a:pPr eaLnBrk="1" hangingPunct="1"/>
            <a:r>
              <a:rPr lang="tr-TR" sz="3200" b="1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ＭＳ Ｐゴシック" pitchFamily="34" charset="-128"/>
              </a:rPr>
              <a:t>Prokaryotik ve Ökaryotik Farkı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992313" y="1052514"/>
            <a:ext cx="8445500" cy="5400675"/>
          </a:xfrm>
        </p:spPr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tr-TR" sz="2400" u="sng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ＭＳ Ｐゴシック" pitchFamily="34" charset="-128"/>
              </a:rPr>
              <a:t>Özellik		  	     Prokaryotik	           Ökaryotik </a:t>
            </a:r>
          </a:p>
          <a:p>
            <a:pPr eaLnBrk="1" hangingPunct="1">
              <a:buFontTx/>
              <a:buNone/>
            </a:pPr>
            <a:r>
              <a:rPr lang="tr-TR" sz="2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ＭＳ Ｐゴシック" pitchFamily="34" charset="-128"/>
              </a:rPr>
              <a:t>Kromozom sayısı		tek		birden fazla</a:t>
            </a:r>
          </a:p>
          <a:p>
            <a:pPr eaLnBrk="1" hangingPunct="1">
              <a:buFontTx/>
              <a:buNone/>
            </a:pPr>
            <a:r>
              <a:rPr lang="tr-TR" sz="2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ＭＳ Ｐゴシック" pitchFamily="34" charset="-128"/>
              </a:rPr>
              <a:t>Nukleer membran		yok		var</a:t>
            </a:r>
          </a:p>
          <a:p>
            <a:pPr eaLnBrk="1" hangingPunct="1">
              <a:buFontTx/>
              <a:buNone/>
            </a:pPr>
            <a:r>
              <a:rPr lang="tr-TR" sz="2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ＭＳ Ｐゴシック" pitchFamily="34" charset="-128"/>
              </a:rPr>
              <a:t>Nukleolus			yok		var</a:t>
            </a:r>
          </a:p>
          <a:p>
            <a:pPr eaLnBrk="1" hangingPunct="1">
              <a:buFontTx/>
              <a:buNone/>
            </a:pPr>
            <a:r>
              <a:rPr lang="tr-TR" sz="2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ＭＳ Ｐゴシック" pitchFamily="34" charset="-128"/>
              </a:rPr>
              <a:t>Mitozis			yok 		var</a:t>
            </a:r>
          </a:p>
          <a:p>
            <a:pPr eaLnBrk="1" hangingPunct="1">
              <a:buFontTx/>
              <a:buNone/>
            </a:pPr>
            <a:r>
              <a:rPr lang="tr-TR" sz="2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ＭＳ Ｐゴシック" pitchFamily="34" charset="-128"/>
              </a:rPr>
              <a:t>Mitokondria			yok		var</a:t>
            </a:r>
          </a:p>
          <a:p>
            <a:pPr eaLnBrk="1" hangingPunct="1">
              <a:buFontTx/>
              <a:buNone/>
            </a:pPr>
            <a:r>
              <a:rPr lang="tr-TR" sz="2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ＭＳ Ｐゴシック" pitchFamily="34" charset="-128"/>
              </a:rPr>
              <a:t>Sentromer			yok		var</a:t>
            </a:r>
          </a:p>
          <a:p>
            <a:pPr eaLnBrk="1" hangingPunct="1">
              <a:buFontTx/>
              <a:buNone/>
            </a:pPr>
            <a:r>
              <a:rPr lang="tr-TR" sz="2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ＭＳ Ｐゴシック" pitchFamily="34" charset="-128"/>
              </a:rPr>
              <a:t>Ribozom			70 S		80 S</a:t>
            </a:r>
          </a:p>
          <a:p>
            <a:pPr eaLnBrk="1" hangingPunct="1">
              <a:buFontTx/>
              <a:buNone/>
            </a:pPr>
            <a:r>
              <a:rPr lang="tr-TR" sz="2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ＭＳ Ｐゴシック" pitchFamily="34" charset="-128"/>
              </a:rPr>
              <a:t>Mezozom			var		yok</a:t>
            </a:r>
          </a:p>
          <a:p>
            <a:pPr eaLnBrk="1" hangingPunct="1">
              <a:buFontTx/>
              <a:buNone/>
            </a:pPr>
            <a:r>
              <a:rPr lang="tr-TR" sz="2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ＭＳ Ｐゴシック" pitchFamily="34" charset="-128"/>
              </a:rPr>
              <a:t>Golgi 				yok		var</a:t>
            </a:r>
          </a:p>
          <a:p>
            <a:pPr eaLnBrk="1" hangingPunct="1">
              <a:buFontTx/>
              <a:buNone/>
            </a:pPr>
            <a:r>
              <a:rPr lang="tr-TR" sz="2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ＭＳ Ｐゴシック" pitchFamily="34" charset="-128"/>
              </a:rPr>
              <a:t>Endoplazmik retikulum	yok		var</a:t>
            </a:r>
          </a:p>
          <a:p>
            <a:pPr eaLnBrk="1" hangingPunct="1">
              <a:buFontTx/>
              <a:buNone/>
            </a:pPr>
            <a:r>
              <a:rPr lang="tr-TR" sz="2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ＭＳ Ｐゴシック" pitchFamily="34" charset="-128"/>
              </a:rPr>
              <a:t>Peptidoglikan			var		yok</a:t>
            </a:r>
          </a:p>
        </p:txBody>
      </p:sp>
    </p:spTree>
    <p:extLst>
      <p:ext uri="{BB962C8B-B14F-4D97-AF65-F5344CB8AC3E}">
        <p14:creationId xmlns:p14="http://schemas.microsoft.com/office/powerpoint/2010/main" val="2794350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İçerik Yer Tutucusu"/>
          <p:cNvGraphicFramePr>
            <a:graphicFrameLocks noGrp="1"/>
          </p:cNvGraphicFramePr>
          <p:nvPr>
            <p:ph idx="4294967295"/>
          </p:nvPr>
        </p:nvGraphicFramePr>
        <p:xfrm>
          <a:off x="1774826" y="404814"/>
          <a:ext cx="8640763" cy="6086477"/>
        </p:xfrm>
        <a:graphic>
          <a:graphicData uri="http://schemas.openxmlformats.org/drawingml/2006/table">
            <a:tbl>
              <a:tblPr/>
              <a:tblGrid>
                <a:gridCol w="1728788"/>
                <a:gridCol w="1727200"/>
                <a:gridCol w="1728787"/>
                <a:gridCol w="1727200"/>
                <a:gridCol w="1728788"/>
              </a:tblGrid>
              <a:tr h="596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91438" marR="91438" marT="45723" marB="457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VİRUS</a:t>
                      </a:r>
                    </a:p>
                  </a:txBody>
                  <a:tcPr marL="91438" marR="91438" marT="45723" marB="457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BAKTERİ</a:t>
                      </a:r>
                    </a:p>
                  </a:txBody>
                  <a:tcPr marL="91438" marR="91438" marT="45723" marB="457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MANTAR</a:t>
                      </a:r>
                    </a:p>
                  </a:txBody>
                  <a:tcPr marL="91438" marR="91438" marT="45723" marB="457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PROTOZOON</a:t>
                      </a:r>
                    </a:p>
                  </a:txBody>
                  <a:tcPr marL="91438" marR="91438" marT="45723" marB="457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642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HÜCRE</a:t>
                      </a:r>
                    </a:p>
                  </a:txBody>
                  <a:tcPr marL="91438" marR="91438" marT="45723" marB="457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1438" marR="91438" marT="45723" marB="457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Tek Hücreli</a:t>
                      </a:r>
                    </a:p>
                  </a:txBody>
                  <a:tcPr marL="91438" marR="91438" marT="45723" marB="457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Tek Hücreli veya Çok Hücreli</a:t>
                      </a:r>
                    </a:p>
                  </a:txBody>
                  <a:tcPr marL="91438" marR="91438" marT="45723" marB="457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Tek Hücreli</a:t>
                      </a:r>
                    </a:p>
                  </a:txBody>
                  <a:tcPr marL="91438" marR="91438" marT="45723" marB="457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849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BOYUT</a:t>
                      </a:r>
                    </a:p>
                  </a:txBody>
                  <a:tcPr marL="91438" marR="91438" marT="45723" marB="457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0.02-0.2 nanometre(10</a:t>
                      </a:r>
                      <a:r>
                        <a:rPr kumimoji="0" lang="tr-TR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-9</a:t>
                      </a: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 metre)</a:t>
                      </a:r>
                    </a:p>
                  </a:txBody>
                  <a:tcPr marL="91438" marR="91438" marT="45723" marB="457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Mikrometre (10</a:t>
                      </a:r>
                      <a:r>
                        <a:rPr kumimoji="0" lang="tr-TR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-6</a:t>
                      </a: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 metre)</a:t>
                      </a:r>
                    </a:p>
                  </a:txBody>
                  <a:tcPr marL="91438" marR="91438" marT="45723" marB="457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3-10 mikrometre</a:t>
                      </a:r>
                    </a:p>
                  </a:txBody>
                  <a:tcPr marL="91438" marR="91438" marT="45723" marB="457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15-25 mikrometre</a:t>
                      </a:r>
                    </a:p>
                  </a:txBody>
                  <a:tcPr marL="91438" marR="91438" marT="45723" marB="457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NÜKLEİK ASİT</a:t>
                      </a:r>
                    </a:p>
                  </a:txBody>
                  <a:tcPr marL="91438" marR="91438" marT="45723" marB="457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DNA VEYA RNA</a:t>
                      </a:r>
                    </a:p>
                  </a:txBody>
                  <a:tcPr marL="91438" marR="91438" marT="45723" marB="457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DNA+RNA</a:t>
                      </a:r>
                    </a:p>
                  </a:txBody>
                  <a:tcPr marL="91438" marR="91438" marT="45723" marB="457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DNA+RNA</a:t>
                      </a:r>
                    </a:p>
                  </a:txBody>
                  <a:tcPr marL="91438" marR="91438" marT="45723" marB="457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DNA+RNA</a:t>
                      </a:r>
                    </a:p>
                  </a:txBody>
                  <a:tcPr marL="91438" marR="91438" marT="45723" marB="457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ÇEKİRDEK TİPİ</a:t>
                      </a:r>
                    </a:p>
                  </a:txBody>
                  <a:tcPr marL="91438" marR="91438" marT="45723" marB="457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1438" marR="91438" marT="45723" marB="457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PROKARYOTİK</a:t>
                      </a:r>
                    </a:p>
                  </a:txBody>
                  <a:tcPr marL="91438" marR="91438" marT="45723" marB="457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ÖKARYOTİK</a:t>
                      </a:r>
                    </a:p>
                  </a:txBody>
                  <a:tcPr marL="91438" marR="91438" marT="45723" marB="457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ÖKARYOTİK</a:t>
                      </a:r>
                    </a:p>
                  </a:txBody>
                  <a:tcPr marL="91438" marR="91438" marT="45723" marB="457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RİBOZOM</a:t>
                      </a:r>
                    </a:p>
                  </a:txBody>
                  <a:tcPr marL="91438" marR="91438" marT="45723" marB="457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1438" marR="91438" marT="45723" marB="457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70S</a:t>
                      </a:r>
                    </a:p>
                  </a:txBody>
                  <a:tcPr marL="91438" marR="91438" marT="45723" marB="457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80S</a:t>
                      </a:r>
                    </a:p>
                  </a:txBody>
                  <a:tcPr marL="91438" marR="91438" marT="45723" marB="457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80S</a:t>
                      </a:r>
                    </a:p>
                  </a:txBody>
                  <a:tcPr marL="91438" marR="91438" marT="45723" marB="457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MİTOKONDRİ</a:t>
                      </a:r>
                    </a:p>
                  </a:txBody>
                  <a:tcPr marL="91438" marR="91438" marT="45723" marB="457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1438" marR="91438" marT="45723" marB="457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1438" marR="91438" marT="45723" marB="457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91438" marR="91438" marT="45723" marB="457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91438" marR="91438" marT="45723" marB="457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1052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DIŞ YÜZEY YAPISI</a:t>
                      </a:r>
                    </a:p>
                  </a:txBody>
                  <a:tcPr marL="91438" marR="91438" marT="45723" marB="457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PROTEİN KAPSİD VE LİPOPROTEİN ZARF</a:t>
                      </a:r>
                    </a:p>
                  </a:txBody>
                  <a:tcPr marL="91438" marR="91438" marT="45723" marB="457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PEPTİDOGLİKAN</a:t>
                      </a:r>
                    </a:p>
                  </a:txBody>
                  <a:tcPr marL="91438" marR="91438" marT="45723" marB="457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KİTİN</a:t>
                      </a:r>
                    </a:p>
                  </a:txBody>
                  <a:tcPr marL="91438" marR="91438" marT="45723" marB="457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ESNEK MEMBRAN</a:t>
                      </a:r>
                    </a:p>
                  </a:txBody>
                  <a:tcPr marL="91438" marR="91438" marT="45723" marB="457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HAREKET</a:t>
                      </a:r>
                    </a:p>
                  </a:txBody>
                  <a:tcPr marL="91438" marR="91438" marT="45723" marB="457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1438" marR="91438" marT="45723" marB="457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-/+</a:t>
                      </a:r>
                    </a:p>
                  </a:txBody>
                  <a:tcPr marL="91438" marR="91438" marT="45723" marB="457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1438" marR="91438" marT="45723" marB="457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91438" marR="91438" marT="45723" marB="457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642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ÇOĞALMA</a:t>
                      </a:r>
                    </a:p>
                  </a:txBody>
                  <a:tcPr marL="91438" marR="91438" marT="45723" marB="457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Replike olarak</a:t>
                      </a:r>
                    </a:p>
                  </a:txBody>
                  <a:tcPr marL="91438" marR="91438" marT="45723" marB="457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İkiye bölünerek</a:t>
                      </a:r>
                    </a:p>
                  </a:txBody>
                  <a:tcPr marL="91438" marR="91438" marT="45723" marB="457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EŞEYLİ VEYA EŞEYSİZ</a:t>
                      </a:r>
                    </a:p>
                  </a:txBody>
                  <a:tcPr marL="91438" marR="91438" marT="45723" marB="457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 EŞEYLİ VEYA EŞEYSİZ</a:t>
                      </a:r>
                    </a:p>
                  </a:txBody>
                  <a:tcPr marL="91438" marR="91438" marT="45723" marB="457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0327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1 Başlık"/>
          <p:cNvSpPr>
            <a:spLocks noGrp="1"/>
          </p:cNvSpPr>
          <p:nvPr>
            <p:ph type="title"/>
          </p:nvPr>
        </p:nvSpPr>
        <p:spPr>
          <a:xfrm>
            <a:off x="623393" y="188913"/>
            <a:ext cx="8229601" cy="1143000"/>
          </a:xfrm>
        </p:spPr>
        <p:txBody>
          <a:bodyPr/>
          <a:lstStyle/>
          <a:p>
            <a:r>
              <a:rPr lang="tr-TR" dirty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rPr>
              <a:t> 		</a:t>
            </a:r>
            <a:r>
              <a:rPr lang="tr-TR" dirty="0" err="1" smtClean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Histoplasma</a:t>
            </a:r>
            <a:r>
              <a:rPr lang="tr-TR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 smtClean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capsulatum</a:t>
            </a:r>
            <a:endParaRPr lang="tr-TR" dirty="0" smtClean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</p:txBody>
      </p:sp>
      <p:graphicFrame>
        <p:nvGraphicFramePr>
          <p:cNvPr id="2" name="Tablo 1"/>
          <p:cNvGraphicFramePr>
            <a:graphicFrameLocks noGrp="1"/>
          </p:cNvGraphicFramePr>
          <p:nvPr/>
        </p:nvGraphicFramePr>
        <p:xfrm>
          <a:off x="2495551" y="1428750"/>
          <a:ext cx="7129463" cy="3802066"/>
        </p:xfrm>
        <a:graphic>
          <a:graphicData uri="http://schemas.openxmlformats.org/drawingml/2006/table">
            <a:tbl>
              <a:tblPr/>
              <a:tblGrid>
                <a:gridCol w="3565525"/>
                <a:gridCol w="3563938"/>
              </a:tblGrid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Alem</a:t>
                      </a: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:Mycetae</a:t>
                      </a: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Divizyon</a:t>
                      </a:r>
                      <a:endParaRPr kumimoji="0" lang="tr-T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:Mycota</a:t>
                      </a: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Altdivizyon</a:t>
                      </a: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:Eumycota</a:t>
                      </a: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Sınıf</a:t>
                      </a: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:</a:t>
                      </a:r>
                      <a:r>
                        <a:rPr kumimoji="0" lang="tr-TR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Deuteromycetes</a:t>
                      </a:r>
                      <a:endParaRPr kumimoji="0" lang="tr-T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Order</a:t>
                      </a: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:Moniliales</a:t>
                      </a: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Familya</a:t>
                      </a: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:Moniliaceae</a:t>
                      </a: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Cins</a:t>
                      </a: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:</a:t>
                      </a:r>
                      <a:r>
                        <a:rPr kumimoji="0" lang="tr-TR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Histoplasma</a:t>
                      </a:r>
                      <a:endParaRPr kumimoji="0" lang="tr-T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Tür</a:t>
                      </a: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:</a:t>
                      </a:r>
                      <a:r>
                        <a:rPr kumimoji="0" lang="tr-TR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Histoplasma</a:t>
                      </a: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 </a:t>
                      </a:r>
                      <a:r>
                        <a:rPr kumimoji="0" lang="tr-TR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capsulatum</a:t>
                      </a:r>
                      <a:endParaRPr kumimoji="0" lang="tr-T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4289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1 Başlık"/>
          <p:cNvSpPr>
            <a:spLocks noGrp="1"/>
          </p:cNvSpPr>
          <p:nvPr>
            <p:ph type="title"/>
          </p:nvPr>
        </p:nvSpPr>
        <p:spPr>
          <a:xfrm>
            <a:off x="623393" y="188640"/>
            <a:ext cx="8229601" cy="1143000"/>
          </a:xfrm>
        </p:spPr>
        <p:txBody>
          <a:bodyPr/>
          <a:lstStyle/>
          <a:p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Aspergillus</a:t>
            </a:r>
            <a:r>
              <a:rPr lang="tr-TR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niger</a:t>
            </a:r>
            <a:endParaRPr lang="tr-TR" dirty="0" smtClean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</p:txBody>
      </p:sp>
      <p:graphicFrame>
        <p:nvGraphicFramePr>
          <p:cNvPr id="2" name="Tablo 1"/>
          <p:cNvGraphicFramePr>
            <a:graphicFrameLocks noGrp="1"/>
          </p:cNvGraphicFramePr>
          <p:nvPr/>
        </p:nvGraphicFramePr>
        <p:xfrm>
          <a:off x="2495551" y="1428750"/>
          <a:ext cx="7129463" cy="3802066"/>
        </p:xfrm>
        <a:graphic>
          <a:graphicData uri="http://schemas.openxmlformats.org/drawingml/2006/table">
            <a:tbl>
              <a:tblPr/>
              <a:tblGrid>
                <a:gridCol w="3565525"/>
                <a:gridCol w="3563938"/>
              </a:tblGrid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Alem</a:t>
                      </a: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:Mycetae</a:t>
                      </a: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Divizyon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: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Ascomycota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Altdivizyon</a:t>
                      </a: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: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Ascomycota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Sınıf</a:t>
                      </a: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: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Ascomycetes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Order</a:t>
                      </a: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: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Aspergillales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Familya</a:t>
                      </a: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: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Aspergillaceae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Cins</a:t>
                      </a: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: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Aspergillus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Tür</a:t>
                      </a: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: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Aspergillus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niger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6642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1 Başlık"/>
          <p:cNvSpPr>
            <a:spLocks noGrp="1"/>
          </p:cNvSpPr>
          <p:nvPr>
            <p:ph type="title"/>
          </p:nvPr>
        </p:nvSpPr>
        <p:spPr>
          <a:xfrm>
            <a:off x="623393" y="188913"/>
            <a:ext cx="8229601" cy="1143000"/>
          </a:xfrm>
        </p:spPr>
        <p:txBody>
          <a:bodyPr/>
          <a:lstStyle/>
          <a:p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Candida</a:t>
            </a:r>
            <a:r>
              <a:rPr lang="tr-TR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albicans</a:t>
            </a:r>
            <a:endParaRPr lang="tr-TR" dirty="0" smtClean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</p:txBody>
      </p:sp>
      <p:graphicFrame>
        <p:nvGraphicFramePr>
          <p:cNvPr id="2" name="Tablo 1"/>
          <p:cNvGraphicFramePr>
            <a:graphicFrameLocks noGrp="1"/>
          </p:cNvGraphicFramePr>
          <p:nvPr/>
        </p:nvGraphicFramePr>
        <p:xfrm>
          <a:off x="2495551" y="1428750"/>
          <a:ext cx="7129463" cy="3802066"/>
        </p:xfrm>
        <a:graphic>
          <a:graphicData uri="http://schemas.openxmlformats.org/drawingml/2006/table">
            <a:tbl>
              <a:tblPr/>
              <a:tblGrid>
                <a:gridCol w="3565525"/>
                <a:gridCol w="3563938"/>
              </a:tblGrid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Alem</a:t>
                      </a: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:Mycetae</a:t>
                      </a: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Divizyon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: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Deuteromycota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Altdivizyon</a:t>
                      </a: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: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Deuteromycotina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Sınıf</a:t>
                      </a: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: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Blastomycetes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Order</a:t>
                      </a: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:</a:t>
                      </a:r>
                      <a:r>
                        <a:rPr lang="tr-TR" sz="1800" b="0" i="0" u="none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Saccharomycetales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Familya</a:t>
                      </a: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:</a:t>
                      </a:r>
                      <a:r>
                        <a:rPr lang="tr-TR" sz="1800" b="0" i="0" u="none" strike="noStrike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Saccharomycetaceae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Cins</a:t>
                      </a: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: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Candida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Tür</a:t>
                      </a: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: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Candida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albicans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6728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smtClean="0">
                <a:ea typeface="ＭＳ Ｐゴシック" pitchFamily="34" charset="-128"/>
              </a:rPr>
              <a:t>İsimlendirme</a:t>
            </a:r>
          </a:p>
        </p:txBody>
      </p:sp>
      <p:sp>
        <p:nvSpPr>
          <p:cNvPr id="33794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tr-TR" dirty="0" smtClean="0">
                <a:ea typeface="ＭＳ Ｐゴシック" pitchFamily="34" charset="-128"/>
              </a:rPr>
              <a:t>        </a:t>
            </a:r>
            <a:r>
              <a:rPr lang="tr-TR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Cins (</a:t>
            </a:r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Genus</a:t>
            </a:r>
            <a:r>
              <a:rPr lang="tr-TR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 Tür (</a:t>
            </a:r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Species</a:t>
            </a:r>
            <a:r>
              <a:rPr lang="tr-TR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</a:t>
            </a:r>
          </a:p>
          <a:p>
            <a:pPr>
              <a:buFontTx/>
              <a:buNone/>
            </a:pPr>
            <a:endParaRPr lang="tr-TR" dirty="0" smtClean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tr-TR" b="1" i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Örn: </a:t>
            </a:r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Histoplasma</a:t>
            </a:r>
            <a:r>
              <a:rPr lang="tr-TR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capsulatum</a:t>
            </a:r>
            <a:r>
              <a:rPr lang="tr-TR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</a:p>
          <a:p>
            <a:pPr>
              <a:buFontTx/>
              <a:buNone/>
            </a:pPr>
            <a:r>
              <a:rPr lang="tr-TR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		</a:t>
            </a:r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Aspergillus</a:t>
            </a:r>
            <a:r>
              <a:rPr lang="tr-TR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niger</a:t>
            </a:r>
            <a:endParaRPr lang="tr-TR" dirty="0" smtClean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tr-TR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   	</a:t>
            </a:r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Candida</a:t>
            </a:r>
            <a:r>
              <a:rPr lang="tr-TR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albicans</a:t>
            </a:r>
            <a:endParaRPr lang="tr-TR" dirty="0" smtClean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tr-TR" dirty="0" smtClean="0">
                <a:ea typeface="ＭＳ Ｐゴシック" pitchFamily="34" charset="-128"/>
              </a:rPr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1147556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4 İçerik Yer Tutucusu"/>
          <p:cNvSpPr>
            <a:spLocks noGrp="1"/>
          </p:cNvSpPr>
          <p:nvPr>
            <p:ph idx="1"/>
          </p:nvPr>
        </p:nvSpPr>
        <p:spPr>
          <a:xfrm>
            <a:off x="1981200" y="1124745"/>
            <a:ext cx="8229600" cy="5001419"/>
          </a:xfrm>
        </p:spPr>
        <p:txBody>
          <a:bodyPr/>
          <a:lstStyle/>
          <a:p>
            <a:pPr algn="ctr"/>
            <a:endParaRPr lang="tr-TR" dirty="0" smtClean="0">
              <a:ea typeface="ＭＳ Ｐゴシック" pitchFamily="34" charset="-128"/>
            </a:endParaRPr>
          </a:p>
          <a:p>
            <a:pPr algn="ctr"/>
            <a:endParaRPr lang="tr-TR" dirty="0" smtClean="0">
              <a:ea typeface="ＭＳ Ｐゴシック" pitchFamily="34" charset="-128"/>
            </a:endParaRPr>
          </a:p>
          <a:p>
            <a:pPr algn="just"/>
            <a:r>
              <a:rPr lang="tr-TR" sz="36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Mikoloji: </a:t>
            </a:r>
            <a:r>
              <a:rPr lang="tr-TR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Mantarlar, </a:t>
            </a:r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misetler</a:t>
            </a:r>
            <a:r>
              <a:rPr lang="tr-TR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, </a:t>
            </a:r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funguslar</a:t>
            </a:r>
            <a:r>
              <a:rPr lang="tr-TR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ve mayalar diye adlandırılan canlılar grubunu inceleyen bir bilim dalıdır.</a:t>
            </a:r>
          </a:p>
        </p:txBody>
      </p:sp>
    </p:spTree>
    <p:extLst>
      <p:ext uri="{BB962C8B-B14F-4D97-AF65-F5344CB8AC3E}">
        <p14:creationId xmlns:p14="http://schemas.microsoft.com/office/powerpoint/2010/main" val="2024618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2 İçerik Yer Tutucusu"/>
          <p:cNvSpPr>
            <a:spLocks noGrp="1"/>
          </p:cNvSpPr>
          <p:nvPr>
            <p:ph idx="1"/>
          </p:nvPr>
        </p:nvSpPr>
        <p:spPr>
          <a:xfrm>
            <a:off x="1981200" y="404664"/>
            <a:ext cx="8229600" cy="5976664"/>
          </a:xfrm>
        </p:spPr>
        <p:txBody>
          <a:bodyPr/>
          <a:lstStyle/>
          <a:p>
            <a:pPr algn="just"/>
            <a:r>
              <a:rPr lang="tr-TR" b="1" u="sng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Genel Mikoloji</a:t>
            </a:r>
            <a:r>
              <a:rPr lang="tr-TR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: 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Botanik ile ilgili mantarların morfolojisini, biyolojisini, biyokimyasını ve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filojenik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özelliklerini inceler.</a:t>
            </a:r>
          </a:p>
          <a:p>
            <a:endParaRPr lang="tr-TR" dirty="0">
              <a:ea typeface="ＭＳ Ｐゴシック" pitchFamily="34" charset="-128"/>
            </a:endParaRPr>
          </a:p>
          <a:p>
            <a:pPr algn="just"/>
            <a:r>
              <a:rPr lang="tr-TR" b="1" u="sng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Endüstriyel Mikoloji</a:t>
            </a:r>
            <a:r>
              <a:rPr lang="tr-TR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: 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Gıda ve ilaç endüstrisinde kullanılan mantarlara ait bir bilim dalıdır. Gıda endüstrisinde özellikle şarap, bira, ekmek gibi mayalı besinlerin hazırlanmasında etkilidir. İlaç endüstrisinde ise antibiyotik elde edilen mantarlarla ilgilidir.</a:t>
            </a:r>
          </a:p>
          <a:p>
            <a:endParaRPr lang="tr-TR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algn="just"/>
            <a:r>
              <a:rPr lang="tr-TR" b="1" u="sng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Medikal Mikoloji</a:t>
            </a:r>
            <a:r>
              <a:rPr lang="tr-TR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: 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Patojen mantarları inceleyen bir bilim dalıdır. </a:t>
            </a:r>
          </a:p>
        </p:txBody>
      </p:sp>
    </p:spTree>
    <p:extLst>
      <p:ext uri="{BB962C8B-B14F-4D97-AF65-F5344CB8AC3E}">
        <p14:creationId xmlns:p14="http://schemas.microsoft.com/office/powerpoint/2010/main" val="1549931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63552" y="260648"/>
            <a:ext cx="8229600" cy="6192688"/>
          </a:xfrm>
        </p:spPr>
        <p:txBody>
          <a:bodyPr/>
          <a:lstStyle/>
          <a:p>
            <a:pPr marL="609600" indent="-609600">
              <a:buNone/>
            </a:pPr>
            <a:r>
              <a:rPr lang="tr-TR" sz="2400" b="1" dirty="0">
                <a:ea typeface="ＭＳ Ｐゴシック" pitchFamily="34" charset="-128"/>
              </a:rPr>
              <a:t>	</a:t>
            </a:r>
            <a:r>
              <a:rPr lang="tr-TR" b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Mikotik</a:t>
            </a:r>
            <a:r>
              <a:rPr lang="tr-TR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hastalıklar memelilerde 4 farklı şekilde kendini göstermektedir:</a:t>
            </a:r>
            <a:endParaRPr lang="tr-TR" sz="2400" b="1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marL="609600" indent="-609600">
              <a:buNone/>
            </a:pPr>
            <a:endParaRPr lang="tr-TR" sz="2400" dirty="0">
              <a:ea typeface="ＭＳ Ｐゴシック" pitchFamily="34" charset="-128"/>
            </a:endParaRPr>
          </a:p>
          <a:p>
            <a:pPr marL="609600" indent="-609600">
              <a:buFontTx/>
              <a:buAutoNum type="arabicPeriod"/>
            </a:pPr>
            <a:r>
              <a:rPr lang="tr-TR" sz="2400" b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Hipersensitivite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- Mantarlara ve sporlarına karşı aşırı duyarlılık ve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allerjik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reaksiyonlar.  Kapalı alan hava kirliliği.</a:t>
            </a:r>
          </a:p>
          <a:p>
            <a:pPr marL="609600" indent="-609600">
              <a:buFontTx/>
              <a:buAutoNum type="arabicPeriod"/>
            </a:pPr>
            <a:r>
              <a:rPr lang="tr-TR" sz="2400" b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Mikotoksikozisler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- İnsan ve hayvanların toksin üreten mantarlarla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kontamine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gıda ve yem ürünlerini tüketmesi sonucu şekillenen zehirlenmeler.</a:t>
            </a:r>
          </a:p>
          <a:p>
            <a:pPr marL="609600" indent="-609600">
              <a:buFontTx/>
              <a:buAutoNum type="arabicPeriod"/>
            </a:pPr>
            <a:r>
              <a:rPr lang="tr-TR" sz="2400" b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Mycetismus</a:t>
            </a:r>
            <a:r>
              <a:rPr lang="tr-TR" sz="24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(Mantar zehirlenmesi)-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Daha önceden oluşturulan toksinin ağız yoluyla alınması (zehirli mantar tüketilmesi)</a:t>
            </a:r>
          </a:p>
          <a:p>
            <a:pPr marL="609600" indent="-609600">
              <a:buFontTx/>
              <a:buAutoNum type="arabicPeriod"/>
            </a:pPr>
            <a:r>
              <a:rPr lang="tr-TR" sz="2400" b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İnfeksiyon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-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Patojenik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mantarlar tarafından oluşturulur. Yaygın görülen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patojenik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mantarların çoğu toksin oluşturmaz.  </a:t>
            </a:r>
          </a:p>
        </p:txBody>
      </p:sp>
    </p:spTree>
    <p:extLst>
      <p:ext uri="{BB962C8B-B14F-4D97-AF65-F5344CB8AC3E}">
        <p14:creationId xmlns:p14="http://schemas.microsoft.com/office/powerpoint/2010/main" val="3267066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333375"/>
            <a:ext cx="8229600" cy="5792788"/>
          </a:xfrm>
        </p:spPr>
        <p:txBody>
          <a:bodyPr/>
          <a:lstStyle/>
          <a:p>
            <a:pPr eaLnBrk="1" hangingPunct="1">
              <a:buNone/>
            </a:pPr>
            <a:r>
              <a:rPr lang="tr-TR" b="1" dirty="0">
                <a:ea typeface="ＭＳ Ｐゴシック" pitchFamily="34" charset="-128"/>
              </a:rPr>
              <a:t>	</a:t>
            </a:r>
            <a:r>
              <a:rPr lang="tr-TR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Mantarlar;</a:t>
            </a:r>
          </a:p>
          <a:p>
            <a:pPr eaLnBrk="1" hangingPunct="1"/>
            <a:r>
              <a:rPr lang="tr-TR" sz="26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Ökaryotik</a:t>
            </a:r>
            <a:r>
              <a:rPr lang="tr-TR" sz="26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organizmalardır</a:t>
            </a:r>
          </a:p>
          <a:p>
            <a:pPr eaLnBrk="1" hangingPunct="1"/>
            <a:r>
              <a:rPr lang="tr-TR" sz="26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Klorofil içermezler</a:t>
            </a:r>
          </a:p>
          <a:p>
            <a:pPr eaLnBrk="1" hangingPunct="1"/>
            <a:r>
              <a:rPr lang="tr-TR" sz="26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Hücre duvarları +</a:t>
            </a:r>
          </a:p>
          <a:p>
            <a:pPr eaLnBrk="1" hangingPunct="1"/>
            <a:r>
              <a:rPr lang="tr-TR" sz="26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Filamentöz</a:t>
            </a:r>
            <a:r>
              <a:rPr lang="tr-TR" sz="26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yapıları vardır</a:t>
            </a:r>
          </a:p>
          <a:p>
            <a:pPr eaLnBrk="1" hangingPunct="1"/>
            <a:r>
              <a:rPr lang="tr-TR" sz="26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Sporlar üretirler</a:t>
            </a:r>
          </a:p>
          <a:p>
            <a:pPr eaLnBrk="1" hangingPunct="1"/>
            <a:r>
              <a:rPr lang="tr-TR" sz="26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Saprofitler olarak ürerler ve ölü organik maddeleri ayrıştırırlar</a:t>
            </a:r>
          </a:p>
          <a:p>
            <a:pPr eaLnBrk="1" hangingPunct="1"/>
            <a:r>
              <a:rPr lang="tr-TR" sz="26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100.000-200.000 tür bulunmakta</a:t>
            </a:r>
          </a:p>
          <a:p>
            <a:pPr eaLnBrk="1" hangingPunct="1"/>
            <a:r>
              <a:rPr lang="tr-TR" sz="26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300 kadarı insan ve memeli patojeni</a:t>
            </a:r>
          </a:p>
        </p:txBody>
      </p:sp>
    </p:spTree>
    <p:extLst>
      <p:ext uri="{BB962C8B-B14F-4D97-AF65-F5344CB8AC3E}">
        <p14:creationId xmlns:p14="http://schemas.microsoft.com/office/powerpoint/2010/main" val="1333480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847528" y="260648"/>
            <a:ext cx="8496944" cy="6264696"/>
          </a:xfrm>
        </p:spPr>
        <p:txBody>
          <a:bodyPr/>
          <a:lstStyle/>
          <a:p>
            <a:pPr eaLnBrk="1" hangingPunct="1"/>
            <a:endParaRPr lang="tr-TR" dirty="0">
              <a:ea typeface="ＭＳ Ｐゴシック" pitchFamily="34" charset="-128"/>
            </a:endParaRPr>
          </a:p>
          <a:p>
            <a:pPr eaLnBrk="1" hangingPunct="1"/>
            <a:r>
              <a:rPr lang="tr-TR" sz="3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Canlılar 5 alemde incelenirler. Mantarlar, Mantarlar Alemi</a:t>
            </a:r>
            <a:r>
              <a:rPr lang="tr-TR" altLang="en-US" sz="3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’</a:t>
            </a:r>
            <a:r>
              <a:rPr lang="tr-TR" sz="3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nin üyeleridir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.</a:t>
            </a:r>
          </a:p>
          <a:p>
            <a:pPr eaLnBrk="1" hangingPunct="1">
              <a:buNone/>
            </a:pPr>
            <a:endParaRPr lang="tr-TR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/>
            <a:r>
              <a:rPr lang="tr-TR" sz="3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Mantarlar aleminin taksonomisi evrim geçirmekte (gelişmekte), ancak tartışmalıdır. Önceleri </a:t>
            </a:r>
            <a:r>
              <a:rPr lang="tr-TR" sz="3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makroskopik</a:t>
            </a:r>
            <a:r>
              <a:rPr lang="tr-TR" sz="3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(</a:t>
            </a:r>
            <a:r>
              <a:rPr lang="tr-TR" sz="3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besiyerinde</a:t>
            </a:r>
            <a:r>
              <a:rPr lang="tr-TR" sz="3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üreme özellikleri) ve ışık </a:t>
            </a:r>
            <a:r>
              <a:rPr lang="tr-TR" sz="3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mikroskopik</a:t>
            </a:r>
            <a:r>
              <a:rPr lang="tr-TR" sz="3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morfolojiye dayanmakta iken, günümüzde ultra-strüktürel ve biyokimya analizler, ve moleküler biyolojik incelemeler </a:t>
            </a:r>
            <a:r>
              <a:rPr lang="tr-TR" sz="3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taksonomik</a:t>
            </a:r>
            <a:r>
              <a:rPr lang="tr-TR" sz="3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sınıflandırmayı değiştirmektedir.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62931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64" name="Group 32"/>
          <p:cNvGraphicFramePr>
            <a:graphicFrameLocks noGrp="1"/>
          </p:cNvGraphicFramePr>
          <p:nvPr/>
        </p:nvGraphicFramePr>
        <p:xfrm>
          <a:off x="2238376" y="642938"/>
          <a:ext cx="7929563" cy="5070476"/>
        </p:xfrm>
        <a:graphic>
          <a:graphicData uri="http://schemas.openxmlformats.org/drawingml/2006/table">
            <a:tbl>
              <a:tblPr/>
              <a:tblGrid>
                <a:gridCol w="1963738"/>
                <a:gridCol w="3565525"/>
                <a:gridCol w="2400300"/>
              </a:tblGrid>
              <a:tr h="87312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4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TAKSONOMİ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650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ALEM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KARAKTERİSTİK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ÖRNEK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</a:tr>
              <a:tr h="969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Monera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Protista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Prokaryot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Ökaryot*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Bakteri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Aktinomikoz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Protozoa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</a:tr>
              <a:tr h="700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MANTAR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Ökaryot*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Mantar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679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Bitkiler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Ökaryot*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Bitkiler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Yosun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</a:tr>
              <a:tr h="1196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Hayvanlar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Ökaryot*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Eklembacaklılar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Memeliler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İnsan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34845" name="6 Metin Yer Tutucusu"/>
          <p:cNvSpPr>
            <a:spLocks noGrp="1"/>
          </p:cNvSpPr>
          <p:nvPr>
            <p:ph type="body" idx="1"/>
          </p:nvPr>
        </p:nvSpPr>
        <p:spPr>
          <a:xfrm>
            <a:off x="2381250" y="5715000"/>
            <a:ext cx="7772400" cy="928688"/>
          </a:xfrm>
        </p:spPr>
        <p:txBody>
          <a:bodyPr/>
          <a:lstStyle/>
          <a:p>
            <a:r>
              <a:rPr lang="tr-TR" smtClean="0">
                <a:ea typeface="ＭＳ Ｐゴシック" pitchFamily="34" charset="-128"/>
              </a:rPr>
              <a:t>*</a:t>
            </a:r>
            <a:r>
              <a:rPr lang="tr-TR" i="1" smtClean="0">
                <a:ea typeface="ＭＳ Ｐゴシック" pitchFamily="34" charset="-128"/>
              </a:rPr>
              <a:t>Bu ortak özellik anti-mikotik tedavinin çıkmaza girmesinden sorumludur .</a:t>
            </a:r>
          </a:p>
        </p:txBody>
      </p:sp>
    </p:spTree>
    <p:extLst>
      <p:ext uri="{BB962C8B-B14F-4D97-AF65-F5344CB8AC3E}">
        <p14:creationId xmlns:p14="http://schemas.microsoft.com/office/powerpoint/2010/main" val="3663707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1703388" y="228600"/>
            <a:ext cx="8856662" cy="463550"/>
          </a:xfrm>
        </p:spPr>
        <p:txBody>
          <a:bodyPr/>
          <a:lstStyle/>
          <a:p>
            <a:pPr eaLnBrk="1" hangingPunct="1"/>
            <a:r>
              <a:rPr lang="tr-TR" sz="2400" b="1">
                <a:ea typeface="ＭＳ Ｐゴシック" pitchFamily="34" charset="-128"/>
              </a:rPr>
              <a:t>CANLILAR ALEMİ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52625" y="1096964"/>
            <a:ext cx="8497888" cy="576103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tr-TR" sz="2400" b="1" u="sng" dirty="0">
                <a:ea typeface="ＭＳ Ｐゴシック" pitchFamily="34" charset="-128"/>
              </a:rPr>
              <a:t>Alem</a:t>
            </a:r>
            <a:r>
              <a:rPr lang="tr-TR" sz="2400" b="1" dirty="0">
                <a:ea typeface="ＭＳ Ｐゴシック" pitchFamily="34" charset="-128"/>
              </a:rPr>
              <a:t>	</a:t>
            </a:r>
            <a:r>
              <a:rPr lang="tr-TR" sz="2400" dirty="0">
                <a:ea typeface="ＭＳ Ｐゴシック" pitchFamily="34" charset="-128"/>
              </a:rPr>
              <a:t>		</a:t>
            </a:r>
            <a:r>
              <a:rPr lang="tr-TR" sz="2400" b="1" u="sng" dirty="0">
                <a:ea typeface="ＭＳ Ｐゴシック" pitchFamily="34" charset="-128"/>
              </a:rPr>
              <a:t>Özellik</a:t>
            </a:r>
            <a:r>
              <a:rPr lang="tr-TR" sz="2400" b="1" dirty="0">
                <a:ea typeface="ＭＳ Ｐゴシック" pitchFamily="34" charset="-128"/>
              </a:rPr>
              <a:t>		</a:t>
            </a:r>
            <a:r>
              <a:rPr lang="tr-TR" sz="2400" b="1" u="sng" dirty="0">
                <a:ea typeface="ＭＳ Ｐゴシック" pitchFamily="34" charset="-128"/>
              </a:rPr>
              <a:t>Örnek</a:t>
            </a:r>
          </a:p>
          <a:p>
            <a:pPr eaLnBrk="1" hangingPunct="1">
              <a:buFont typeface="Wingdings" pitchFamily="2" charset="2"/>
              <a:buNone/>
            </a:pPr>
            <a:endParaRPr lang="tr-TR" sz="2400" dirty="0">
              <a:ea typeface="ＭＳ Ｐゴシック" pitchFamily="34" charset="-128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tr-TR" sz="2400" dirty="0" err="1">
                <a:ea typeface="ＭＳ Ｐゴシック" pitchFamily="34" charset="-128"/>
              </a:rPr>
              <a:t>Monera</a:t>
            </a:r>
            <a:r>
              <a:rPr lang="tr-TR" sz="2400" dirty="0">
                <a:ea typeface="ＭＳ Ｐゴシック" pitchFamily="34" charset="-128"/>
              </a:rPr>
              <a:t>		</a:t>
            </a:r>
            <a:r>
              <a:rPr lang="tr-TR" sz="2400" dirty="0" err="1">
                <a:ea typeface="ＭＳ Ｐゴシック" pitchFamily="34" charset="-128"/>
              </a:rPr>
              <a:t>Prokaryotik</a:t>
            </a:r>
            <a:r>
              <a:rPr lang="tr-TR" sz="2400" dirty="0">
                <a:ea typeface="ＭＳ Ｐゴシック" pitchFamily="34" charset="-128"/>
              </a:rPr>
              <a:t>		Bakteri, </a:t>
            </a:r>
            <a:r>
              <a:rPr lang="tr-TR" sz="2400" dirty="0" err="1">
                <a:ea typeface="ＭＳ Ｐゴシック" pitchFamily="34" charset="-128"/>
              </a:rPr>
              <a:t>Arkebakteri</a:t>
            </a:r>
            <a:r>
              <a:rPr lang="tr-TR" sz="2400" dirty="0">
                <a:ea typeface="ＭＳ Ｐゴシック" pitchFamily="34" charset="-128"/>
              </a:rPr>
              <a:t>							</a:t>
            </a:r>
            <a:r>
              <a:rPr lang="tr-TR" sz="2400" dirty="0" err="1">
                <a:ea typeface="ＭＳ Ｐゴシック" pitchFamily="34" charset="-128"/>
              </a:rPr>
              <a:t>Actinomycetes</a:t>
            </a:r>
            <a:endParaRPr lang="tr-TR" sz="2400" dirty="0">
              <a:ea typeface="ＭＳ Ｐゴシック" pitchFamily="34" charset="-128"/>
            </a:endParaRPr>
          </a:p>
          <a:p>
            <a:pPr eaLnBrk="1" hangingPunct="1">
              <a:buFont typeface="Wingdings" pitchFamily="2" charset="2"/>
              <a:buNone/>
            </a:pPr>
            <a:endParaRPr lang="tr-TR" sz="2400" dirty="0">
              <a:ea typeface="ＭＳ Ｐゴシック" pitchFamily="34" charset="-128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tr-TR" sz="2400" dirty="0" err="1">
                <a:ea typeface="ＭＳ Ｐゴシック" pitchFamily="34" charset="-128"/>
              </a:rPr>
              <a:t>Protista</a:t>
            </a:r>
            <a:r>
              <a:rPr lang="tr-TR" sz="2400" dirty="0">
                <a:ea typeface="ＭＳ Ｐゴシック" pitchFamily="34" charset="-128"/>
              </a:rPr>
              <a:t>		</a:t>
            </a:r>
            <a:r>
              <a:rPr lang="tr-TR" sz="2400" dirty="0" err="1">
                <a:ea typeface="ＭＳ Ｐゴシック" pitchFamily="34" charset="-128"/>
              </a:rPr>
              <a:t>Ökaryotik</a:t>
            </a:r>
            <a:r>
              <a:rPr lang="tr-TR" sz="2400" dirty="0">
                <a:ea typeface="ＭＳ Ｐゴシック" pitchFamily="34" charset="-128"/>
              </a:rPr>
              <a:t>		</a:t>
            </a:r>
            <a:r>
              <a:rPr lang="tr-TR" sz="2400" dirty="0" err="1">
                <a:ea typeface="ＭＳ Ｐゴシック" pitchFamily="34" charset="-128"/>
              </a:rPr>
              <a:t>Protozoa</a:t>
            </a:r>
            <a:endParaRPr lang="tr-TR" sz="2400" dirty="0">
              <a:ea typeface="ＭＳ Ｐゴシック" pitchFamily="34" charset="-128"/>
            </a:endParaRPr>
          </a:p>
          <a:p>
            <a:pPr eaLnBrk="1" hangingPunct="1">
              <a:buFont typeface="Wingdings" pitchFamily="2" charset="2"/>
              <a:buNone/>
            </a:pPr>
            <a:endParaRPr lang="tr-TR" sz="2400" dirty="0">
              <a:ea typeface="ＭＳ Ｐゴシック" pitchFamily="34" charset="-128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tr-TR" sz="2400" dirty="0" err="1">
                <a:ea typeface="ＭＳ Ｐゴシック" pitchFamily="34" charset="-128"/>
              </a:rPr>
              <a:t>Fungi</a:t>
            </a:r>
            <a:r>
              <a:rPr lang="tr-TR" sz="2400" dirty="0">
                <a:ea typeface="ＭＳ Ｐゴシック" pitchFamily="34" charset="-128"/>
              </a:rPr>
              <a:t>			</a:t>
            </a:r>
            <a:r>
              <a:rPr lang="tr-TR" sz="2400" dirty="0" err="1">
                <a:ea typeface="ＭＳ Ｐゴシック" pitchFamily="34" charset="-128"/>
              </a:rPr>
              <a:t>Ökaryotik</a:t>
            </a:r>
            <a:r>
              <a:rPr lang="tr-TR" sz="2400" dirty="0">
                <a:ea typeface="ＭＳ Ｐゴシック" pitchFamily="34" charset="-128"/>
              </a:rPr>
              <a:t>		Mantar</a:t>
            </a:r>
          </a:p>
          <a:p>
            <a:pPr eaLnBrk="1" hangingPunct="1">
              <a:buFont typeface="Wingdings" pitchFamily="2" charset="2"/>
              <a:buNone/>
            </a:pPr>
            <a:endParaRPr lang="tr-TR" sz="2400" dirty="0">
              <a:ea typeface="ＭＳ Ｐゴシック" pitchFamily="34" charset="-128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tr-TR" sz="2400" dirty="0" err="1">
                <a:ea typeface="ＭＳ Ｐゴシック" pitchFamily="34" charset="-128"/>
              </a:rPr>
              <a:t>Plantae</a:t>
            </a:r>
            <a:r>
              <a:rPr lang="tr-TR" sz="2400" dirty="0">
                <a:ea typeface="ＭＳ Ｐゴシック" pitchFamily="34" charset="-128"/>
              </a:rPr>
              <a:t>		</a:t>
            </a:r>
            <a:r>
              <a:rPr lang="tr-TR" sz="2400" dirty="0" err="1">
                <a:ea typeface="ＭＳ Ｐゴシック" pitchFamily="34" charset="-128"/>
              </a:rPr>
              <a:t>Ökaryotik</a:t>
            </a:r>
            <a:r>
              <a:rPr lang="tr-TR" sz="2400" dirty="0">
                <a:ea typeface="ＭＳ Ｐゴシック" pitchFamily="34" charset="-128"/>
              </a:rPr>
              <a:t>		Bitki, Yosun</a:t>
            </a:r>
          </a:p>
          <a:p>
            <a:pPr eaLnBrk="1" hangingPunct="1">
              <a:buFont typeface="Wingdings" pitchFamily="2" charset="2"/>
              <a:buNone/>
            </a:pPr>
            <a:endParaRPr lang="tr-TR" sz="2400" dirty="0">
              <a:ea typeface="ＭＳ Ｐゴシック" pitchFamily="34" charset="-128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tr-TR" sz="2400" dirty="0" err="1">
                <a:ea typeface="ＭＳ Ｐゴシック" pitchFamily="34" charset="-128"/>
              </a:rPr>
              <a:t>Animalia</a:t>
            </a:r>
            <a:r>
              <a:rPr lang="tr-TR" sz="2400" dirty="0">
                <a:ea typeface="ＭＳ Ｐゴシック" pitchFamily="34" charset="-128"/>
              </a:rPr>
              <a:t>		</a:t>
            </a:r>
            <a:r>
              <a:rPr lang="tr-TR" sz="2400" dirty="0" err="1">
                <a:ea typeface="ＭＳ Ｐゴシック" pitchFamily="34" charset="-128"/>
              </a:rPr>
              <a:t>Ökaryotik</a:t>
            </a:r>
            <a:r>
              <a:rPr lang="tr-TR" sz="2400" dirty="0">
                <a:ea typeface="ＭＳ Ｐゴシック" pitchFamily="34" charset="-128"/>
              </a:rPr>
              <a:t>		</a:t>
            </a:r>
            <a:r>
              <a:rPr lang="tr-TR" sz="2400" dirty="0" err="1">
                <a:ea typeface="ＭＳ Ｐゴシック" pitchFamily="34" charset="-128"/>
              </a:rPr>
              <a:t>Artropod</a:t>
            </a:r>
            <a:r>
              <a:rPr lang="tr-TR" sz="2400" dirty="0">
                <a:ea typeface="ＭＳ Ｐゴシック" pitchFamily="34" charset="-128"/>
              </a:rPr>
              <a:t>, Memeli 							hayvan, İnsan</a:t>
            </a:r>
          </a:p>
        </p:txBody>
      </p:sp>
    </p:spTree>
    <p:extLst>
      <p:ext uri="{BB962C8B-B14F-4D97-AF65-F5344CB8AC3E}">
        <p14:creationId xmlns:p14="http://schemas.microsoft.com/office/powerpoint/2010/main" val="2232116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2 İçerik Yer Tutucusu"/>
          <p:cNvSpPr>
            <a:spLocks noGrp="1"/>
          </p:cNvSpPr>
          <p:nvPr>
            <p:ph idx="1"/>
          </p:nvPr>
        </p:nvSpPr>
        <p:spPr>
          <a:xfrm>
            <a:off x="1981200" y="908051"/>
            <a:ext cx="8229600" cy="5218113"/>
          </a:xfrm>
        </p:spPr>
        <p:txBody>
          <a:bodyPr/>
          <a:lstStyle/>
          <a:p>
            <a:pPr eaLnBrk="1" hangingPunct="1"/>
            <a:r>
              <a:rPr lang="tr-TR" sz="2400">
                <a:ea typeface="ＭＳ Ｐゴシック" pitchFamily="34" charset="-128"/>
              </a:rPr>
              <a:t>Ökaryotlarda </a:t>
            </a:r>
            <a:r>
              <a:rPr lang="tr-TR" sz="2400">
                <a:ea typeface="ＭＳ Ｐゴシック" pitchFamily="34" charset="-128"/>
                <a:hlinkClick r:id="rId2" action="ppaction://hlinkfile" tooltip="Genetik malzeme"/>
              </a:rPr>
              <a:t>genetik malzeme</a:t>
            </a:r>
            <a:r>
              <a:rPr lang="tr-TR" sz="2400">
                <a:ea typeface="ＭＳ Ｐゴシック" pitchFamily="34" charset="-128"/>
              </a:rPr>
              <a:t> zarla çevrili bir (veya birkaç) </a:t>
            </a:r>
            <a:r>
              <a:rPr lang="tr-TR" sz="2400">
                <a:ea typeface="ＭＳ Ｐゴシック" pitchFamily="34" charset="-128"/>
                <a:hlinkClick r:id="rId3" action="ppaction://hlinkfile" tooltip="Çekirdek"/>
              </a:rPr>
              <a:t>çekirdek</a:t>
            </a:r>
            <a:r>
              <a:rPr lang="tr-TR" sz="2400">
                <a:ea typeface="ＭＳ Ｐゴシック" pitchFamily="34" charset="-128"/>
              </a:rPr>
              <a:t> içinde yer almaktadır. </a:t>
            </a:r>
          </a:p>
          <a:p>
            <a:pPr eaLnBrk="1" hangingPunct="1"/>
            <a:r>
              <a:rPr lang="tr-TR" sz="2400">
                <a:ea typeface="ＭＳ Ｐゴシック" pitchFamily="34" charset="-128"/>
              </a:rPr>
              <a:t>Eski </a:t>
            </a:r>
            <a:r>
              <a:rPr lang="tr-TR" sz="2400">
                <a:ea typeface="ＭＳ Ｐゴシック" pitchFamily="34" charset="-128"/>
                <a:hlinkClick r:id="rId4" action="ppaction://hlinkfile" tooltip="Yunanca"/>
              </a:rPr>
              <a:t>Yunanca</a:t>
            </a:r>
            <a:r>
              <a:rPr lang="tr-TR" sz="2400">
                <a:ea typeface="ＭＳ Ｐゴシック" pitchFamily="34" charset="-128"/>
              </a:rPr>
              <a:t> </a:t>
            </a:r>
            <a:r>
              <a:rPr lang="tr-TR" sz="2400" i="1">
                <a:ea typeface="ＭＳ Ｐゴシック" pitchFamily="34" charset="-128"/>
              </a:rPr>
              <a:t>eu</a:t>
            </a:r>
            <a:r>
              <a:rPr lang="tr-TR" sz="2400">
                <a:ea typeface="ＭＳ Ｐゴシック" pitchFamily="34" charset="-128"/>
              </a:rPr>
              <a:t>, </a:t>
            </a:r>
            <a:r>
              <a:rPr lang="tr-TR" sz="2400" b="1">
                <a:ea typeface="ＭＳ Ｐゴシック" pitchFamily="34" charset="-128"/>
              </a:rPr>
              <a:t>gerçek</a:t>
            </a:r>
            <a:r>
              <a:rPr lang="tr-TR" sz="2400">
                <a:ea typeface="ＭＳ Ｐゴシック" pitchFamily="34" charset="-128"/>
              </a:rPr>
              <a:t> ve </a:t>
            </a:r>
            <a:r>
              <a:rPr lang="tr-TR" sz="2400" i="1">
                <a:ea typeface="ＭＳ Ｐゴシック" pitchFamily="34" charset="-128"/>
              </a:rPr>
              <a:t>karyon</a:t>
            </a:r>
            <a:r>
              <a:rPr lang="tr-TR" sz="2400">
                <a:ea typeface="ＭＳ Ｐゴシック" pitchFamily="34" charset="-128"/>
              </a:rPr>
              <a:t>, </a:t>
            </a:r>
            <a:r>
              <a:rPr lang="tr-TR" sz="2400" b="1">
                <a:ea typeface="ＭＳ Ｐゴシック" pitchFamily="34" charset="-128"/>
              </a:rPr>
              <a:t>çekirdek</a:t>
            </a:r>
            <a:r>
              <a:rPr lang="tr-TR" sz="2400">
                <a:ea typeface="ＭＳ Ｐゴシック" pitchFamily="34" charset="-128"/>
              </a:rPr>
              <a:t> sözcüklerinden türetilmiştir.</a:t>
            </a:r>
          </a:p>
          <a:p>
            <a:pPr eaLnBrk="1" hangingPunct="1"/>
            <a:r>
              <a:rPr lang="tr-TR" sz="2400">
                <a:ea typeface="ＭＳ Ｐゴシック" pitchFamily="34" charset="-128"/>
              </a:rPr>
              <a:t>Bakteri ve arkeler çekirdeksiz olduklarından beraberce </a:t>
            </a:r>
            <a:r>
              <a:rPr lang="tr-TR" sz="2400">
                <a:ea typeface="ＭＳ Ｐゴシック" pitchFamily="34" charset="-128"/>
                <a:hlinkClick r:id="rId5" action="ppaction://hlinkfile" tooltip="Prokaryot"/>
              </a:rPr>
              <a:t>prokaryot</a:t>
            </a:r>
            <a:r>
              <a:rPr lang="tr-TR" sz="2400">
                <a:ea typeface="ＭＳ Ｐゴシック" pitchFamily="34" charset="-128"/>
              </a:rPr>
              <a:t> olarak adlandırılırlar.</a:t>
            </a:r>
          </a:p>
          <a:p>
            <a:pPr eaLnBrk="1" hangingPunct="1"/>
            <a:r>
              <a:rPr lang="tr-TR" sz="2400">
                <a:ea typeface="ＭＳ Ｐゴシック" pitchFamily="34" charset="-128"/>
              </a:rPr>
              <a:t>(Eski Yunanca </a:t>
            </a:r>
            <a:r>
              <a:rPr lang="tr-TR" sz="2400" i="1">
                <a:ea typeface="ＭＳ Ｐゴシック" pitchFamily="34" charset="-128"/>
              </a:rPr>
              <a:t>pro-</a:t>
            </a:r>
            <a:r>
              <a:rPr lang="tr-TR" sz="2400">
                <a:ea typeface="ＭＳ Ｐゴシック" pitchFamily="34" charset="-128"/>
              </a:rPr>
              <a:t>, </a:t>
            </a:r>
            <a:r>
              <a:rPr lang="tr-TR" sz="2400" b="1">
                <a:ea typeface="ＭＳ Ｐゴシック" pitchFamily="34" charset="-128"/>
              </a:rPr>
              <a:t>evvel</a:t>
            </a:r>
            <a:r>
              <a:rPr lang="tr-TR" sz="2400">
                <a:ea typeface="ＭＳ Ｐゴシック" pitchFamily="34" charset="-128"/>
              </a:rPr>
              <a:t> ve </a:t>
            </a:r>
            <a:r>
              <a:rPr lang="tr-TR" sz="2400" i="1">
                <a:ea typeface="ＭＳ Ｐゴシック" pitchFamily="34" charset="-128"/>
              </a:rPr>
              <a:t>karyon</a:t>
            </a:r>
            <a:r>
              <a:rPr lang="tr-TR" sz="2400">
                <a:ea typeface="ＭＳ Ｐゴシック" pitchFamily="34" charset="-128"/>
              </a:rPr>
              <a:t> </a:t>
            </a:r>
            <a:r>
              <a:rPr lang="tr-TR" sz="2400" b="1">
                <a:ea typeface="ＭＳ Ｐゴシック" pitchFamily="34" charset="-128"/>
              </a:rPr>
              <a:t>çekirdek</a:t>
            </a:r>
            <a:r>
              <a:rPr lang="tr-TR" sz="2400">
                <a:ea typeface="ＭＳ Ｐゴシック" pitchFamily="34" charset="-128"/>
              </a:rPr>
              <a:t> sözcüklerinden)</a:t>
            </a:r>
          </a:p>
          <a:p>
            <a:pPr eaLnBrk="1" hangingPunct="1"/>
            <a:r>
              <a:rPr lang="tr-TR" sz="2400">
                <a:ea typeface="ＭＳ Ｐゴシック" pitchFamily="34" charset="-128"/>
              </a:rPr>
              <a:t>Çekirdeğin yanı sıra, ökaryotların </a:t>
            </a:r>
            <a:r>
              <a:rPr lang="tr-TR" sz="2400">
                <a:ea typeface="ＭＳ Ｐゴシック" pitchFamily="34" charset="-128"/>
                <a:hlinkClick r:id="rId6" action="ppaction://hlinkfile" tooltip="Mitokondri"/>
              </a:rPr>
              <a:t>mitokondri</a:t>
            </a:r>
            <a:r>
              <a:rPr lang="tr-TR" sz="2400">
                <a:ea typeface="ＭＳ Ｐゴシック" pitchFamily="34" charset="-128"/>
              </a:rPr>
              <a:t> veya </a:t>
            </a:r>
            <a:r>
              <a:rPr lang="tr-TR" sz="2400">
                <a:ea typeface="ＭＳ Ｐゴシック" pitchFamily="34" charset="-128"/>
                <a:hlinkClick r:id="rId7" action="ppaction://hlinkfile" tooltip="Kloroplast"/>
              </a:rPr>
              <a:t>kloroplast</a:t>
            </a:r>
            <a:r>
              <a:rPr lang="tr-TR" sz="2400">
                <a:ea typeface="ＭＳ Ｐゴシック" pitchFamily="34" charset="-128"/>
              </a:rPr>
              <a:t> gibi zarla çevrili çeşitli </a:t>
            </a:r>
            <a:r>
              <a:rPr lang="tr-TR" sz="2400">
                <a:ea typeface="ＭＳ Ｐゴシック" pitchFamily="34" charset="-128"/>
                <a:hlinkClick r:id="rId8" action="ppaction://hlinkfile" tooltip="Organeller"/>
              </a:rPr>
              <a:t>organelleri</a:t>
            </a:r>
            <a:r>
              <a:rPr lang="tr-TR" sz="2400">
                <a:ea typeface="ＭＳ Ｐゴシック" pitchFamily="34" charset="-128"/>
              </a:rPr>
              <a:t> vardır, bu tür hücre içi karmaşık yapılar da prokaryotlarda bulunmaz.</a:t>
            </a:r>
          </a:p>
          <a:p>
            <a:pPr eaLnBrk="1" hangingPunct="1">
              <a:buFontTx/>
              <a:buNone/>
            </a:pPr>
            <a:endParaRPr lang="tr-TR" sz="240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14760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430</Words>
  <Application>Microsoft Office PowerPoint</Application>
  <PresentationFormat>Geniş ekran</PresentationFormat>
  <Paragraphs>192</Paragraphs>
  <Slides>15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22" baseType="lpstr">
      <vt:lpstr>ＭＳ Ｐゴシック</vt:lpstr>
      <vt:lpstr>Arial</vt:lpstr>
      <vt:lpstr>Calibri</vt:lpstr>
      <vt:lpstr>Calibri Light</vt:lpstr>
      <vt:lpstr>Times New Roman</vt:lpstr>
      <vt:lpstr>Wingdings</vt:lpstr>
      <vt:lpstr>Office Teması</vt:lpstr>
      <vt:lpstr>Mikoloji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CANLILAR ALEMİ</vt:lpstr>
      <vt:lpstr>PowerPoint Sunusu</vt:lpstr>
      <vt:lpstr>Prokaryotik ve Ökaryotik Farkı</vt:lpstr>
      <vt:lpstr>PowerPoint Sunusu</vt:lpstr>
      <vt:lpstr>   Histoplasma capsulatum</vt:lpstr>
      <vt:lpstr>Aspergillus niger</vt:lpstr>
      <vt:lpstr>Candida albicans</vt:lpstr>
      <vt:lpstr>İsimlendirme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Mikoloji  2016</dc:title>
  <dc:creator>Inci Basak Kaya</dc:creator>
  <cp:lastModifiedBy>Inci Basak Kaya</cp:lastModifiedBy>
  <cp:revision>2</cp:revision>
  <dcterms:created xsi:type="dcterms:W3CDTF">2019-09-27T07:02:00Z</dcterms:created>
  <dcterms:modified xsi:type="dcterms:W3CDTF">2019-09-27T09:32:50Z</dcterms:modified>
</cp:coreProperties>
</file>