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52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2CAA01B-AA1F-4345-A336-44D223C2D5AA}"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1997574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2CAA01B-AA1F-4345-A336-44D223C2D5AA}"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130053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2CAA01B-AA1F-4345-A336-44D223C2D5AA}"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3364072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2CAA01B-AA1F-4345-A336-44D223C2D5AA}"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979418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2CAA01B-AA1F-4345-A336-44D223C2D5AA}" type="datetimeFigureOut">
              <a:rPr lang="tr-TR" smtClean="0"/>
              <a:t>22.2.2019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2056403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2CAA01B-AA1F-4345-A336-44D223C2D5AA}" type="datetimeFigureOut">
              <a:rPr lang="tr-TR" smtClean="0"/>
              <a:t>22.2.2019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3602908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2CAA01B-AA1F-4345-A336-44D223C2D5AA}" type="datetimeFigureOut">
              <a:rPr lang="tr-TR" smtClean="0"/>
              <a:t>22.2.2019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2742874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2CAA01B-AA1F-4345-A336-44D223C2D5AA}" type="datetimeFigureOut">
              <a:rPr lang="tr-TR" smtClean="0"/>
              <a:t>22.2.2019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2082484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2CAA01B-AA1F-4345-A336-44D223C2D5AA}" type="datetimeFigureOut">
              <a:rPr lang="tr-TR" smtClean="0"/>
              <a:t>22.2.2019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1733760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2CAA01B-AA1F-4345-A336-44D223C2D5AA}" type="datetimeFigureOut">
              <a:rPr lang="tr-TR" smtClean="0"/>
              <a:t>22.2.2019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2837703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2CAA01B-AA1F-4345-A336-44D223C2D5AA}" type="datetimeFigureOut">
              <a:rPr lang="tr-TR" smtClean="0"/>
              <a:t>22.2.2019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32FC120-6053-48B5-9164-9D6AD80741AC}" type="slidenum">
              <a:rPr lang="tr-TR" smtClean="0"/>
              <a:t>‹#›</a:t>
            </a:fld>
            <a:endParaRPr lang="tr-TR"/>
          </a:p>
        </p:txBody>
      </p:sp>
    </p:spTree>
    <p:extLst>
      <p:ext uri="{BB962C8B-B14F-4D97-AF65-F5344CB8AC3E}">
        <p14:creationId xmlns:p14="http://schemas.microsoft.com/office/powerpoint/2010/main" val="2382626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CAA01B-AA1F-4345-A336-44D223C2D5AA}" type="datetimeFigureOut">
              <a:rPr lang="tr-TR" smtClean="0"/>
              <a:t>22.2.2019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2FC120-6053-48B5-9164-9D6AD80741AC}" type="slidenum">
              <a:rPr lang="tr-TR" smtClean="0"/>
              <a:t>‹#›</a:t>
            </a:fld>
            <a:endParaRPr lang="tr-TR"/>
          </a:p>
        </p:txBody>
      </p:sp>
    </p:spTree>
    <p:extLst>
      <p:ext uri="{BB962C8B-B14F-4D97-AF65-F5344CB8AC3E}">
        <p14:creationId xmlns:p14="http://schemas.microsoft.com/office/powerpoint/2010/main" val="50605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46415" y="1382286"/>
            <a:ext cx="9343505" cy="3477875"/>
          </a:xfrm>
          <a:prstGeom prst="rect">
            <a:avLst/>
          </a:prstGeom>
        </p:spPr>
        <p:txBody>
          <a:bodyPr wrap="square">
            <a:spAutoFit/>
          </a:bodyPr>
          <a:lstStyle/>
          <a:p>
            <a:pPr lvl="0" algn="ctr"/>
            <a:r>
              <a:rPr lang="tr-TR" sz="2000" b="1" dirty="0">
                <a:solidFill>
                  <a:prstClr val="black"/>
                </a:solidFill>
                <a:latin typeface="Arial" pitchFamily="34" charset="0"/>
                <a:cs typeface="Arial" pitchFamily="34" charset="0"/>
              </a:rPr>
              <a:t>SPEKTROSKOPİ VE MİKROSKOPİ İLE YÜZEY ANALİZİ</a:t>
            </a:r>
          </a:p>
          <a:p>
            <a:pPr lvl="0" algn="ctr"/>
            <a:endParaRPr lang="tr-TR" sz="2000" b="1" dirty="0">
              <a:solidFill>
                <a:prstClr val="black"/>
              </a:solidFill>
              <a:latin typeface="Arial" pitchFamily="34" charset="0"/>
              <a:cs typeface="Arial" pitchFamily="34" charset="0"/>
            </a:endParaRPr>
          </a:p>
          <a:p>
            <a:pPr lvl="0" algn="just">
              <a:lnSpc>
                <a:spcPct val="150000"/>
              </a:lnSpc>
            </a:pPr>
            <a:r>
              <a:rPr lang="tr-TR" sz="2000" dirty="0">
                <a:solidFill>
                  <a:prstClr val="black"/>
                </a:solidFill>
                <a:latin typeface="Arial" pitchFamily="34" charset="0"/>
                <a:cs typeface="Arial" pitchFamily="34" charset="0"/>
              </a:rPr>
              <a:t>Bir sıvı veya gazla temas halinde bulunan bir katının yüzeyi genellikle kimyasal bileşim ve fiziksel özellikler bakımından katının iç kısmından oldukça farklıdır. Heterojen kataliz, yarı iletken ince film teknolojisi, korozyon ve </a:t>
            </a:r>
            <a:r>
              <a:rPr lang="tr-TR" sz="2000" dirty="0" err="1">
                <a:solidFill>
                  <a:prstClr val="black"/>
                </a:solidFill>
                <a:latin typeface="Arial" pitchFamily="34" charset="0"/>
                <a:cs typeface="Arial" pitchFamily="34" charset="0"/>
              </a:rPr>
              <a:t>adhezyon</a:t>
            </a:r>
            <a:r>
              <a:rPr lang="tr-TR" sz="2000" dirty="0">
                <a:solidFill>
                  <a:prstClr val="black"/>
                </a:solidFill>
                <a:latin typeface="Arial" pitchFamily="34" charset="0"/>
                <a:cs typeface="Arial" pitchFamily="34" charset="0"/>
              </a:rPr>
              <a:t> mekanizmaları, metal yüzeylerin aktivitesi ve biyolojik </a:t>
            </a:r>
            <a:r>
              <a:rPr lang="tr-TR" sz="2000" dirty="0" err="1">
                <a:solidFill>
                  <a:prstClr val="black"/>
                </a:solidFill>
                <a:latin typeface="Arial" pitchFamily="34" charset="0"/>
                <a:cs typeface="Arial" pitchFamily="34" charset="0"/>
              </a:rPr>
              <a:t>membranların</a:t>
            </a:r>
            <a:r>
              <a:rPr lang="tr-TR" sz="2000" dirty="0">
                <a:solidFill>
                  <a:prstClr val="black"/>
                </a:solidFill>
                <a:latin typeface="Arial" pitchFamily="34" charset="0"/>
                <a:cs typeface="Arial" pitchFamily="34" charset="0"/>
              </a:rPr>
              <a:t> davranış ve fonksiyonları ile ilgili yapılan çalışmalar katı yüzeylerin </a:t>
            </a:r>
            <a:r>
              <a:rPr lang="tr-TR" sz="2000" dirty="0" err="1">
                <a:solidFill>
                  <a:prstClr val="black"/>
                </a:solidFill>
                <a:latin typeface="Arial" pitchFamily="34" charset="0"/>
                <a:cs typeface="Arial" pitchFamily="34" charset="0"/>
              </a:rPr>
              <a:t>spektroskopik</a:t>
            </a:r>
            <a:r>
              <a:rPr lang="tr-TR" sz="2000" dirty="0">
                <a:solidFill>
                  <a:prstClr val="black"/>
                </a:solidFill>
                <a:latin typeface="Arial" pitchFamily="34" charset="0"/>
                <a:cs typeface="Arial" pitchFamily="34" charset="0"/>
              </a:rPr>
              <a:t> ve </a:t>
            </a:r>
            <a:r>
              <a:rPr lang="tr-TR" sz="2000" dirty="0" err="1">
                <a:solidFill>
                  <a:prstClr val="black"/>
                </a:solidFill>
                <a:latin typeface="Arial" pitchFamily="34" charset="0"/>
                <a:cs typeface="Arial" pitchFamily="34" charset="0"/>
              </a:rPr>
              <a:t>mikroskopik</a:t>
            </a:r>
            <a:r>
              <a:rPr lang="tr-TR" sz="2000" dirty="0">
                <a:solidFill>
                  <a:prstClr val="black"/>
                </a:solidFill>
                <a:latin typeface="Arial" pitchFamily="34" charset="0"/>
                <a:cs typeface="Arial" pitchFamily="34" charset="0"/>
              </a:rPr>
              <a:t> yöntemlerle </a:t>
            </a:r>
            <a:r>
              <a:rPr lang="tr-TR" sz="2000" dirty="0" err="1">
                <a:solidFill>
                  <a:prstClr val="black"/>
                </a:solidFill>
                <a:latin typeface="Arial" pitchFamily="34" charset="0"/>
                <a:cs typeface="Arial" pitchFamily="34" charset="0"/>
              </a:rPr>
              <a:t>karakterizasyonu</a:t>
            </a:r>
            <a:r>
              <a:rPr lang="tr-TR" sz="2000" dirty="0">
                <a:solidFill>
                  <a:prstClr val="black"/>
                </a:solidFill>
                <a:latin typeface="Arial" pitchFamily="34" charset="0"/>
                <a:cs typeface="Arial" pitchFamily="34" charset="0"/>
              </a:rPr>
              <a:t> kullanılarak gerçekleştirilir. </a:t>
            </a:r>
          </a:p>
        </p:txBody>
      </p:sp>
    </p:spTree>
    <p:extLst>
      <p:ext uri="{BB962C8B-B14F-4D97-AF65-F5344CB8AC3E}">
        <p14:creationId xmlns:p14="http://schemas.microsoft.com/office/powerpoint/2010/main" val="1903598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96291" y="1843951"/>
            <a:ext cx="7647709" cy="3728649"/>
          </a:xfrm>
          <a:prstGeom prst="rect">
            <a:avLst/>
          </a:prstGeom>
        </p:spPr>
        <p:txBody>
          <a:bodyPr wrap="square">
            <a:spAutoFit/>
          </a:bodyPr>
          <a:lstStyle/>
          <a:p>
            <a:pPr lvl="0" algn="just">
              <a:lnSpc>
                <a:spcPct val="150000"/>
              </a:lnSpc>
            </a:pPr>
            <a:r>
              <a:rPr lang="tr-TR" sz="2000" dirty="0" smtClean="0">
                <a:solidFill>
                  <a:prstClr val="black"/>
                </a:solidFill>
                <a:latin typeface="Arial" pitchFamily="34" charset="0"/>
                <a:cs typeface="Arial" pitchFamily="34" charset="0"/>
              </a:rPr>
              <a:t>Başlıca Yüzey </a:t>
            </a:r>
            <a:r>
              <a:rPr lang="tr-TR" sz="2000" dirty="0">
                <a:solidFill>
                  <a:prstClr val="black"/>
                </a:solidFill>
                <a:latin typeface="Arial" pitchFamily="34" charset="0"/>
                <a:cs typeface="Arial" pitchFamily="34" charset="0"/>
              </a:rPr>
              <a:t>ölçüm tipleri, </a:t>
            </a:r>
          </a:p>
          <a:p>
            <a:pPr lvl="0" algn="just">
              <a:lnSpc>
                <a:spcPct val="150000"/>
              </a:lnSpc>
              <a:buFont typeface="Arial" pitchFamily="34" charset="0"/>
              <a:buChar char="•"/>
            </a:pPr>
            <a:r>
              <a:rPr lang="tr-TR" sz="2000" dirty="0">
                <a:solidFill>
                  <a:prstClr val="black"/>
                </a:solidFill>
                <a:latin typeface="Arial" pitchFamily="34" charset="0"/>
                <a:cs typeface="Arial" pitchFamily="34" charset="0"/>
              </a:rPr>
              <a:t> Yüzeylerin optik ve elektron </a:t>
            </a:r>
            <a:r>
              <a:rPr lang="tr-TR" sz="2000" dirty="0" err="1">
                <a:solidFill>
                  <a:prstClr val="black"/>
                </a:solidFill>
                <a:latin typeface="Arial" pitchFamily="34" charset="0"/>
                <a:cs typeface="Arial" pitchFamily="34" charset="0"/>
              </a:rPr>
              <a:t>mikroskopik</a:t>
            </a:r>
            <a:r>
              <a:rPr lang="tr-TR" sz="2000" dirty="0">
                <a:solidFill>
                  <a:prstClr val="black"/>
                </a:solidFill>
                <a:latin typeface="Arial" pitchFamily="34" charset="0"/>
                <a:cs typeface="Arial" pitchFamily="34" charset="0"/>
              </a:rPr>
              <a:t> görüntülerinin </a:t>
            </a:r>
            <a:r>
              <a:rPr lang="tr-TR" sz="2000" dirty="0" err="1">
                <a:solidFill>
                  <a:prstClr val="black"/>
                </a:solidFill>
                <a:latin typeface="Arial" pitchFamily="34" charset="0"/>
                <a:cs typeface="Arial" pitchFamily="34" charset="0"/>
              </a:rPr>
              <a:t>eldesinde</a:t>
            </a:r>
            <a:endParaRPr lang="tr-TR" sz="2000" dirty="0">
              <a:solidFill>
                <a:prstClr val="black"/>
              </a:solidFill>
              <a:latin typeface="Arial" pitchFamily="34" charset="0"/>
              <a:cs typeface="Arial" pitchFamily="34" charset="0"/>
            </a:endParaRPr>
          </a:p>
          <a:p>
            <a:pPr lvl="0" algn="just">
              <a:lnSpc>
                <a:spcPct val="150000"/>
              </a:lnSpc>
              <a:buFont typeface="Arial" pitchFamily="34" charset="0"/>
              <a:buChar char="•"/>
            </a:pPr>
            <a:r>
              <a:rPr lang="tr-TR" sz="2000" dirty="0">
                <a:solidFill>
                  <a:prstClr val="black"/>
                </a:solidFill>
                <a:latin typeface="Arial" pitchFamily="34" charset="0"/>
                <a:cs typeface="Arial" pitchFamily="34" charset="0"/>
              </a:rPr>
              <a:t> </a:t>
            </a:r>
            <a:r>
              <a:rPr lang="tr-TR" sz="2000" dirty="0" err="1">
                <a:solidFill>
                  <a:prstClr val="black"/>
                </a:solidFill>
                <a:latin typeface="Arial" pitchFamily="34" charset="0"/>
                <a:cs typeface="Arial" pitchFamily="34" charset="0"/>
              </a:rPr>
              <a:t>Adsorbsiyon</a:t>
            </a:r>
            <a:r>
              <a:rPr lang="tr-TR" sz="2000" dirty="0">
                <a:solidFill>
                  <a:prstClr val="black"/>
                </a:solidFill>
                <a:latin typeface="Arial" pitchFamily="34" charset="0"/>
                <a:cs typeface="Arial" pitchFamily="34" charset="0"/>
              </a:rPr>
              <a:t> izotermlerinin </a:t>
            </a:r>
          </a:p>
          <a:p>
            <a:pPr lvl="0" algn="just">
              <a:lnSpc>
                <a:spcPct val="150000"/>
              </a:lnSpc>
              <a:buFont typeface="Arial" pitchFamily="34" charset="0"/>
              <a:buChar char="•"/>
            </a:pPr>
            <a:r>
              <a:rPr lang="tr-TR" sz="2000" dirty="0">
                <a:solidFill>
                  <a:prstClr val="black"/>
                </a:solidFill>
                <a:latin typeface="Arial" pitchFamily="34" charset="0"/>
                <a:cs typeface="Arial" pitchFamily="34" charset="0"/>
              </a:rPr>
              <a:t> Yüzey alanlarının</a:t>
            </a:r>
          </a:p>
          <a:p>
            <a:pPr lvl="0" algn="just">
              <a:lnSpc>
                <a:spcPct val="150000"/>
              </a:lnSpc>
              <a:buFont typeface="Arial" pitchFamily="34" charset="0"/>
              <a:buChar char="•"/>
            </a:pPr>
            <a:r>
              <a:rPr lang="tr-TR" sz="2000" dirty="0">
                <a:solidFill>
                  <a:prstClr val="black"/>
                </a:solidFill>
                <a:latin typeface="Arial" pitchFamily="34" charset="0"/>
                <a:cs typeface="Arial" pitchFamily="34" charset="0"/>
              </a:rPr>
              <a:t> Yüzey </a:t>
            </a:r>
            <a:r>
              <a:rPr lang="tr-TR" sz="2000" dirty="0" err="1">
                <a:solidFill>
                  <a:prstClr val="black"/>
                </a:solidFill>
                <a:latin typeface="Arial" pitchFamily="34" charset="0"/>
                <a:cs typeface="Arial" pitchFamily="34" charset="0"/>
              </a:rPr>
              <a:t>pürüzsüzlüğünüğün</a:t>
            </a:r>
            <a:endParaRPr lang="tr-TR" sz="2000" dirty="0">
              <a:solidFill>
                <a:prstClr val="black"/>
              </a:solidFill>
              <a:latin typeface="Arial" pitchFamily="34" charset="0"/>
              <a:cs typeface="Arial" pitchFamily="34" charset="0"/>
            </a:endParaRPr>
          </a:p>
          <a:p>
            <a:pPr lvl="0" algn="just">
              <a:lnSpc>
                <a:spcPct val="150000"/>
              </a:lnSpc>
              <a:buFont typeface="Arial" pitchFamily="34" charset="0"/>
              <a:buChar char="•"/>
            </a:pPr>
            <a:r>
              <a:rPr lang="tr-TR" sz="2000" dirty="0">
                <a:solidFill>
                  <a:prstClr val="black"/>
                </a:solidFill>
                <a:latin typeface="Arial" pitchFamily="34" charset="0"/>
                <a:cs typeface="Arial" pitchFamily="34" charset="0"/>
              </a:rPr>
              <a:t>  Gözenek Boyutlarının ve </a:t>
            </a:r>
            <a:r>
              <a:rPr lang="tr-TR" sz="2000" dirty="0" err="1">
                <a:solidFill>
                  <a:prstClr val="black"/>
                </a:solidFill>
                <a:latin typeface="Arial" pitchFamily="34" charset="0"/>
                <a:cs typeface="Arial" pitchFamily="34" charset="0"/>
              </a:rPr>
              <a:t>yansıtıcılığının</a:t>
            </a:r>
            <a:r>
              <a:rPr lang="tr-TR" sz="2000" dirty="0">
                <a:solidFill>
                  <a:prstClr val="black"/>
                </a:solidFill>
                <a:latin typeface="Arial" pitchFamily="34" charset="0"/>
                <a:cs typeface="Arial" pitchFamily="34" charset="0"/>
              </a:rPr>
              <a:t> ölçülmesinde</a:t>
            </a:r>
          </a:p>
          <a:p>
            <a:pPr lvl="0" algn="just">
              <a:lnSpc>
                <a:spcPct val="150000"/>
              </a:lnSpc>
              <a:buFont typeface="Arial" pitchFamily="34" charset="0"/>
              <a:buChar char="•"/>
            </a:pPr>
            <a:r>
              <a:rPr lang="tr-TR" sz="2000" dirty="0">
                <a:solidFill>
                  <a:prstClr val="black"/>
                </a:solidFill>
                <a:latin typeface="Arial" pitchFamily="34" charset="0"/>
                <a:cs typeface="Arial" pitchFamily="34" charset="0"/>
              </a:rPr>
              <a:t>  Yüzeylerin kimyasal niteliği hakkında bilgi sağlamak için kullanılır.</a:t>
            </a:r>
          </a:p>
        </p:txBody>
      </p:sp>
    </p:spTree>
    <p:extLst>
      <p:ext uri="{BB962C8B-B14F-4D97-AF65-F5344CB8AC3E}">
        <p14:creationId xmlns:p14="http://schemas.microsoft.com/office/powerpoint/2010/main" val="2446233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38349" y="1690063"/>
            <a:ext cx="7897091" cy="2862322"/>
          </a:xfrm>
          <a:prstGeom prst="rect">
            <a:avLst/>
          </a:prstGeom>
        </p:spPr>
        <p:txBody>
          <a:bodyPr wrap="square">
            <a:spAutoFit/>
          </a:bodyPr>
          <a:lstStyle/>
          <a:p>
            <a:pPr lvl="0" algn="just"/>
            <a:r>
              <a:rPr lang="tr-TR" sz="2000" dirty="0">
                <a:solidFill>
                  <a:prstClr val="black"/>
                </a:solidFill>
                <a:latin typeface="Arial" pitchFamily="34" charset="0"/>
                <a:cs typeface="Arial" pitchFamily="34" charset="0"/>
              </a:rPr>
              <a:t>Yüzey ölçüm tipleri, </a:t>
            </a:r>
            <a:endParaRPr lang="tr-TR" sz="2000" dirty="0" smtClean="0">
              <a:solidFill>
                <a:prstClr val="black"/>
              </a:solidFill>
              <a:latin typeface="Arial" pitchFamily="34" charset="0"/>
              <a:cs typeface="Arial" pitchFamily="34" charset="0"/>
            </a:endParaRPr>
          </a:p>
          <a:p>
            <a:pPr lvl="0" algn="just"/>
            <a:endParaRPr lang="tr-TR" sz="2000" dirty="0">
              <a:solidFill>
                <a:prstClr val="black"/>
              </a:solidFill>
              <a:latin typeface="Arial" pitchFamily="34" charset="0"/>
              <a:cs typeface="Arial" pitchFamily="34" charset="0"/>
            </a:endParaRPr>
          </a:p>
          <a:p>
            <a:pPr lvl="0" algn="just">
              <a:buFont typeface="Arial" pitchFamily="34" charset="0"/>
              <a:buChar char="•"/>
            </a:pPr>
            <a:r>
              <a:rPr lang="tr-TR" sz="2000" dirty="0">
                <a:solidFill>
                  <a:prstClr val="black"/>
                </a:solidFill>
                <a:latin typeface="Arial" pitchFamily="34" charset="0"/>
                <a:cs typeface="Arial" pitchFamily="34" charset="0"/>
              </a:rPr>
              <a:t> Yüzeylerin optik ve elektron </a:t>
            </a:r>
            <a:r>
              <a:rPr lang="tr-TR" sz="2000" dirty="0" err="1">
                <a:solidFill>
                  <a:prstClr val="black"/>
                </a:solidFill>
                <a:latin typeface="Arial" pitchFamily="34" charset="0"/>
                <a:cs typeface="Arial" pitchFamily="34" charset="0"/>
              </a:rPr>
              <a:t>mikroskopik</a:t>
            </a:r>
            <a:r>
              <a:rPr lang="tr-TR" sz="2000" dirty="0">
                <a:solidFill>
                  <a:prstClr val="black"/>
                </a:solidFill>
                <a:latin typeface="Arial" pitchFamily="34" charset="0"/>
                <a:cs typeface="Arial" pitchFamily="34" charset="0"/>
              </a:rPr>
              <a:t> görüntülerinin </a:t>
            </a:r>
            <a:r>
              <a:rPr lang="tr-TR" sz="2000" dirty="0" err="1">
                <a:solidFill>
                  <a:prstClr val="black"/>
                </a:solidFill>
                <a:latin typeface="Arial" pitchFamily="34" charset="0"/>
                <a:cs typeface="Arial" pitchFamily="34" charset="0"/>
              </a:rPr>
              <a:t>eldesinde</a:t>
            </a:r>
            <a:endParaRPr lang="tr-TR" sz="2000" dirty="0">
              <a:solidFill>
                <a:prstClr val="black"/>
              </a:solidFill>
              <a:latin typeface="Arial" pitchFamily="34" charset="0"/>
              <a:cs typeface="Arial" pitchFamily="34" charset="0"/>
            </a:endParaRPr>
          </a:p>
          <a:p>
            <a:pPr lvl="0" algn="just">
              <a:buFont typeface="Arial" pitchFamily="34" charset="0"/>
              <a:buChar char="•"/>
            </a:pPr>
            <a:r>
              <a:rPr lang="tr-TR" sz="2000" dirty="0">
                <a:solidFill>
                  <a:prstClr val="black"/>
                </a:solidFill>
                <a:latin typeface="Arial" pitchFamily="34" charset="0"/>
                <a:cs typeface="Arial" pitchFamily="34" charset="0"/>
              </a:rPr>
              <a:t> </a:t>
            </a:r>
            <a:r>
              <a:rPr lang="tr-TR" sz="2000" dirty="0" err="1">
                <a:solidFill>
                  <a:prstClr val="black"/>
                </a:solidFill>
                <a:latin typeface="Arial" pitchFamily="34" charset="0"/>
                <a:cs typeface="Arial" pitchFamily="34" charset="0"/>
              </a:rPr>
              <a:t>Adsorbsiyon</a:t>
            </a:r>
            <a:r>
              <a:rPr lang="tr-TR" sz="2000" dirty="0">
                <a:solidFill>
                  <a:prstClr val="black"/>
                </a:solidFill>
                <a:latin typeface="Arial" pitchFamily="34" charset="0"/>
                <a:cs typeface="Arial" pitchFamily="34" charset="0"/>
              </a:rPr>
              <a:t> izotermlerinin </a:t>
            </a:r>
          </a:p>
          <a:p>
            <a:pPr lvl="0" algn="just">
              <a:buFont typeface="Arial" pitchFamily="34" charset="0"/>
              <a:buChar char="•"/>
            </a:pPr>
            <a:r>
              <a:rPr lang="tr-TR" sz="2000" dirty="0">
                <a:solidFill>
                  <a:prstClr val="black"/>
                </a:solidFill>
                <a:latin typeface="Arial" pitchFamily="34" charset="0"/>
                <a:cs typeface="Arial" pitchFamily="34" charset="0"/>
              </a:rPr>
              <a:t> Yüzey alanlarının</a:t>
            </a:r>
          </a:p>
          <a:p>
            <a:pPr lvl="0" algn="just">
              <a:buFont typeface="Arial" pitchFamily="34" charset="0"/>
              <a:buChar char="•"/>
            </a:pPr>
            <a:r>
              <a:rPr lang="tr-TR" sz="2000" dirty="0">
                <a:solidFill>
                  <a:prstClr val="black"/>
                </a:solidFill>
                <a:latin typeface="Arial" pitchFamily="34" charset="0"/>
                <a:cs typeface="Arial" pitchFamily="34" charset="0"/>
              </a:rPr>
              <a:t> Yüzey </a:t>
            </a:r>
            <a:r>
              <a:rPr lang="tr-TR" sz="2000" dirty="0" err="1">
                <a:solidFill>
                  <a:prstClr val="black"/>
                </a:solidFill>
                <a:latin typeface="Arial" pitchFamily="34" charset="0"/>
                <a:cs typeface="Arial" pitchFamily="34" charset="0"/>
              </a:rPr>
              <a:t>pürüzsüzlüğünüğün</a:t>
            </a:r>
            <a:endParaRPr lang="tr-TR" sz="2000" dirty="0">
              <a:solidFill>
                <a:prstClr val="black"/>
              </a:solidFill>
              <a:latin typeface="Arial" pitchFamily="34" charset="0"/>
              <a:cs typeface="Arial" pitchFamily="34" charset="0"/>
            </a:endParaRPr>
          </a:p>
          <a:p>
            <a:pPr lvl="0" algn="just">
              <a:buFont typeface="Arial" pitchFamily="34" charset="0"/>
              <a:buChar char="•"/>
            </a:pPr>
            <a:r>
              <a:rPr lang="tr-TR" sz="2000" dirty="0">
                <a:solidFill>
                  <a:prstClr val="black"/>
                </a:solidFill>
                <a:latin typeface="Arial" pitchFamily="34" charset="0"/>
                <a:cs typeface="Arial" pitchFamily="34" charset="0"/>
              </a:rPr>
              <a:t>  Gözenek Boyutlarının ve </a:t>
            </a:r>
            <a:r>
              <a:rPr lang="tr-TR" sz="2000" dirty="0" err="1">
                <a:solidFill>
                  <a:prstClr val="black"/>
                </a:solidFill>
                <a:latin typeface="Arial" pitchFamily="34" charset="0"/>
                <a:cs typeface="Arial" pitchFamily="34" charset="0"/>
              </a:rPr>
              <a:t>yansıtıcılığının</a:t>
            </a:r>
            <a:r>
              <a:rPr lang="tr-TR" sz="2000" dirty="0">
                <a:solidFill>
                  <a:prstClr val="black"/>
                </a:solidFill>
                <a:latin typeface="Arial" pitchFamily="34" charset="0"/>
                <a:cs typeface="Arial" pitchFamily="34" charset="0"/>
              </a:rPr>
              <a:t> ölçülmesinde</a:t>
            </a:r>
          </a:p>
          <a:p>
            <a:pPr lvl="0" algn="just">
              <a:buFont typeface="Arial" pitchFamily="34" charset="0"/>
              <a:buChar char="•"/>
            </a:pPr>
            <a:r>
              <a:rPr lang="tr-TR" sz="2000" dirty="0">
                <a:solidFill>
                  <a:prstClr val="black"/>
                </a:solidFill>
                <a:latin typeface="Arial" pitchFamily="34" charset="0"/>
                <a:cs typeface="Arial" pitchFamily="34" charset="0"/>
              </a:rPr>
              <a:t>  Yüzeylerin kimyasal niteliği hakkında bilgi sağlamak için kullanılır.</a:t>
            </a:r>
          </a:p>
          <a:p>
            <a:pPr lvl="0" algn="just"/>
            <a:endParaRPr lang="tr-TR" sz="2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223323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70116" y="1536174"/>
            <a:ext cx="7764088" cy="3477875"/>
          </a:xfrm>
          <a:prstGeom prst="rect">
            <a:avLst/>
          </a:prstGeom>
        </p:spPr>
        <p:txBody>
          <a:bodyPr wrap="square">
            <a:spAutoFit/>
          </a:bodyPr>
          <a:lstStyle/>
          <a:p>
            <a:pPr lvl="0" algn="ctr"/>
            <a:r>
              <a:rPr lang="tr-TR" sz="2000" b="1" dirty="0">
                <a:solidFill>
                  <a:prstClr val="black"/>
                </a:solidFill>
                <a:latin typeface="Arial" pitchFamily="34" charset="0"/>
                <a:cs typeface="Arial" pitchFamily="34" charset="0"/>
              </a:rPr>
              <a:t>YÜZEYLERDE ANALİZ BÖLGESİ SEÇİMİ</a:t>
            </a:r>
          </a:p>
          <a:p>
            <a:pPr lvl="0" algn="just"/>
            <a:endParaRPr lang="tr-TR" sz="2000" b="1" dirty="0">
              <a:solidFill>
                <a:prstClr val="black"/>
              </a:solidFill>
              <a:latin typeface="Arial" pitchFamily="34" charset="0"/>
              <a:cs typeface="Arial" pitchFamily="34" charset="0"/>
            </a:endParaRPr>
          </a:p>
          <a:p>
            <a:pPr lvl="0" algn="just">
              <a:buFont typeface="Wingdings" pitchFamily="2" charset="2"/>
              <a:buChar char="§"/>
            </a:pPr>
            <a:r>
              <a:rPr lang="tr-TR" sz="2000" b="1" dirty="0">
                <a:solidFill>
                  <a:prstClr val="black"/>
                </a:solidFill>
                <a:latin typeface="Arial" pitchFamily="34" charset="0"/>
                <a:cs typeface="Arial" pitchFamily="34" charset="0"/>
              </a:rPr>
              <a:t> </a:t>
            </a:r>
            <a:r>
              <a:rPr lang="tr-TR" sz="2000" dirty="0">
                <a:solidFill>
                  <a:prstClr val="black"/>
                </a:solidFill>
                <a:latin typeface="Arial" pitchFamily="34" charset="0"/>
                <a:cs typeface="Arial" pitchFamily="34" charset="0"/>
              </a:rPr>
              <a:t>Birincil demet numunenin küçük bir alanına odaklanır ve ikincil demet incelenir.</a:t>
            </a:r>
          </a:p>
          <a:p>
            <a:pPr lvl="0" algn="just">
              <a:buFont typeface="Wingdings" pitchFamily="2" charset="2"/>
              <a:buChar char="§"/>
            </a:pPr>
            <a:r>
              <a:rPr lang="tr-TR" sz="2000" b="1" dirty="0">
                <a:solidFill>
                  <a:prstClr val="black"/>
                </a:solidFill>
                <a:latin typeface="Arial" pitchFamily="34" charset="0"/>
                <a:cs typeface="Arial" pitchFamily="34" charset="0"/>
              </a:rPr>
              <a:t> </a:t>
            </a:r>
            <a:r>
              <a:rPr lang="tr-TR" sz="2000" dirty="0">
                <a:solidFill>
                  <a:prstClr val="black"/>
                </a:solidFill>
                <a:latin typeface="Arial" pitchFamily="34" charset="0"/>
                <a:cs typeface="Arial" pitchFamily="34" charset="0"/>
              </a:rPr>
              <a:t>Hareketli birincil demetle yüzey bir düzen içinde taranarak ikincil demetteki değişmeler gözlenir. Tarama doğrusal ya da iki boyutlu olabilir. </a:t>
            </a:r>
          </a:p>
          <a:p>
            <a:pPr lvl="0" algn="just">
              <a:buFont typeface="Wingdings" pitchFamily="2" charset="2"/>
              <a:buChar char="§"/>
            </a:pPr>
            <a:r>
              <a:rPr lang="tr-TR" sz="2000" b="1" dirty="0">
                <a:solidFill>
                  <a:prstClr val="black"/>
                </a:solidFill>
                <a:latin typeface="Arial" pitchFamily="34" charset="0"/>
                <a:cs typeface="Arial" pitchFamily="34" charset="0"/>
              </a:rPr>
              <a:t> </a:t>
            </a:r>
            <a:r>
              <a:rPr lang="tr-TR" sz="2000" dirty="0">
                <a:solidFill>
                  <a:prstClr val="black"/>
                </a:solidFill>
                <a:latin typeface="Arial" pitchFamily="34" charset="0"/>
                <a:cs typeface="Arial" pitchFamily="34" charset="0"/>
              </a:rPr>
              <a:t>Derinlik profili olarak da adlandırılan yöntemde bir iyon tabancasından çıkan iyonlarla tozlaşma prensibine göre yüzeyde bir çukur oluşturulur. Çukurun merkezinde oluşan ikincil demet derinlik fonksiyonu ile ilgili bilgiler verir.</a:t>
            </a:r>
            <a:endParaRPr lang="tr-TR"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229651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87237" y="1077534"/>
            <a:ext cx="8079970" cy="3785652"/>
          </a:xfrm>
          <a:prstGeom prst="rect">
            <a:avLst/>
          </a:prstGeom>
        </p:spPr>
        <p:txBody>
          <a:bodyPr wrap="square">
            <a:spAutoFit/>
          </a:bodyPr>
          <a:lstStyle/>
          <a:p>
            <a:pPr lvl="0" algn="ctr"/>
            <a:r>
              <a:rPr lang="tr-TR" sz="2000" b="1" dirty="0" smtClean="0">
                <a:solidFill>
                  <a:prstClr val="black"/>
                </a:solidFill>
                <a:latin typeface="Arial" pitchFamily="34" charset="0"/>
                <a:cs typeface="Arial" pitchFamily="34" charset="0"/>
              </a:rPr>
              <a:t>ELEKTRON SPEKTROSKOPİ</a:t>
            </a:r>
            <a:endParaRPr lang="tr-TR" sz="2000" b="1" dirty="0">
              <a:solidFill>
                <a:prstClr val="black"/>
              </a:solidFill>
              <a:latin typeface="Arial" pitchFamily="34" charset="0"/>
              <a:cs typeface="Arial" pitchFamily="34" charset="0"/>
            </a:endParaRPr>
          </a:p>
          <a:p>
            <a:pPr lvl="0" algn="just"/>
            <a:endParaRPr lang="tr-TR" sz="2000" dirty="0">
              <a:solidFill>
                <a:prstClr val="black"/>
              </a:solidFill>
              <a:latin typeface="Arial" pitchFamily="34" charset="0"/>
              <a:cs typeface="Arial" pitchFamily="34" charset="0"/>
            </a:endParaRPr>
          </a:p>
          <a:p>
            <a:pPr lvl="0" algn="just"/>
            <a:endParaRPr lang="tr-TR" sz="2000" dirty="0">
              <a:solidFill>
                <a:prstClr val="black"/>
              </a:solidFill>
              <a:latin typeface="Arial" pitchFamily="34" charset="0"/>
              <a:cs typeface="Arial" pitchFamily="34" charset="0"/>
            </a:endParaRPr>
          </a:p>
          <a:p>
            <a:pPr lvl="0" algn="just"/>
            <a:r>
              <a:rPr lang="tr-TR" sz="2000" dirty="0">
                <a:solidFill>
                  <a:prstClr val="black"/>
                </a:solidFill>
                <a:latin typeface="Arial" pitchFamily="34" charset="0"/>
                <a:cs typeface="Arial" pitchFamily="34" charset="0"/>
              </a:rPr>
              <a:t>Üç tür elektron spektroskopisi yöntemi kullanılır.</a:t>
            </a:r>
          </a:p>
          <a:p>
            <a:pPr lvl="0" algn="just"/>
            <a:endParaRPr lang="tr-TR" sz="2000" dirty="0">
              <a:solidFill>
                <a:prstClr val="black"/>
              </a:solidFill>
              <a:latin typeface="Arial" pitchFamily="34" charset="0"/>
              <a:cs typeface="Arial" pitchFamily="34" charset="0"/>
            </a:endParaRPr>
          </a:p>
          <a:p>
            <a:pPr lvl="0" algn="just">
              <a:buFont typeface="Wingdings" pitchFamily="2" charset="2"/>
              <a:buChar char="v"/>
            </a:pPr>
            <a:r>
              <a:rPr lang="tr-TR" sz="2000" dirty="0">
                <a:solidFill>
                  <a:prstClr val="black"/>
                </a:solidFill>
                <a:latin typeface="Arial" pitchFamily="34" charset="0"/>
                <a:cs typeface="Arial" pitchFamily="34" charset="0"/>
              </a:rPr>
              <a:t> X ışınları </a:t>
            </a:r>
            <a:r>
              <a:rPr lang="tr-TR" sz="2000" dirty="0" err="1">
                <a:solidFill>
                  <a:prstClr val="black"/>
                </a:solidFill>
                <a:latin typeface="Arial" pitchFamily="34" charset="0"/>
                <a:cs typeface="Arial" pitchFamily="34" charset="0"/>
              </a:rPr>
              <a:t>fotoelektron</a:t>
            </a:r>
            <a:r>
              <a:rPr lang="tr-TR" sz="2000" dirty="0">
                <a:solidFill>
                  <a:prstClr val="black"/>
                </a:solidFill>
                <a:latin typeface="Arial" pitchFamily="34" charset="0"/>
                <a:cs typeface="Arial" pitchFamily="34" charset="0"/>
              </a:rPr>
              <a:t> spektroskopi: Uyarıcı; X ışınları </a:t>
            </a:r>
          </a:p>
          <a:p>
            <a:pPr lvl="0" algn="just">
              <a:buFont typeface="Wingdings" pitchFamily="2" charset="2"/>
              <a:buChar char="v"/>
            </a:pPr>
            <a:r>
              <a:rPr lang="tr-TR" sz="2000" dirty="0">
                <a:solidFill>
                  <a:prstClr val="black"/>
                </a:solidFill>
                <a:latin typeface="Arial" pitchFamily="34" charset="0"/>
                <a:cs typeface="Arial" pitchFamily="34" charset="0"/>
              </a:rPr>
              <a:t> </a:t>
            </a:r>
            <a:r>
              <a:rPr lang="tr-TR" sz="2000" dirty="0" err="1">
                <a:solidFill>
                  <a:prstClr val="black"/>
                </a:solidFill>
                <a:latin typeface="Arial" pitchFamily="34" charset="0"/>
                <a:cs typeface="Arial" pitchFamily="34" charset="0"/>
              </a:rPr>
              <a:t>Auger</a:t>
            </a:r>
            <a:r>
              <a:rPr lang="tr-TR" sz="2000" dirty="0">
                <a:solidFill>
                  <a:prstClr val="black"/>
                </a:solidFill>
                <a:latin typeface="Arial" pitchFamily="34" charset="0"/>
                <a:cs typeface="Arial" pitchFamily="34" charset="0"/>
              </a:rPr>
              <a:t> elektron spektroskopi: Uyarıcı; X ışınları ya da elektron demeti</a:t>
            </a:r>
          </a:p>
          <a:p>
            <a:pPr lvl="0" algn="just">
              <a:buFont typeface="Wingdings" pitchFamily="2" charset="2"/>
              <a:buChar char="v"/>
            </a:pPr>
            <a:r>
              <a:rPr lang="tr-TR" sz="2000" dirty="0">
                <a:solidFill>
                  <a:prstClr val="black"/>
                </a:solidFill>
                <a:latin typeface="Arial" pitchFamily="34" charset="0"/>
                <a:cs typeface="Arial" pitchFamily="34" charset="0"/>
              </a:rPr>
              <a:t> Ultraviyole </a:t>
            </a:r>
            <a:r>
              <a:rPr lang="tr-TR" sz="2000" dirty="0" err="1">
                <a:solidFill>
                  <a:prstClr val="black"/>
                </a:solidFill>
                <a:latin typeface="Arial" pitchFamily="34" charset="0"/>
                <a:cs typeface="Arial" pitchFamily="34" charset="0"/>
              </a:rPr>
              <a:t>fotoelektron</a:t>
            </a:r>
            <a:r>
              <a:rPr lang="tr-TR" sz="2000" dirty="0">
                <a:solidFill>
                  <a:prstClr val="black"/>
                </a:solidFill>
                <a:latin typeface="Arial" pitchFamily="34" charset="0"/>
                <a:cs typeface="Arial" pitchFamily="34" charset="0"/>
              </a:rPr>
              <a:t> spektroskopi: Uyarıcı; Monokromatik ışın demeti</a:t>
            </a:r>
          </a:p>
          <a:p>
            <a:pPr lvl="0" algn="just"/>
            <a:endParaRPr lang="tr-TR" sz="2000" dirty="0">
              <a:solidFill>
                <a:prstClr val="black"/>
              </a:solidFill>
              <a:latin typeface="Arial" pitchFamily="34" charset="0"/>
              <a:cs typeface="Arial" pitchFamily="34" charset="0"/>
            </a:endParaRPr>
          </a:p>
          <a:p>
            <a:pPr lvl="0" algn="just"/>
            <a:endParaRPr lang="tr-TR" sz="2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583847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78923" y="1690063"/>
            <a:ext cx="7514705" cy="3170099"/>
          </a:xfrm>
          <a:prstGeom prst="rect">
            <a:avLst/>
          </a:prstGeom>
        </p:spPr>
        <p:txBody>
          <a:bodyPr wrap="square">
            <a:spAutoFit/>
          </a:bodyPr>
          <a:lstStyle/>
          <a:p>
            <a:pPr lvl="0" algn="ctr"/>
            <a:r>
              <a:rPr lang="tr-TR" sz="2000" b="1" dirty="0" err="1">
                <a:solidFill>
                  <a:prstClr val="black"/>
                </a:solidFill>
                <a:latin typeface="Arial" pitchFamily="34" charset="0"/>
                <a:cs typeface="Arial" pitchFamily="34" charset="0"/>
              </a:rPr>
              <a:t>Auger</a:t>
            </a:r>
            <a:r>
              <a:rPr lang="tr-TR" sz="2000" b="1" dirty="0">
                <a:solidFill>
                  <a:prstClr val="black"/>
                </a:solidFill>
                <a:latin typeface="Arial" pitchFamily="34" charset="0"/>
                <a:cs typeface="Arial" pitchFamily="34" charset="0"/>
              </a:rPr>
              <a:t> Elektron Spektroskopi</a:t>
            </a:r>
          </a:p>
          <a:p>
            <a:pPr lvl="0" algn="ctr"/>
            <a:endParaRPr lang="tr-TR" sz="2000" b="1" dirty="0">
              <a:solidFill>
                <a:prstClr val="black"/>
              </a:solidFill>
              <a:latin typeface="Arial" pitchFamily="34" charset="0"/>
              <a:cs typeface="Arial" pitchFamily="34" charset="0"/>
            </a:endParaRPr>
          </a:p>
          <a:p>
            <a:pPr lvl="0" algn="just"/>
            <a:r>
              <a:rPr lang="tr-TR" sz="2000" dirty="0">
                <a:solidFill>
                  <a:prstClr val="black"/>
                </a:solidFill>
                <a:latin typeface="Arial" pitchFamily="34" charset="0"/>
                <a:cs typeface="Arial" pitchFamily="34" charset="0"/>
              </a:rPr>
              <a:t>XPS den farklı olarak </a:t>
            </a:r>
            <a:r>
              <a:rPr lang="tr-TR" sz="2000" dirty="0" err="1">
                <a:solidFill>
                  <a:prstClr val="black"/>
                </a:solidFill>
                <a:latin typeface="Arial" pitchFamily="34" charset="0"/>
                <a:cs typeface="Arial" pitchFamily="34" charset="0"/>
              </a:rPr>
              <a:t>Auger</a:t>
            </a:r>
            <a:r>
              <a:rPr lang="tr-TR" sz="2000" dirty="0">
                <a:solidFill>
                  <a:prstClr val="black"/>
                </a:solidFill>
                <a:latin typeface="Arial" pitchFamily="34" charset="0"/>
                <a:cs typeface="Arial" pitchFamily="34" charset="0"/>
              </a:rPr>
              <a:t> elektron spektroskopi iki </a:t>
            </a:r>
            <a:r>
              <a:rPr lang="tr-TR" sz="2000" dirty="0" err="1">
                <a:solidFill>
                  <a:prstClr val="black"/>
                </a:solidFill>
                <a:latin typeface="Arial" pitchFamily="34" charset="0"/>
                <a:cs typeface="Arial" pitchFamily="34" charset="0"/>
              </a:rPr>
              <a:t>bsamaklı</a:t>
            </a:r>
            <a:r>
              <a:rPr lang="tr-TR" sz="2000" dirty="0">
                <a:solidFill>
                  <a:prstClr val="black"/>
                </a:solidFill>
                <a:latin typeface="Arial" pitchFamily="34" charset="0"/>
                <a:cs typeface="Arial" pitchFamily="34" charset="0"/>
              </a:rPr>
              <a:t> bir süreçtir. Birinci basamakta analizi yapılacak olan numune bir elektron demeti veya bazen X ışınları ile etkileşerek uyarılmış A</a:t>
            </a:r>
            <a:r>
              <a:rPr lang="tr-TR" sz="2000" baseline="30000" dirty="0">
                <a:solidFill>
                  <a:prstClr val="black"/>
                </a:solidFill>
                <a:latin typeface="Arial" pitchFamily="34" charset="0"/>
                <a:cs typeface="Arial" pitchFamily="34" charset="0"/>
              </a:rPr>
              <a:t>+* </a:t>
            </a:r>
            <a:r>
              <a:rPr lang="tr-TR" sz="2000" dirty="0">
                <a:solidFill>
                  <a:prstClr val="black"/>
                </a:solidFill>
                <a:latin typeface="Arial" pitchFamily="34" charset="0"/>
                <a:cs typeface="Arial" pitchFamily="34" charset="0"/>
              </a:rPr>
              <a:t> iyonu oluşturulur. </a:t>
            </a:r>
          </a:p>
          <a:p>
            <a:pPr lvl="0" algn="just"/>
            <a:endParaRPr lang="tr-TR" sz="2000" dirty="0">
              <a:solidFill>
                <a:prstClr val="black"/>
              </a:solidFill>
              <a:latin typeface="Arial" pitchFamily="34" charset="0"/>
              <a:cs typeface="Arial" pitchFamily="34" charset="0"/>
            </a:endParaRPr>
          </a:p>
          <a:p>
            <a:pPr lvl="0" algn="just"/>
            <a:endParaRPr lang="tr-TR" sz="2000" dirty="0">
              <a:solidFill>
                <a:prstClr val="black"/>
              </a:solidFill>
              <a:latin typeface="Arial" pitchFamily="34" charset="0"/>
              <a:cs typeface="Arial" pitchFamily="34" charset="0"/>
            </a:endParaRPr>
          </a:p>
          <a:p>
            <a:pPr lvl="0" algn="just"/>
            <a:r>
              <a:rPr lang="tr-TR" sz="2000" dirty="0">
                <a:solidFill>
                  <a:prstClr val="black"/>
                </a:solidFill>
                <a:latin typeface="Arial" pitchFamily="34" charset="0"/>
                <a:cs typeface="Arial" pitchFamily="34" charset="0"/>
              </a:rPr>
              <a:t>Oluşturulan A</a:t>
            </a:r>
            <a:r>
              <a:rPr lang="tr-TR" sz="2000" baseline="30000" dirty="0">
                <a:solidFill>
                  <a:prstClr val="black"/>
                </a:solidFill>
                <a:latin typeface="Arial" pitchFamily="34" charset="0"/>
                <a:cs typeface="Arial" pitchFamily="34" charset="0"/>
              </a:rPr>
              <a:t>+*             </a:t>
            </a:r>
            <a:r>
              <a:rPr lang="tr-TR" sz="2000" dirty="0">
                <a:solidFill>
                  <a:prstClr val="black"/>
                </a:solidFill>
                <a:latin typeface="Arial" pitchFamily="34" charset="0"/>
                <a:cs typeface="Arial" pitchFamily="34" charset="0"/>
              </a:rPr>
              <a:t> </a:t>
            </a:r>
            <a:r>
              <a:rPr lang="tr-TR" sz="2000" dirty="0" err="1">
                <a:solidFill>
                  <a:prstClr val="black"/>
                </a:solidFill>
                <a:latin typeface="Arial" pitchFamily="34" charset="0"/>
                <a:cs typeface="Arial" pitchFamily="34" charset="0"/>
              </a:rPr>
              <a:t>Auger</a:t>
            </a:r>
            <a:r>
              <a:rPr lang="tr-TR" sz="2000" dirty="0">
                <a:solidFill>
                  <a:prstClr val="black"/>
                </a:solidFill>
                <a:latin typeface="Arial" pitchFamily="34" charset="0"/>
                <a:cs typeface="Arial" pitchFamily="34" charset="0"/>
              </a:rPr>
              <a:t> elektronunu ya da        ise </a:t>
            </a:r>
            <a:r>
              <a:rPr lang="tr-TR" sz="2000" dirty="0" err="1">
                <a:solidFill>
                  <a:prstClr val="black"/>
                </a:solidFill>
                <a:latin typeface="Arial" pitchFamily="34" charset="0"/>
                <a:cs typeface="Arial" pitchFamily="34" charset="0"/>
              </a:rPr>
              <a:t>floresans</a:t>
            </a:r>
            <a:r>
              <a:rPr lang="tr-TR" sz="2000" dirty="0">
                <a:solidFill>
                  <a:prstClr val="black"/>
                </a:solidFill>
                <a:latin typeface="Arial" pitchFamily="34" charset="0"/>
                <a:cs typeface="Arial" pitchFamily="34" charset="0"/>
              </a:rPr>
              <a:t> fotonunu vererek kararlı hale ulaşabilir.</a:t>
            </a:r>
          </a:p>
        </p:txBody>
      </p:sp>
      <p:pic>
        <p:nvPicPr>
          <p:cNvPr id="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683073" y="3753838"/>
            <a:ext cx="2897465" cy="360040"/>
          </a:xfrm>
          <a:prstGeom prst="rect">
            <a:avLst/>
          </a:prstGeom>
          <a:noFill/>
        </p:spPr>
      </p:pic>
    </p:spTree>
    <p:extLst>
      <p:ext uri="{BB962C8B-B14F-4D97-AF65-F5344CB8AC3E}">
        <p14:creationId xmlns:p14="http://schemas.microsoft.com/office/powerpoint/2010/main" val="4132887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12422" y="1160010"/>
            <a:ext cx="9152313" cy="4093428"/>
          </a:xfrm>
          <a:prstGeom prst="rect">
            <a:avLst/>
          </a:prstGeom>
        </p:spPr>
        <p:txBody>
          <a:bodyPr wrap="square">
            <a:spAutoFit/>
          </a:bodyPr>
          <a:lstStyle/>
          <a:p>
            <a:pPr lvl="0" algn="ctr"/>
            <a:r>
              <a:rPr lang="tr-TR" sz="2000" b="1" dirty="0">
                <a:solidFill>
                  <a:prstClr val="black"/>
                </a:solidFill>
                <a:latin typeface="Arial" pitchFamily="34" charset="0"/>
                <a:cs typeface="Arial" pitchFamily="34" charset="0"/>
              </a:rPr>
              <a:t>TARAMALI ELEKTRON MİKROSKOPİ</a:t>
            </a:r>
          </a:p>
          <a:p>
            <a:pPr lvl="0" algn="ctr"/>
            <a:endParaRPr lang="tr-TR" sz="2000" b="1" dirty="0">
              <a:solidFill>
                <a:prstClr val="black"/>
              </a:solidFill>
              <a:latin typeface="Arial" pitchFamily="34" charset="0"/>
              <a:cs typeface="Arial" pitchFamily="34" charset="0"/>
            </a:endParaRPr>
          </a:p>
          <a:p>
            <a:pPr lvl="0" algn="just">
              <a:buFont typeface="Arial" pitchFamily="34" charset="0"/>
              <a:buChar char="•"/>
            </a:pPr>
            <a:r>
              <a:rPr lang="tr-TR" sz="2000" b="1" dirty="0">
                <a:solidFill>
                  <a:prstClr val="black"/>
                </a:solidFill>
                <a:latin typeface="Arial" pitchFamily="34" charset="0"/>
                <a:cs typeface="Arial" pitchFamily="34" charset="0"/>
              </a:rPr>
              <a:t> </a:t>
            </a:r>
            <a:r>
              <a:rPr lang="tr-TR" sz="2000" dirty="0">
                <a:solidFill>
                  <a:prstClr val="black"/>
                </a:solidFill>
                <a:latin typeface="Arial" pitchFamily="34" charset="0"/>
                <a:cs typeface="Arial" pitchFamily="34" charset="0"/>
              </a:rPr>
              <a:t>Taramalı Elektron </a:t>
            </a:r>
            <a:r>
              <a:rPr lang="tr-TR" sz="2000" dirty="0" err="1">
                <a:solidFill>
                  <a:prstClr val="black"/>
                </a:solidFill>
                <a:latin typeface="Arial" pitchFamily="34" charset="0"/>
                <a:cs typeface="Arial" pitchFamily="34" charset="0"/>
              </a:rPr>
              <a:t>Mikroskopi</a:t>
            </a:r>
            <a:r>
              <a:rPr lang="tr-TR" sz="2000" dirty="0">
                <a:solidFill>
                  <a:prstClr val="black"/>
                </a:solidFill>
                <a:latin typeface="Arial" pitchFamily="34" charset="0"/>
                <a:cs typeface="Arial" pitchFamily="34" charset="0"/>
              </a:rPr>
              <a:t> (SEM)</a:t>
            </a:r>
          </a:p>
          <a:p>
            <a:pPr lvl="0" algn="just">
              <a:buFont typeface="Arial" pitchFamily="34" charset="0"/>
              <a:buChar char="•"/>
            </a:pPr>
            <a:r>
              <a:rPr lang="tr-TR" sz="2000" dirty="0">
                <a:solidFill>
                  <a:prstClr val="black"/>
                </a:solidFill>
                <a:latin typeface="Arial" pitchFamily="34" charset="0"/>
                <a:cs typeface="Arial" pitchFamily="34" charset="0"/>
              </a:rPr>
              <a:t> Taramalı </a:t>
            </a:r>
            <a:r>
              <a:rPr lang="tr-TR" sz="2000" dirty="0" err="1">
                <a:solidFill>
                  <a:prstClr val="black"/>
                </a:solidFill>
                <a:latin typeface="Arial" pitchFamily="34" charset="0"/>
                <a:cs typeface="Arial" pitchFamily="34" charset="0"/>
              </a:rPr>
              <a:t>Tünelleme</a:t>
            </a:r>
            <a:r>
              <a:rPr lang="tr-TR" sz="2000" dirty="0">
                <a:solidFill>
                  <a:prstClr val="black"/>
                </a:solidFill>
                <a:latin typeface="Arial" pitchFamily="34" charset="0"/>
                <a:cs typeface="Arial" pitchFamily="34" charset="0"/>
              </a:rPr>
              <a:t> </a:t>
            </a:r>
            <a:r>
              <a:rPr lang="tr-TR" sz="2000" dirty="0" err="1">
                <a:solidFill>
                  <a:prstClr val="black"/>
                </a:solidFill>
                <a:latin typeface="Arial" pitchFamily="34" charset="0"/>
                <a:cs typeface="Arial" pitchFamily="34" charset="0"/>
              </a:rPr>
              <a:t>Mikroskopi</a:t>
            </a:r>
            <a:r>
              <a:rPr lang="tr-TR" sz="2000" dirty="0">
                <a:solidFill>
                  <a:prstClr val="black"/>
                </a:solidFill>
                <a:latin typeface="Arial" pitchFamily="34" charset="0"/>
                <a:cs typeface="Arial" pitchFamily="34" charset="0"/>
              </a:rPr>
              <a:t> (STM)</a:t>
            </a:r>
          </a:p>
          <a:p>
            <a:pPr lvl="0" algn="just">
              <a:buFont typeface="Arial" pitchFamily="34" charset="0"/>
              <a:buChar char="•"/>
            </a:pPr>
            <a:r>
              <a:rPr lang="tr-TR" sz="2000" dirty="0">
                <a:solidFill>
                  <a:prstClr val="black"/>
                </a:solidFill>
                <a:latin typeface="Arial" pitchFamily="34" charset="0"/>
                <a:cs typeface="Arial" pitchFamily="34" charset="0"/>
              </a:rPr>
              <a:t> Atomik Kuvvet </a:t>
            </a:r>
            <a:r>
              <a:rPr lang="tr-TR" sz="2000" dirty="0" err="1">
                <a:solidFill>
                  <a:prstClr val="black"/>
                </a:solidFill>
                <a:latin typeface="Arial" pitchFamily="34" charset="0"/>
                <a:cs typeface="Arial" pitchFamily="34" charset="0"/>
              </a:rPr>
              <a:t>Mikroskopi</a:t>
            </a:r>
            <a:r>
              <a:rPr lang="tr-TR" sz="2000" dirty="0">
                <a:solidFill>
                  <a:prstClr val="black"/>
                </a:solidFill>
                <a:latin typeface="Arial" pitchFamily="34" charset="0"/>
                <a:cs typeface="Arial" pitchFamily="34" charset="0"/>
              </a:rPr>
              <a:t> (AFM</a:t>
            </a:r>
            <a:r>
              <a:rPr lang="tr-TR" sz="2000" dirty="0" smtClean="0">
                <a:solidFill>
                  <a:prstClr val="black"/>
                </a:solidFill>
                <a:latin typeface="Arial" pitchFamily="34" charset="0"/>
                <a:cs typeface="Arial" pitchFamily="34" charset="0"/>
              </a:rPr>
              <a:t>)</a:t>
            </a:r>
          </a:p>
          <a:p>
            <a:pPr lvl="0" algn="just">
              <a:buFont typeface="Arial" pitchFamily="34" charset="0"/>
              <a:buChar char="•"/>
            </a:pPr>
            <a:endParaRPr lang="tr-TR" sz="2000" dirty="0">
              <a:solidFill>
                <a:prstClr val="black"/>
              </a:solidFill>
              <a:latin typeface="Arial" pitchFamily="34" charset="0"/>
              <a:cs typeface="Arial" pitchFamily="34" charset="0"/>
            </a:endParaRPr>
          </a:p>
          <a:p>
            <a:pPr algn="just">
              <a:buFont typeface="Arial" pitchFamily="34" charset="0"/>
              <a:buChar char="•"/>
            </a:pPr>
            <a:r>
              <a:rPr lang="tr-TR" sz="2000" dirty="0" smtClean="0">
                <a:latin typeface="Arial" pitchFamily="34" charset="0"/>
                <a:cs typeface="Arial" pitchFamily="34" charset="0"/>
              </a:rPr>
              <a:t>Bu yöntemlerden yarı iletkenlerde silikon yüzeylerin </a:t>
            </a:r>
            <a:r>
              <a:rPr lang="tr-TR" sz="2000" dirty="0" err="1" smtClean="0">
                <a:latin typeface="Arial" pitchFamily="34" charset="0"/>
                <a:cs typeface="Arial" pitchFamily="34" charset="0"/>
              </a:rPr>
              <a:t>karakterizasyonunda</a:t>
            </a:r>
            <a:r>
              <a:rPr lang="tr-TR" sz="2000" dirty="0" smtClean="0">
                <a:latin typeface="Arial" pitchFamily="34" charset="0"/>
                <a:cs typeface="Arial" pitchFamily="34" charset="0"/>
              </a:rPr>
              <a:t>, bunların yüzey hatalarının tespitinde ve manyetik merkezlerinin görüntülenmesinde, </a:t>
            </a:r>
            <a:r>
              <a:rPr lang="tr-TR" sz="2000" dirty="0" err="1" smtClean="0">
                <a:latin typeface="Arial" pitchFamily="34" charset="0"/>
                <a:cs typeface="Arial" pitchFamily="34" charset="0"/>
              </a:rPr>
              <a:t>biyoteknoloji</a:t>
            </a:r>
            <a:r>
              <a:rPr lang="tr-TR" sz="2000" dirty="0" smtClean="0">
                <a:latin typeface="Arial" pitchFamily="34" charset="0"/>
                <a:cs typeface="Arial" pitchFamily="34" charset="0"/>
              </a:rPr>
              <a:t> alanında, DNA, kromatin, protein/enzim etkileşimlerinde, </a:t>
            </a:r>
            <a:r>
              <a:rPr lang="tr-TR" sz="2000" dirty="0" err="1" smtClean="0">
                <a:latin typeface="Arial" pitchFamily="34" charset="0"/>
                <a:cs typeface="Arial" pitchFamily="34" charset="0"/>
              </a:rPr>
              <a:t>membran</a:t>
            </a:r>
            <a:r>
              <a:rPr lang="tr-TR" sz="2000" dirty="0" smtClean="0">
                <a:latin typeface="Arial" pitchFamily="34" charset="0"/>
                <a:cs typeface="Arial" pitchFamily="34" charset="0"/>
              </a:rPr>
              <a:t> virüslerin görüntülenmesinde faydalanılır.  AFM </a:t>
            </a:r>
            <a:r>
              <a:rPr lang="tr-TR" sz="2000" dirty="0" err="1" smtClean="0">
                <a:latin typeface="Arial" pitchFamily="34" charset="0"/>
                <a:cs typeface="Arial" pitchFamily="34" charset="0"/>
              </a:rPr>
              <a:t>nin</a:t>
            </a:r>
            <a:r>
              <a:rPr lang="tr-TR" sz="2000" dirty="0" smtClean="0">
                <a:latin typeface="Arial" pitchFamily="34" charset="0"/>
                <a:cs typeface="Arial" pitchFamily="34" charset="0"/>
              </a:rPr>
              <a:t> bir avantajı biyolojik numunelerin şekil görüntülerinin daha az bozulduğu su altında görüntü alınabilmesidir. </a:t>
            </a:r>
          </a:p>
          <a:p>
            <a:pPr lvl="0" algn="just">
              <a:buFont typeface="Arial" pitchFamily="34" charset="0"/>
              <a:buChar char="•"/>
            </a:pPr>
            <a:endParaRPr lang="tr-TR" sz="2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9944370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377</Words>
  <Application>Microsoft Office PowerPoint</Application>
  <PresentationFormat>Widescreen</PresentationFormat>
  <Paragraphs>44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Office Teması</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kullanicii</cp:lastModifiedBy>
  <cp:revision>3</cp:revision>
  <dcterms:created xsi:type="dcterms:W3CDTF">2019-02-21T09:50:59Z</dcterms:created>
  <dcterms:modified xsi:type="dcterms:W3CDTF">2019-02-22T07:06:17Z</dcterms:modified>
</cp:coreProperties>
</file>