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2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84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9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5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8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7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92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7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4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51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493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5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41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FBB14F-2332-4C44-9DC0-BB9BBD9FF789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1431B6-6C5B-4798-A612-74F824D1F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7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7" y="2899830"/>
            <a:ext cx="6815669" cy="1515533"/>
          </a:xfrm>
        </p:spPr>
        <p:txBody>
          <a:bodyPr/>
          <a:lstStyle/>
          <a:p>
            <a:r>
              <a:rPr lang="tr-TR" dirty="0" smtClean="0"/>
              <a:t>Enfeksiyon Hastalıklarında </a:t>
            </a:r>
            <a:r>
              <a:rPr lang="tr-TR" dirty="0" err="1" smtClean="0"/>
              <a:t>Biyofilmin</a:t>
            </a:r>
            <a:r>
              <a:rPr lang="tr-TR" dirty="0" smtClean="0"/>
              <a:t> Rolü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800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Başta tıp ve gıda endüstrisi olmak üzere, hayatın her alanında patojen ve gıda bozulması etmeni mikroorganizmalara karşı yürütülen mücadele yoğun bir şekilde sürdürülmektedir.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mücadelede kullanılan kimyasal (</a:t>
            </a:r>
            <a:r>
              <a:rPr lang="tr-TR" dirty="0" err="1"/>
              <a:t>klorhekzidin</a:t>
            </a:r>
            <a:r>
              <a:rPr lang="tr-TR" dirty="0"/>
              <a:t> </a:t>
            </a:r>
            <a:r>
              <a:rPr lang="tr-TR" dirty="0" err="1"/>
              <a:t>diglukonat</a:t>
            </a:r>
            <a:r>
              <a:rPr lang="tr-TR" dirty="0"/>
              <a:t>, hidrojen peroksit, sodyum </a:t>
            </a:r>
            <a:r>
              <a:rPr lang="tr-TR" dirty="0" err="1"/>
              <a:t>hipoklorit</a:t>
            </a:r>
            <a:r>
              <a:rPr lang="tr-TR" dirty="0"/>
              <a:t>, </a:t>
            </a:r>
            <a:r>
              <a:rPr lang="tr-TR" dirty="0" err="1"/>
              <a:t>kuaterner</a:t>
            </a:r>
            <a:r>
              <a:rPr lang="tr-TR" dirty="0"/>
              <a:t> amonyum bileşikleri, </a:t>
            </a:r>
            <a:r>
              <a:rPr lang="tr-TR" dirty="0" err="1"/>
              <a:t>formaldehid</a:t>
            </a:r>
            <a:r>
              <a:rPr lang="tr-TR" dirty="0"/>
              <a:t>, </a:t>
            </a:r>
            <a:r>
              <a:rPr lang="tr-TR" dirty="0" err="1"/>
              <a:t>izopropil</a:t>
            </a:r>
            <a:r>
              <a:rPr lang="tr-TR" dirty="0"/>
              <a:t> alkol, etil alkol, </a:t>
            </a:r>
            <a:r>
              <a:rPr lang="tr-TR" dirty="0" err="1"/>
              <a:t>benzalkonyum</a:t>
            </a:r>
            <a:r>
              <a:rPr lang="tr-TR" dirty="0"/>
              <a:t> </a:t>
            </a:r>
            <a:r>
              <a:rPr lang="tr-TR" dirty="0" err="1"/>
              <a:t>klorit</a:t>
            </a:r>
            <a:r>
              <a:rPr lang="tr-TR" dirty="0"/>
              <a:t> ve sodyum </a:t>
            </a:r>
            <a:r>
              <a:rPr lang="tr-TR" dirty="0" err="1"/>
              <a:t>diklor</a:t>
            </a:r>
            <a:r>
              <a:rPr lang="tr-TR" dirty="0"/>
              <a:t> </a:t>
            </a:r>
            <a:r>
              <a:rPr lang="tr-TR" dirty="0" err="1"/>
              <a:t>izosiyanurat</a:t>
            </a:r>
            <a:r>
              <a:rPr lang="tr-TR" dirty="0"/>
              <a:t> gibi),  fiziksel (basınç, sıcaklık, </a:t>
            </a:r>
            <a:r>
              <a:rPr lang="tr-TR" dirty="0" err="1"/>
              <a:t>sonikasyon</a:t>
            </a:r>
            <a:r>
              <a:rPr lang="tr-TR" dirty="0"/>
              <a:t> ve radyasyon gibi) ve biyolojik (enzim temelli deterjanlar, virüsler ve </a:t>
            </a:r>
            <a:r>
              <a:rPr lang="tr-TR" dirty="0" err="1"/>
              <a:t>bakteriyosinler</a:t>
            </a:r>
            <a:r>
              <a:rPr lang="tr-TR" dirty="0"/>
              <a:t>, antibiyotikler ve diğer </a:t>
            </a:r>
            <a:r>
              <a:rPr lang="tr-TR" dirty="0" err="1"/>
              <a:t>mikrobiyal</a:t>
            </a:r>
            <a:r>
              <a:rPr lang="tr-TR" dirty="0"/>
              <a:t> </a:t>
            </a:r>
            <a:r>
              <a:rPr lang="tr-TR" dirty="0" err="1"/>
              <a:t>metabolitler</a:t>
            </a:r>
            <a:r>
              <a:rPr lang="tr-TR" dirty="0"/>
              <a:t> gibi) ajanların </a:t>
            </a:r>
            <a:r>
              <a:rPr lang="tr-TR" dirty="0" err="1"/>
              <a:t>enkinliğinin</a:t>
            </a:r>
            <a:r>
              <a:rPr lang="tr-TR" dirty="0"/>
              <a:t> </a:t>
            </a:r>
            <a:r>
              <a:rPr lang="tr-TR" dirty="0" err="1"/>
              <a:t>planktonik</a:t>
            </a:r>
            <a:r>
              <a:rPr lang="tr-TR" dirty="0"/>
              <a:t> formlar esas alınarak belirlenmesi ve bu esastan hareketle dezenfeksiyon, sanitasyon ve sterilizasyon yöntemlerinin geliştirilmesi nedeniyle, </a:t>
            </a:r>
            <a:r>
              <a:rPr lang="tr-TR" dirty="0" err="1"/>
              <a:t>biyofilm</a:t>
            </a:r>
            <a:r>
              <a:rPr lang="tr-TR" dirty="0"/>
              <a:t> formları </a:t>
            </a:r>
            <a:r>
              <a:rPr lang="tr-TR" dirty="0" err="1"/>
              <a:t>patojenite</a:t>
            </a:r>
            <a:r>
              <a:rPr lang="tr-TR" dirty="0"/>
              <a:t> ve </a:t>
            </a:r>
            <a:r>
              <a:rPr lang="tr-TR" dirty="0" err="1"/>
              <a:t>kontaminasyon</a:t>
            </a:r>
            <a:r>
              <a:rPr lang="tr-TR" dirty="0"/>
              <a:t> etkeni olarak giderek artan bir önem kazanmaktadır. </a:t>
            </a:r>
          </a:p>
        </p:txBody>
      </p:sp>
    </p:spTree>
    <p:extLst>
      <p:ext uri="{BB962C8B-B14F-4D97-AF65-F5344CB8AC3E}">
        <p14:creationId xmlns:p14="http://schemas.microsoft.com/office/powerpoint/2010/main" val="32278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nedenle günümüzde klinik ve endüstriyel mikrobiyolojide, </a:t>
            </a:r>
            <a:r>
              <a:rPr lang="tr-TR" dirty="0" err="1"/>
              <a:t>mikrobiyal</a:t>
            </a:r>
            <a:r>
              <a:rPr lang="tr-TR" dirty="0"/>
              <a:t> </a:t>
            </a:r>
            <a:r>
              <a:rPr lang="tr-TR" dirty="0" err="1"/>
              <a:t>kontaminasyonların</a:t>
            </a:r>
            <a:r>
              <a:rPr lang="tr-TR" dirty="0"/>
              <a:t> ve enfeksiyonların önlenmesi ve eradikasyonunda temel yaklaşım, mücadele ajanlarının </a:t>
            </a:r>
            <a:r>
              <a:rPr lang="tr-TR" dirty="0" err="1"/>
              <a:t>biyofilm</a:t>
            </a:r>
            <a:r>
              <a:rPr lang="tr-TR" dirty="0"/>
              <a:t> yapıları üzerindeki etkinlikleri esas alınarak seçilmesi eksenine oturtulmuştur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Zira bir mikroorganizmanın </a:t>
            </a:r>
            <a:r>
              <a:rPr lang="tr-TR" dirty="0" err="1"/>
              <a:t>biyofilm</a:t>
            </a:r>
            <a:r>
              <a:rPr lang="tr-TR" dirty="0"/>
              <a:t> formunun, yukarıda özetlenen mücadele ajanlarının tümüne karşı, aynı mikroorganizmanın </a:t>
            </a:r>
            <a:r>
              <a:rPr lang="tr-TR" dirty="0" err="1"/>
              <a:t>planktonik</a:t>
            </a:r>
            <a:r>
              <a:rPr lang="tr-TR" dirty="0"/>
              <a:t> formundan çok daha yüksek düzeyde dirençli olduğu bilinmektedir (</a:t>
            </a:r>
            <a:r>
              <a:rPr lang="tr-TR" dirty="0" err="1"/>
              <a:t>Prince</a:t>
            </a:r>
            <a:r>
              <a:rPr lang="tr-TR" dirty="0"/>
              <a:t>, 2002). </a:t>
            </a:r>
          </a:p>
        </p:txBody>
      </p:sp>
    </p:spTree>
    <p:extLst>
      <p:ext uri="{BB962C8B-B14F-4D97-AF65-F5344CB8AC3E}">
        <p14:creationId xmlns:p14="http://schemas.microsoft.com/office/powerpoint/2010/main" val="271974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0379" y="2493558"/>
            <a:ext cx="9601196" cy="3318936"/>
          </a:xfrm>
        </p:spPr>
        <p:txBody>
          <a:bodyPr>
            <a:normAutofit/>
          </a:bodyPr>
          <a:lstStyle/>
          <a:p>
            <a:r>
              <a:rPr lang="tr-TR" dirty="0"/>
              <a:t>Diğer yandan antibiyotiklerin yoğun kullanımı sonucunda çoklu ilaç dirençli mikroorganizma </a:t>
            </a:r>
            <a:r>
              <a:rPr lang="tr-TR" dirty="0" err="1"/>
              <a:t>suşlarının</a:t>
            </a:r>
            <a:r>
              <a:rPr lang="tr-TR" dirty="0"/>
              <a:t> gelişiminin teşvik edilmesi, klasik fiziksel ve kimyasal dezenfeksiyon ve sterilizasyon ajanlarının çevre yanında insan ve hayvan sağlığına karşı çok sayıda yan etkisinin tespit edilmesi, </a:t>
            </a:r>
            <a:r>
              <a:rPr lang="tr-TR" dirty="0" err="1"/>
              <a:t>mikrobiyal</a:t>
            </a:r>
            <a:r>
              <a:rPr lang="tr-TR" dirty="0"/>
              <a:t> enfeksiyon ve </a:t>
            </a:r>
            <a:r>
              <a:rPr lang="tr-TR" dirty="0" err="1"/>
              <a:t>kontaminasyonlarla</a:t>
            </a:r>
            <a:r>
              <a:rPr lang="tr-TR" dirty="0"/>
              <a:t> mücadelede çevreci ve tüketici sağlığını </a:t>
            </a:r>
            <a:r>
              <a:rPr lang="tr-TR" dirty="0" err="1"/>
              <a:t>tehtit</a:t>
            </a:r>
            <a:r>
              <a:rPr lang="tr-TR" dirty="0"/>
              <a:t> etmeyen yeni mücadele ajanlarının ve yöntemlerinin geliştirilmesi zorunluluğunu doğurmuştur (</a:t>
            </a:r>
            <a:r>
              <a:rPr lang="tr-TR" dirty="0" err="1"/>
              <a:t>Hansch</a:t>
            </a:r>
            <a:r>
              <a:rPr lang="tr-TR" dirty="0"/>
              <a:t>, 2012). </a:t>
            </a:r>
          </a:p>
        </p:txBody>
      </p:sp>
    </p:spTree>
    <p:extLst>
      <p:ext uri="{BB962C8B-B14F-4D97-AF65-F5344CB8AC3E}">
        <p14:creationId xmlns:p14="http://schemas.microsoft.com/office/powerpoint/2010/main" val="256803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Biyofilmin</a:t>
            </a:r>
            <a:r>
              <a:rPr lang="tr-TR" dirty="0"/>
              <a:t> yapısı veya mimarisi, </a:t>
            </a:r>
            <a:r>
              <a:rPr lang="tr-TR" dirty="0" err="1"/>
              <a:t>biyofilm</a:t>
            </a:r>
            <a:r>
              <a:rPr lang="tr-TR" dirty="0"/>
              <a:t> yapısının oluştuğu ortamın stabilizasyonu, yapıda bulunan mikroorganizmaların çeşitliliği ve sayısı başta olmak üzere çeşitli faktörlerden etkilenir.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/>
              <a:t>içinde su ve besinlerin dağıtıldığı kılcal su kanallarına sahip gözenekli bir yapıya sahiptir. </a:t>
            </a:r>
            <a:endParaRPr lang="tr-TR" dirty="0" smtClean="0"/>
          </a:p>
          <a:p>
            <a:r>
              <a:rPr lang="tr-TR" dirty="0" smtClean="0"/>
              <a:t>Besin </a:t>
            </a:r>
            <a:r>
              <a:rPr lang="tr-TR" dirty="0"/>
              <a:t>maddelerinin </a:t>
            </a:r>
            <a:r>
              <a:rPr lang="tr-TR" dirty="0" err="1"/>
              <a:t>biyofilmin</a:t>
            </a:r>
            <a:r>
              <a:rPr lang="tr-TR" dirty="0"/>
              <a:t> alt katmanlarında bulunan mikroorganizmalara dağıtılması, bu özel </a:t>
            </a:r>
            <a:r>
              <a:rPr lang="tr-TR" dirty="0" err="1"/>
              <a:t>kapiler</a:t>
            </a:r>
            <a:r>
              <a:rPr lang="tr-TR" dirty="0"/>
              <a:t> tüpler vasıtasıyla gerçekleşir.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33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</a:t>
            </a:r>
            <a:r>
              <a:rPr lang="tr-TR" dirty="0" err="1"/>
              <a:t>kapiler</a:t>
            </a:r>
            <a:r>
              <a:rPr lang="tr-TR" dirty="0"/>
              <a:t> yapı, besin maddelerinin taşınmasının yanı sıra, hücresel atıkların da </a:t>
            </a:r>
            <a:r>
              <a:rPr lang="tr-TR" dirty="0" err="1"/>
              <a:t>biyofilm</a:t>
            </a:r>
            <a:r>
              <a:rPr lang="tr-TR" dirty="0"/>
              <a:t> yapısından atılmasına aracılık etmektedir.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/>
              <a:t>yapısının ve metabolizmasının karmaşıklığı, </a:t>
            </a:r>
            <a:r>
              <a:rPr lang="tr-TR" dirty="0" err="1"/>
              <a:t>biyofilmlerin</a:t>
            </a:r>
            <a:r>
              <a:rPr lang="tr-TR" dirty="0"/>
              <a:t> yüksek organizmaların dokularına benzetilmesine yol açmıştır.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72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Hem zararsız hem patojen bakterilerin </a:t>
            </a:r>
            <a:r>
              <a:rPr lang="tr-TR" dirty="0" err="1"/>
              <a:t>biyofilm</a:t>
            </a:r>
            <a:r>
              <a:rPr lang="tr-TR" dirty="0"/>
              <a:t> yapıları oluşturabildiği bilinmektedir. </a:t>
            </a:r>
            <a:endParaRPr lang="tr-TR" dirty="0" smtClean="0"/>
          </a:p>
          <a:p>
            <a:r>
              <a:rPr lang="en-US" dirty="0" err="1" smtClean="0"/>
              <a:t>Nozokomiyal</a:t>
            </a:r>
            <a:r>
              <a:rPr lang="en-US" dirty="0" smtClean="0"/>
              <a:t> </a:t>
            </a:r>
            <a:r>
              <a:rPr lang="en-US" dirty="0" err="1"/>
              <a:t>enfeksiyonların</a:t>
            </a:r>
            <a:r>
              <a:rPr lang="en-US" dirty="0"/>
              <a:t> % 65'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/>
              <a:t>tüm bakteriyel enfeksiyonların yaklaşık % 65-80' inin bakteri </a:t>
            </a:r>
            <a:r>
              <a:rPr lang="tr-TR" dirty="0" err="1"/>
              <a:t>biyofilmleri</a:t>
            </a:r>
            <a:r>
              <a:rPr lang="tr-TR" dirty="0"/>
              <a:t> ile ilişkili olduğu tahmin edilmektedir. </a:t>
            </a:r>
            <a:endParaRPr lang="tr-TR" dirty="0" smtClean="0"/>
          </a:p>
          <a:p>
            <a:r>
              <a:rPr lang="tr-TR" dirty="0" smtClean="0"/>
              <a:t>Çizelgede</a:t>
            </a:r>
            <a:r>
              <a:rPr lang="tr-TR" dirty="0"/>
              <a:t>, bakteriler tarafından </a:t>
            </a:r>
            <a:r>
              <a:rPr lang="tr-TR" dirty="0" err="1"/>
              <a:t>biyofilm</a:t>
            </a:r>
            <a:r>
              <a:rPr lang="tr-TR" dirty="0"/>
              <a:t> yapılarının oluşturulması sonucunda ortaya çıkan enfeksiyonlara çeşitli örnekler görülmektedir.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346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Biyofilm</a:t>
            </a:r>
            <a:r>
              <a:rPr lang="tr-TR" dirty="0" smtClean="0"/>
              <a:t> İlişkili Enfeksiyonlara </a:t>
            </a:r>
            <a:r>
              <a:rPr lang="tr-TR" smtClean="0"/>
              <a:t>Çeşitli Örnekler</a:t>
            </a:r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79" y="2471596"/>
            <a:ext cx="6108582" cy="37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0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387</Words>
  <Application>Microsoft Office PowerPoint</Application>
  <PresentationFormat>Geniş ekran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Enfeksiyon Hastalıklarında Biyofilmin Rolü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Biyofilm İlişkili Enfeksiyonlara Çeşitli Örnekler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Enfeksiyon Hastalıklarında Biyofilmin Rolü</dc:title>
  <dc:creator>iso</dc:creator>
  <cp:lastModifiedBy>iso</cp:lastModifiedBy>
  <cp:revision>2</cp:revision>
  <dcterms:created xsi:type="dcterms:W3CDTF">2018-01-04T08:04:36Z</dcterms:created>
  <dcterms:modified xsi:type="dcterms:W3CDTF">2018-01-04T10:26:03Z</dcterms:modified>
</cp:coreProperties>
</file>