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1089" r:id="rId5"/>
    <p:sldId id="1084" r:id="rId6"/>
    <p:sldId id="1085" r:id="rId7"/>
    <p:sldId id="1086" r:id="rId8"/>
    <p:sldId id="1087" r:id="rId9"/>
    <p:sldId id="1088" r:id="rId10"/>
    <p:sldId id="109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6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560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– Doç. Dr. Yeşim TANRIVERMİŞ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32145" y="3130515"/>
            <a:ext cx="84797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HAFTA.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13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85988"/>
            <a:ext cx="6877526" cy="288219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 algn="just"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Ekonomi 1 dersi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kapsamında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Mikro Ekonomi anlatılacak</a:t>
            </a:r>
            <a:r>
              <a:rPr spc="30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olup,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bireylerin ve firmaların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davranışları</a:t>
            </a:r>
            <a:r>
              <a:rPr spc="8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incelenecektir.</a:t>
            </a:r>
            <a:endParaRPr>
              <a:latin typeface="Arial"/>
              <a:cs typeface="Arial"/>
            </a:endParaRPr>
          </a:p>
          <a:p>
            <a:pPr marL="215265" marR="4286" indent="-205740" algn="just"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Ekonomi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genel anlamıyla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sınırsız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olan insan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ihtiyaçlarının sınırlı  olan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kaynaklarla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karşılanması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biliminin </a:t>
            </a:r>
            <a:r>
              <a:rPr spc="-19" dirty="0">
                <a:solidFill>
                  <a:srgbClr val="2F2F2F"/>
                </a:solidFill>
                <a:latin typeface="Arial"/>
                <a:cs typeface="Arial"/>
              </a:rPr>
              <a:t>adıdır.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Ekonomi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biliminin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tanımı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çeşitli bilim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adamlarına farklılık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göstermektedir.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Bu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bağlamda ünlü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ekonomistlerden Smith,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Marshall, Gossen  ekonomi bilimiyle ilgili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farklı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tanımlamalara yer</a:t>
            </a:r>
            <a:r>
              <a:rPr spc="10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vermiştir.</a:t>
            </a:r>
            <a:endParaRPr>
              <a:latin typeface="Arial"/>
              <a:cs typeface="Arial"/>
            </a:endParaRPr>
          </a:p>
          <a:p>
            <a:pPr marL="215265" marR="5239" indent="-205740" algn="just"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Ekonominin tanımından da anlaşılacağı üzere sonsuz insan  ihtiyaçları olmasına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rağmen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kaynakların sınırlı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olması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kıtlık  kavramını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ortaya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çıkarmıştır.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335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1888770"/>
            <a:ext cx="6877050" cy="33849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Kıtlık: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Sadece niceliksel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anlamda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azlığı tanımlamamakta aynı  zamanda insan ihtiyaçlarının karşılanamaması anlamına 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gelmektedir.</a:t>
            </a:r>
            <a:endParaRPr dirty="0">
              <a:latin typeface="Arial"/>
              <a:cs typeface="Arial"/>
            </a:endParaRPr>
          </a:p>
          <a:p>
            <a:pPr marL="215265" marR="5239" indent="-205740" algn="just">
              <a:lnSpc>
                <a:spcPct val="150000"/>
              </a:lnSpc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Ekonomik Birim: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Seçenekler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arasında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tercih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yapan birey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ya da  gruplara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ekonomik birim adı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verilir.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Buna göre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hane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halkı, 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firmalar,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devlet ve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dış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alem de ekonomik birim olarak</a:t>
            </a:r>
            <a:r>
              <a:rPr spc="15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gösterilir.</a:t>
            </a:r>
            <a:endParaRPr dirty="0">
              <a:latin typeface="Arial"/>
              <a:cs typeface="Arial"/>
            </a:endParaRPr>
          </a:p>
          <a:p>
            <a:pPr marL="215265" marR="5239" indent="-205740" algn="just">
              <a:lnSpc>
                <a:spcPct val="150000"/>
              </a:lnSpc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79559" algn="l"/>
              </a:tabLst>
            </a:pPr>
            <a:r>
              <a:rPr sz="1350" dirty="0"/>
              <a:t>	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Hane Halkı: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Aynı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çatı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altında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yaşayan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ve içerisindeki bireylerin 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ortak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ekonomik seçimini ifade</a:t>
            </a:r>
            <a:r>
              <a:rPr spc="3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etmektedir.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897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1888770"/>
            <a:ext cx="6876574" cy="296940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Firma: </a:t>
            </a:r>
            <a:r>
              <a:rPr spc="-41" dirty="0">
                <a:solidFill>
                  <a:srgbClr val="2F2F2F"/>
                </a:solidFill>
                <a:latin typeface="Arial"/>
                <a:cs typeface="Arial"/>
              </a:rPr>
              <a:t>Temel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amacı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sağlamak olan üretim faktörlerini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girdi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olarak kullanarak karşılığında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üretim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yapan ekonomik birimlerin  </a:t>
            </a:r>
            <a:r>
              <a:rPr spc="-23" dirty="0">
                <a:solidFill>
                  <a:srgbClr val="2F2F2F"/>
                </a:solidFill>
                <a:latin typeface="Arial"/>
                <a:cs typeface="Arial"/>
              </a:rPr>
              <a:t>adıdır.</a:t>
            </a:r>
            <a:endParaRPr dirty="0">
              <a:latin typeface="Arial"/>
              <a:cs typeface="Arial"/>
            </a:endParaRPr>
          </a:p>
          <a:p>
            <a:pPr marL="215265" indent="-205740" algn="just">
              <a:lnSpc>
                <a:spcPct val="150000"/>
              </a:lnSpc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Devlet: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Aldığı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kararlarla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diğer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ekonomik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birimleri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etkilemekte</a:t>
            </a:r>
            <a:r>
              <a:rPr spc="217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olan</a:t>
            </a:r>
            <a:endParaRPr dirty="0">
              <a:latin typeface="Arial"/>
              <a:cs typeface="Arial"/>
            </a:endParaRPr>
          </a:p>
          <a:p>
            <a:pPr marL="215265" algn="just">
              <a:lnSpc>
                <a:spcPct val="150000"/>
              </a:lnSpc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geniş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kapsamlı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</a:t>
            </a:r>
            <a:r>
              <a:rPr spc="2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birimdir.</a:t>
            </a:r>
            <a:endParaRPr dirty="0">
              <a:latin typeface="Arial"/>
              <a:cs typeface="Arial"/>
            </a:endParaRPr>
          </a:p>
          <a:p>
            <a:pPr marL="215265" marR="4286" indent="-205740" algn="just">
              <a:lnSpc>
                <a:spcPct val="150000"/>
              </a:lnSpc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Dış Alem: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Ülkenin ithalat ve ihracat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yapmış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olduğu tüm ülkeleri 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kapsamaktadır.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225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1888769"/>
            <a:ext cx="6875621" cy="5636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indent="-205740"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  <a:tab pos="1964055" algn="l"/>
                <a:tab pos="3089909" algn="l"/>
                <a:tab pos="4141470" algn="l"/>
                <a:tab pos="5130165" algn="l"/>
                <a:tab pos="5495449" algn="l"/>
                <a:tab pos="5872638" algn="l"/>
              </a:tabLst>
            </a:pP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Mikroek</a:t>
            </a:r>
            <a:r>
              <a:rPr b="1" spc="-8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b="1" spc="-8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b="1" spc="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:	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omik	b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pc="8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imlerin	tercih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eri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u	tercihler</a:t>
            </a:r>
            <a:r>
              <a:rPr spc="11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endParaRPr>
              <a:latin typeface="Arial"/>
              <a:cs typeface="Arial"/>
            </a:endParaRPr>
          </a:p>
          <a:p>
            <a:pPr marL="215265">
              <a:spcBef>
                <a:spcPts val="4"/>
              </a:spcBef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ekonomideki yansımalarının değerlendirildiği bir bilim</a:t>
            </a:r>
            <a:r>
              <a:rPr spc="13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9" dirty="0">
                <a:solidFill>
                  <a:srgbClr val="2F2F2F"/>
                </a:solidFill>
                <a:latin typeface="Arial"/>
                <a:cs typeface="Arial"/>
              </a:rPr>
              <a:t>dalıdır.</a:t>
            </a:r>
            <a:endParaRPr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9365" y="2492692"/>
            <a:ext cx="3823811" cy="5636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  <a:tab pos="1222058" algn="l"/>
                <a:tab pos="2086451" algn="l"/>
                <a:tab pos="2254568" algn="l"/>
                <a:tab pos="2778919" algn="l"/>
              </a:tabLst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Makroekonom</a:t>
            </a:r>
            <a:r>
              <a:rPr b="1" spc="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:	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Mi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roekonom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nin  ölçekte	bireyler		ve	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firmalar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34033" y="2492692"/>
            <a:ext cx="3063240" cy="5636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indent="172403">
              <a:spcBef>
                <a:spcPts val="75"/>
              </a:spcBef>
              <a:tabLst>
                <a:tab pos="1280160" algn="l"/>
                <a:tab pos="1550194" algn="l"/>
                <a:tab pos="2453164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c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el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me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konusunu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küçük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uştur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urken		mak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oekono</a:t>
            </a:r>
            <a:r>
              <a:rPr spc="8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endParaRPr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5105" y="3041618"/>
            <a:ext cx="6671310" cy="12048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algn="just">
              <a:lnSpc>
                <a:spcPct val="150000"/>
              </a:lnSpc>
              <a:spcBef>
                <a:spcPts val="75"/>
              </a:spcBef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ekonominin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bütününü ele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almaktadır.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Makroekonominin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konuları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arasında büyüme oranları, enflasyon oranları ya da işsizlik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gibi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ülkenin bütününü ele alan ekonomik konular</a:t>
            </a:r>
            <a:r>
              <a:rPr spc="11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gelmektedir.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768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218372"/>
            <a:ext cx="6581775" cy="232948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indent="-205740"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Ekonomide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başlıca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3 temel prensip göze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çarpmaktadır.</a:t>
            </a:r>
            <a:r>
              <a:rPr spc="13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Bunlar: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2625" dirty="0">
              <a:latin typeface="Times New Roman"/>
              <a:cs typeface="Times New Roman"/>
            </a:endParaRPr>
          </a:p>
          <a:p>
            <a:pPr marL="278130" indent="-268605">
              <a:buClr>
                <a:srgbClr val="AC0000"/>
              </a:buClr>
              <a:buFont typeface="Wingdings"/>
              <a:buChar char=""/>
              <a:tabLst>
                <a:tab pos="278130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Optimizasyon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8"/>
              </a:spcBef>
              <a:buClr>
                <a:srgbClr val="AC0000"/>
              </a:buClr>
              <a:buFont typeface="Wingdings"/>
              <a:buChar char=""/>
            </a:pPr>
            <a:endParaRPr sz="2625" dirty="0">
              <a:latin typeface="Times New Roman"/>
              <a:cs typeface="Times New Roman"/>
            </a:endParaRPr>
          </a:p>
          <a:p>
            <a:pPr marL="215265" indent="-205740">
              <a:buClr>
                <a:srgbClr val="AC0000"/>
              </a:buClr>
              <a:buFont typeface="Wingdings"/>
              <a:buChar char="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Denge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8"/>
              </a:spcBef>
              <a:buClr>
                <a:srgbClr val="AC0000"/>
              </a:buClr>
              <a:buFont typeface="Wingdings"/>
              <a:buChar char=""/>
            </a:pPr>
            <a:endParaRPr sz="2625" dirty="0">
              <a:latin typeface="Times New Roman"/>
              <a:cs typeface="Times New Roman"/>
            </a:endParaRPr>
          </a:p>
          <a:p>
            <a:pPr marL="215265" indent="-205740">
              <a:buClr>
                <a:srgbClr val="AC0000"/>
              </a:buClr>
              <a:buFont typeface="Wingdings"/>
              <a:buChar char=""/>
              <a:tabLst>
                <a:tab pos="215265" algn="l"/>
              </a:tabLst>
            </a:pP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Ampirizmdir.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443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2700" dirty="0" smtClean="0"/>
              <a:t>KAYNAKLAR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434341" y="2218372"/>
            <a:ext cx="7795260" cy="25621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İktisada Giriş: Prensipler ve Politika, İlker Parasız, Ezgi Kitabevi Yayınları, Bursa, 2003.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ABC’si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İlker Parasız, Ezgi Kitabevi Yayınları, Bursa, 2004.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Bilimine Giriş, Gülden Ülgen, Der Yayınları, İstanbul, 2002.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Biliminin Temelleri, Halil Seyidoğlu,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Güzem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Yayınları, İstanbul, 2006.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İktisat, Zeynel Dinler, Ekin Kitapevi Yayınları, Bursa, 2007.</a:t>
            </a:r>
          </a:p>
          <a:p>
            <a:pPr marL="9525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tabLst>
                <a:tab pos="21526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418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12482</TotalTime>
  <Words>335</Words>
  <Application>Microsoft Office PowerPoint</Application>
  <PresentationFormat>Ekran Gösterisi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EKONOMİNİN TEMEL KAVRAMLARI</vt:lpstr>
      <vt:lpstr>EKONOMİNİN TEMEL KAVRAMLARI</vt:lpstr>
      <vt:lpstr>EKONOMİNİN TEMEL KAVRAMLARI</vt:lpstr>
      <vt:lpstr>EKONOMİNİN TEMEL KAVRAMLARI</vt:lpstr>
      <vt:lpstr>EKONOMİNİN TEMEL KAVRAMLARI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814</cp:revision>
  <cp:lastPrinted>2016-10-24T07:53:35Z</cp:lastPrinted>
  <dcterms:created xsi:type="dcterms:W3CDTF">2016-09-18T09:35:24Z</dcterms:created>
  <dcterms:modified xsi:type="dcterms:W3CDTF">2020-02-24T11:32:53Z</dcterms:modified>
</cp:coreProperties>
</file>