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Override PartName="/ppt/notesSlides/notesSlide27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notesSlides/notesSlide25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9"/>
  </p:notesMasterIdLst>
  <p:sldIdLst>
    <p:sldId id="281" r:id="rId2"/>
    <p:sldId id="288" r:id="rId3"/>
    <p:sldId id="369" r:id="rId4"/>
    <p:sldId id="370" r:id="rId5"/>
    <p:sldId id="371" r:id="rId6"/>
    <p:sldId id="372" r:id="rId7"/>
    <p:sldId id="373" r:id="rId8"/>
    <p:sldId id="374" r:id="rId9"/>
    <p:sldId id="375" r:id="rId10"/>
    <p:sldId id="377" r:id="rId11"/>
    <p:sldId id="378" r:id="rId12"/>
    <p:sldId id="379" r:id="rId13"/>
    <p:sldId id="380" r:id="rId14"/>
    <p:sldId id="381" r:id="rId15"/>
    <p:sldId id="383" r:id="rId16"/>
    <p:sldId id="382" r:id="rId17"/>
    <p:sldId id="384" r:id="rId18"/>
    <p:sldId id="395" r:id="rId19"/>
    <p:sldId id="385" r:id="rId20"/>
    <p:sldId id="386" r:id="rId21"/>
    <p:sldId id="388" r:id="rId22"/>
    <p:sldId id="389" r:id="rId23"/>
    <p:sldId id="390" r:id="rId24"/>
    <p:sldId id="391" r:id="rId25"/>
    <p:sldId id="392" r:id="rId26"/>
    <p:sldId id="393" r:id="rId27"/>
    <p:sldId id="394" r:id="rId28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0000FF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78280" autoAdjust="0"/>
  </p:normalViewPr>
  <p:slideViewPr>
    <p:cSldViewPr>
      <p:cViewPr varScale="1">
        <p:scale>
          <a:sx n="66" d="100"/>
          <a:sy n="66" d="100"/>
        </p:scale>
        <p:origin x="-1608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F700C74-5179-474B-A454-73087759D957}" type="datetimeFigureOut">
              <a:rPr lang="tr-TR" smtClean="0"/>
              <a:pPr/>
              <a:t>07.05.2020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BC2B41B-C726-4D83-8F6E-D7E2B4F01F03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C2B41B-C726-4D83-8F6E-D7E2B4F01F03}" type="slidenum">
              <a:rPr lang="tr-TR" smtClean="0"/>
              <a:pPr/>
              <a:t>1</a:t>
            </a:fld>
            <a:endParaRPr lang="tr-TR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just">
              <a:tabLst>
                <a:tab pos="352425" algn="l"/>
              </a:tabLst>
            </a:pPr>
            <a:endParaRPr lang="tr-TR" sz="12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C2B41B-C726-4D83-8F6E-D7E2B4F01F03}" type="slidenum">
              <a:rPr lang="tr-TR" smtClean="0"/>
              <a:pPr/>
              <a:t>10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380534093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just">
              <a:tabLst>
                <a:tab pos="352425" algn="l"/>
              </a:tabLst>
            </a:pPr>
            <a:endParaRPr lang="tr-TR" sz="12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C2B41B-C726-4D83-8F6E-D7E2B4F01F03}" type="slidenum">
              <a:rPr lang="tr-TR" smtClean="0"/>
              <a:pPr/>
              <a:t>11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380534093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just">
              <a:tabLst>
                <a:tab pos="352425" algn="l"/>
              </a:tabLst>
            </a:pPr>
            <a:endParaRPr lang="tr-TR" sz="12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C2B41B-C726-4D83-8F6E-D7E2B4F01F03}" type="slidenum">
              <a:rPr lang="tr-TR" smtClean="0"/>
              <a:pPr/>
              <a:t>12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380534093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352425" algn="l"/>
              </a:tabLst>
              <a:defRPr/>
            </a:pP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how a proper</a:t>
            </a:r>
            <a:r>
              <a:rPr lang="tr-TR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cut-over should be done</a:t>
            </a:r>
            <a:r>
              <a:rPr lang="tr-TR" sz="1200" dirty="0" smtClean="0"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C2B41B-C726-4D83-8F6E-D7E2B4F01F03}" type="slidenum">
              <a:rPr lang="tr-TR" smtClean="0"/>
              <a:pPr/>
              <a:t>13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380534093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352425" algn="l"/>
              </a:tabLst>
              <a:defRPr/>
            </a:pP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how a proper</a:t>
            </a:r>
            <a:r>
              <a:rPr lang="tr-TR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cut-over should be done</a:t>
            </a:r>
            <a:r>
              <a:rPr lang="tr-TR" sz="1200" dirty="0" smtClean="0"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C2B41B-C726-4D83-8F6E-D7E2B4F01F03}" type="slidenum">
              <a:rPr lang="tr-TR" smtClean="0"/>
              <a:pPr/>
              <a:t>14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380534093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just">
              <a:tabLst>
                <a:tab pos="352425" algn="l"/>
              </a:tabLst>
            </a:pPr>
            <a:endParaRPr lang="tr-TR" sz="12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C2B41B-C726-4D83-8F6E-D7E2B4F01F03}" type="slidenum">
              <a:rPr lang="tr-TR" smtClean="0"/>
              <a:pPr/>
              <a:t>15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380534093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just">
              <a:tabLst>
                <a:tab pos="352425" algn="l"/>
              </a:tabLst>
            </a:pPr>
            <a:endParaRPr lang="tr-TR" sz="12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C2B41B-C726-4D83-8F6E-D7E2B4F01F03}" type="slidenum">
              <a:rPr lang="tr-TR" smtClean="0"/>
              <a:pPr/>
              <a:t>16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3805340934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just">
              <a:tabLst>
                <a:tab pos="352425" algn="l"/>
              </a:tabLst>
            </a:pPr>
            <a:endParaRPr lang="tr-TR" sz="12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C2B41B-C726-4D83-8F6E-D7E2B4F01F03}" type="slidenum">
              <a:rPr lang="tr-TR" smtClean="0"/>
              <a:pPr/>
              <a:t>17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3805340934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just">
              <a:tabLst>
                <a:tab pos="352425" algn="l"/>
              </a:tabLst>
            </a:pPr>
            <a:endParaRPr lang="tr-TR" sz="12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C2B41B-C726-4D83-8F6E-D7E2B4F01F03}" type="slidenum">
              <a:rPr lang="tr-TR" smtClean="0"/>
              <a:pPr/>
              <a:t>18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3805340934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352425" algn="l"/>
              </a:tabLst>
              <a:defRPr/>
            </a:pP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how a proper</a:t>
            </a:r>
            <a:r>
              <a:rPr lang="tr-TR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cut-over should be done</a:t>
            </a:r>
            <a:r>
              <a:rPr lang="tr-TR" sz="1200" dirty="0" smtClean="0"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C2B41B-C726-4D83-8F6E-D7E2B4F01F03}" type="slidenum">
              <a:rPr lang="tr-TR" smtClean="0"/>
              <a:pPr/>
              <a:t>19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380534093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Tx/>
              <a:buNone/>
            </a:pPr>
            <a:endParaRPr lang="tr-TR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C2B41B-C726-4D83-8F6E-D7E2B4F01F03}" type="slidenum">
              <a:rPr lang="tr-TR" smtClean="0"/>
              <a:pPr/>
              <a:t>2</a:t>
            </a:fld>
            <a:endParaRPr lang="tr-TR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just">
              <a:tabLst>
                <a:tab pos="352425" algn="l"/>
              </a:tabLst>
            </a:pPr>
            <a:endParaRPr lang="tr-TR" sz="12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C2B41B-C726-4D83-8F6E-D7E2B4F01F03}" type="slidenum">
              <a:rPr lang="tr-TR" smtClean="0"/>
              <a:pPr/>
              <a:t>20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3805340934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just">
              <a:tabLst>
                <a:tab pos="352425" algn="l"/>
              </a:tabLst>
            </a:pPr>
            <a:endParaRPr lang="tr-TR" sz="12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C2B41B-C726-4D83-8F6E-D7E2B4F01F03}" type="slidenum">
              <a:rPr lang="tr-TR" smtClean="0"/>
              <a:pPr/>
              <a:t>21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3805340934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just">
              <a:tabLst>
                <a:tab pos="352425" algn="l"/>
              </a:tabLst>
            </a:pPr>
            <a:endParaRPr lang="tr-TR" sz="12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C2B41B-C726-4D83-8F6E-D7E2B4F01F03}" type="slidenum">
              <a:rPr lang="tr-TR" smtClean="0"/>
              <a:pPr/>
              <a:t>22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3805340934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C2B41B-C726-4D83-8F6E-D7E2B4F01F03}" type="slidenum">
              <a:rPr lang="tr-TR" smtClean="0"/>
              <a:pPr/>
              <a:t>23</a:t>
            </a:fld>
            <a:endParaRPr lang="tr-TR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Data cleansing is different from data validation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  <a:endParaRPr lang="en-US" sz="1200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endParaRPr lang="tr-TR" sz="1200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Validation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is </a:t>
            </a: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 identification of “bad data” and its rejection at the time of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data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entry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endParaRPr lang="tr-TR" sz="1200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One data cleansing solution is to identify and correct data by </a:t>
            </a:r>
            <a:r>
              <a:rPr lang="en-US" sz="1200" b="1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crosschecking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it against a validated data set.</a:t>
            </a:r>
            <a:endParaRPr lang="tr-TR" sz="1200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endParaRPr lang="tr-TR" sz="1200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For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example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street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number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street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name, city, state, and zip code entries in 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 </a:t>
            </a: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database may be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cross-checked against the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formal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(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state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</a:t>
            </a: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Postal Zip Code database.</a:t>
            </a:r>
            <a:endParaRPr lang="tr-TR" sz="1200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endParaRPr lang="tr-TR" sz="1200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Data </a:t>
            </a: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cleansing may also involve standardization of data, such as the conversion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of various possible abbreviations (St., St, </a:t>
            </a:r>
            <a:r>
              <a:rPr lang="en-US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st</a:t>
            </a: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., </a:t>
            </a:r>
            <a:r>
              <a:rPr lang="en-US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st</a:t>
            </a: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to one standard name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(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Street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).</a:t>
            </a:r>
            <a:endParaRPr lang="tr-TR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C2B41B-C726-4D83-8F6E-D7E2B4F01F03}" type="slidenum">
              <a:rPr lang="tr-TR" smtClean="0"/>
              <a:pPr/>
              <a:t>24</a:t>
            </a:fld>
            <a:endParaRPr lang="tr-TR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352425" algn="l"/>
              </a:tabLst>
              <a:defRPr/>
            </a:pP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how a proper</a:t>
            </a:r>
            <a:r>
              <a:rPr lang="tr-TR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cut-over should be done</a:t>
            </a:r>
            <a:r>
              <a:rPr lang="tr-TR" sz="1200" dirty="0" smtClean="0"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C2B41B-C726-4D83-8F6E-D7E2B4F01F03}" type="slidenum">
              <a:rPr lang="tr-TR" smtClean="0"/>
              <a:pPr/>
              <a:t>25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3805340934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352425" algn="l"/>
              </a:tabLst>
              <a:defRPr/>
            </a:pP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how a proper</a:t>
            </a:r>
            <a:r>
              <a:rPr lang="tr-TR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cut-over should be done</a:t>
            </a:r>
            <a:r>
              <a:rPr lang="tr-TR" sz="1200" dirty="0" smtClean="0"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C2B41B-C726-4D83-8F6E-D7E2B4F01F03}" type="slidenum">
              <a:rPr lang="tr-TR" smtClean="0"/>
              <a:pPr/>
              <a:t>26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3805340934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just">
              <a:tabLst>
                <a:tab pos="352425" algn="l"/>
              </a:tabLst>
            </a:pPr>
            <a:endParaRPr lang="tr-TR" sz="12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C2B41B-C726-4D83-8F6E-D7E2B4F01F03}" type="slidenum">
              <a:rPr lang="tr-TR" smtClean="0"/>
              <a:pPr/>
              <a:t>27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380534093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Tx/>
              <a:buNone/>
            </a:pPr>
            <a:endParaRPr lang="tr-TR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C2B41B-C726-4D83-8F6E-D7E2B4F01F03}" type="slidenum">
              <a:rPr lang="tr-TR" smtClean="0"/>
              <a:pPr/>
              <a:t>3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6215945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Tx/>
              <a:buNone/>
            </a:pPr>
            <a:endParaRPr lang="tr-TR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C2B41B-C726-4D83-8F6E-D7E2B4F01F03}" type="slidenum">
              <a:rPr lang="tr-TR" smtClean="0"/>
              <a:pPr/>
              <a:t>4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133470254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Tx/>
              <a:buNone/>
            </a:pPr>
            <a:endParaRPr lang="tr-TR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C2B41B-C726-4D83-8F6E-D7E2B4F01F03}" type="slidenum">
              <a:rPr lang="tr-TR" smtClean="0"/>
              <a:pPr/>
              <a:t>5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1635133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Tx/>
              <a:buNone/>
            </a:pPr>
            <a:endParaRPr lang="tr-TR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C2B41B-C726-4D83-8F6E-D7E2B4F01F03}" type="slidenum">
              <a:rPr lang="tr-TR" smtClean="0"/>
              <a:pPr/>
              <a:t>6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214100493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just">
              <a:tabLst>
                <a:tab pos="352425" algn="l"/>
              </a:tabLst>
            </a:pP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how a proper</a:t>
            </a:r>
            <a:r>
              <a:rPr lang="tr-TR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cut-over should be done</a:t>
            </a:r>
            <a:r>
              <a:rPr lang="tr-TR" sz="1200" dirty="0" smtClean="0"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C2B41B-C726-4D83-8F6E-D7E2B4F01F03}" type="slidenum">
              <a:rPr lang="tr-TR" smtClean="0"/>
              <a:pPr/>
              <a:t>7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376026664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just">
              <a:tabLst>
                <a:tab pos="352425" algn="l"/>
              </a:tabLst>
            </a:pPr>
            <a:endParaRPr lang="tr-TR" sz="12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C2B41B-C726-4D83-8F6E-D7E2B4F01F03}" type="slidenum">
              <a:rPr lang="tr-TR" smtClean="0"/>
              <a:pPr/>
              <a:t>8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380534093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just">
              <a:tabLst>
                <a:tab pos="352425" algn="l"/>
              </a:tabLst>
            </a:pP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how a proper</a:t>
            </a:r>
            <a:r>
              <a:rPr lang="tr-TR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cut-over should be done</a:t>
            </a:r>
            <a:r>
              <a:rPr lang="tr-TR" sz="1200" dirty="0" smtClean="0"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C2B41B-C726-4D83-8F6E-D7E2B4F01F03}" type="slidenum">
              <a:rPr lang="tr-TR" smtClean="0"/>
              <a:pPr/>
              <a:t>9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37602666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FD802-C834-41AA-B0CA-E59D3B1D97D4}" type="datetime1">
              <a:rPr lang="tr-TR" smtClean="0"/>
              <a:pPr/>
              <a:t>07.05.2020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92C975-9942-4BD9-A3D5-E79312B6C033}" type="datetime1">
              <a:rPr lang="tr-TR" smtClean="0"/>
              <a:pPr/>
              <a:t>07.05.2020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2B7E3-919D-4070-B231-4A038CC4B193}" type="datetime1">
              <a:rPr lang="tr-TR" smtClean="0"/>
              <a:pPr/>
              <a:t>07.05.2020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FF6E99-E087-4724-990A-F03084EE1D1D}" type="datetime1">
              <a:rPr lang="tr-TR" smtClean="0"/>
              <a:pPr/>
              <a:t>07.05.2020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C3B841-630C-41AD-896C-280DD1BBCF2C}" type="datetime1">
              <a:rPr lang="tr-TR" smtClean="0"/>
              <a:pPr/>
              <a:t>07.05.2020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2D7727-EAC7-48EA-BD47-0BA5A361F64F}" type="datetime1">
              <a:rPr lang="tr-TR" smtClean="0"/>
              <a:pPr/>
              <a:t>07.05.2020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A98390-3031-43A0-B2B4-0B5236D71348}" type="datetime1">
              <a:rPr lang="tr-TR" smtClean="0"/>
              <a:pPr/>
              <a:t>07.05.2020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AE5400-6EE3-403C-AA3E-BE1C7A1CB8C0}" type="datetime1">
              <a:rPr lang="tr-TR" smtClean="0"/>
              <a:pPr/>
              <a:t>07.05.2020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CC0EF9-CE12-4683-9E30-D1789FA466A3}" type="datetime1">
              <a:rPr lang="tr-TR" smtClean="0"/>
              <a:pPr/>
              <a:t>07.05.2020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45256-BF2D-48B6-8E76-C7D9E47DB137}" type="datetime1">
              <a:rPr lang="tr-TR" smtClean="0"/>
              <a:pPr/>
              <a:t>07.05.2020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95C32-E703-421E-8DDF-6D680CD75505}" type="datetime1">
              <a:rPr lang="tr-TR" smtClean="0"/>
              <a:pPr/>
              <a:t>07.05.2020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A7538E-67D1-4FD9-9D01-175363B817D9}" type="datetime1">
              <a:rPr lang="tr-TR" smtClean="0"/>
              <a:pPr/>
              <a:t>07.05.2020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1"/>
                </a:solidFill>
              </a:defRPr>
            </a:lvl1pPr>
          </a:lstStyle>
          <a:p>
            <a:fld id="{053C5F43-A354-497D-94C9-764B191F88EA}" type="slidenum">
              <a:rPr lang="tr-TR" smtClean="0"/>
              <a:pPr/>
              <a:t>‹#›</a:t>
            </a:fld>
            <a:endParaRPr lang="tr-T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Metin kutusu"/>
          <p:cNvSpPr txBox="1"/>
          <p:nvPr/>
        </p:nvSpPr>
        <p:spPr>
          <a:xfrm>
            <a:off x="571472" y="785794"/>
            <a:ext cx="785818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COM 412 </a:t>
            </a:r>
          </a:p>
          <a:p>
            <a:pPr algn="ctr"/>
            <a:endParaRPr lang="tr-TR" sz="32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Information Technology </a:t>
            </a:r>
            <a:r>
              <a:rPr lang="tr-T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nd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Security Governance </a:t>
            </a:r>
            <a:endParaRPr lang="tr-TR" sz="32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2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1</a:t>
            </a:fld>
            <a:endParaRPr lang="tr-TR"/>
          </a:p>
        </p:txBody>
      </p:sp>
      <p:sp>
        <p:nvSpPr>
          <p:cNvPr id="4" name="3 Dikdörtgen"/>
          <p:cNvSpPr/>
          <p:nvPr/>
        </p:nvSpPr>
        <p:spPr>
          <a:xfrm>
            <a:off x="7965822" y="6037012"/>
            <a:ext cx="1143008" cy="78581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etin kutusu"/>
          <p:cNvSpPr txBox="1"/>
          <p:nvPr/>
        </p:nvSpPr>
        <p:spPr>
          <a:xfrm>
            <a:off x="338474" y="730330"/>
            <a:ext cx="8554005" cy="59400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Cut-Over</a:t>
            </a:r>
            <a:r>
              <a:rPr lang="tr-TR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into</a:t>
            </a:r>
            <a:r>
              <a:rPr lang="tr-TR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o</a:t>
            </a:r>
            <a:r>
              <a:rPr lang="tr-TR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perations</a:t>
            </a:r>
            <a:endParaRPr lang="tr-TR" sz="2800" b="1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tr-TR" sz="1200" b="1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tabLst>
                <a:tab pos="352425" algn="l"/>
              </a:tabLst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*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2400" dirty="0" err="1" smtClean="0">
                <a:latin typeface="Times New Roman" pitchFamily="18" charset="0"/>
                <a:cs typeface="Times New Roman" pitchFamily="18" charset="0"/>
              </a:rPr>
              <a:t>Important</a:t>
            </a: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dirty="0" err="1" smtClean="0">
                <a:latin typeface="Times New Roman" pitchFamily="18" charset="0"/>
                <a:cs typeface="Times New Roman" pitchFamily="18" charset="0"/>
              </a:rPr>
              <a:t>aspects</a:t>
            </a:r>
            <a:endParaRPr lang="tr-TR" sz="2400" i="1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tabLst>
                <a:tab pos="352425" algn="l"/>
                <a:tab pos="717550" algn="l"/>
              </a:tabLst>
            </a:pPr>
            <a:r>
              <a:rPr lang="tr-TR" sz="2400" i="1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• </a:t>
            </a:r>
            <a:r>
              <a:rPr lang="tr-TR" sz="2400" i="1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Scope of the configuration which is to be released</a:t>
            </a:r>
            <a:endParaRPr lang="en-US" sz="2400" i="1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tabLst>
                <a:tab pos="352425" algn="l"/>
                <a:tab pos="717550" algn="l"/>
              </a:tabLst>
            </a:pPr>
            <a:r>
              <a:rPr lang="tr-TR" sz="2400" i="1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•</a:t>
            </a:r>
            <a:r>
              <a:rPr lang="tr-TR" sz="2400" i="1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Traceability of the release</a:t>
            </a:r>
            <a:r>
              <a:rPr lang="tr-TR" sz="2400" i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from DEV into QA and then to PROD</a:t>
            </a:r>
            <a:endParaRPr lang="en-US" sz="2400" i="1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tabLst>
                <a:tab pos="352425" algn="l"/>
                <a:tab pos="717550" algn="l"/>
              </a:tabLst>
            </a:pPr>
            <a:r>
              <a:rPr lang="tr-TR" sz="2400" i="1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•</a:t>
            </a:r>
            <a:r>
              <a:rPr lang="tr-TR" sz="2400" i="1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Cancelation and reversal procedures should be clear</a:t>
            </a:r>
            <a:r>
              <a:rPr lang="tr-TR" sz="2400" i="1" dirty="0" smtClean="0">
                <a:latin typeface="Times New Roman" pitchFamily="18" charset="0"/>
                <a:cs typeface="Times New Roman" pitchFamily="18" charset="0"/>
              </a:rPr>
              <a:t> (restore </a:t>
            </a:r>
            <a:r>
              <a:rPr lang="tr-TR" sz="2400" i="1" dirty="0" err="1" smtClean="0">
                <a:latin typeface="Times New Roman" pitchFamily="18" charset="0"/>
                <a:cs typeface="Times New Roman" pitchFamily="18" charset="0"/>
              </a:rPr>
              <a:t>from</a:t>
            </a:r>
            <a:r>
              <a:rPr lang="tr-TR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i="1" dirty="0" err="1" smtClean="0">
                <a:latin typeface="Times New Roman" pitchFamily="18" charset="0"/>
                <a:cs typeface="Times New Roman" pitchFamily="18" charset="0"/>
              </a:rPr>
              <a:t>backup</a:t>
            </a:r>
            <a:r>
              <a:rPr lang="tr-TR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i="1" dirty="0" err="1" smtClean="0">
                <a:latin typeface="Times New Roman" pitchFamily="18" charset="0"/>
                <a:cs typeface="Times New Roman" pitchFamily="18" charset="0"/>
              </a:rPr>
              <a:t>procedure</a:t>
            </a:r>
            <a:r>
              <a:rPr lang="tr-TR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i="1" dirty="0" err="1" smtClean="0">
                <a:latin typeface="Times New Roman" pitchFamily="18" charset="0"/>
                <a:cs typeface="Times New Roman" pitchFamily="18" charset="0"/>
              </a:rPr>
              <a:t>or</a:t>
            </a:r>
            <a:r>
              <a:rPr lang="tr-TR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i="1" dirty="0" err="1" smtClean="0">
                <a:latin typeface="Times New Roman" pitchFamily="18" charset="0"/>
                <a:cs typeface="Times New Roman" pitchFamily="18" charset="0"/>
              </a:rPr>
              <a:t>roll</a:t>
            </a:r>
            <a:r>
              <a:rPr lang="tr-TR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i="1" dirty="0" err="1" smtClean="0">
                <a:latin typeface="Times New Roman" pitchFamily="18" charset="0"/>
                <a:cs typeface="Times New Roman" pitchFamily="18" charset="0"/>
              </a:rPr>
              <a:t>back</a:t>
            </a:r>
            <a:r>
              <a:rPr lang="tr-TR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i="1" dirty="0" err="1" smtClean="0">
                <a:latin typeface="Times New Roman" pitchFamily="18" charset="0"/>
                <a:cs typeface="Times New Roman" pitchFamily="18" charset="0"/>
              </a:rPr>
              <a:t>the</a:t>
            </a:r>
            <a:r>
              <a:rPr lang="tr-TR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i="1" dirty="0" err="1" smtClean="0">
                <a:latin typeface="Times New Roman" pitchFamily="18" charset="0"/>
                <a:cs typeface="Times New Roman" pitchFamily="18" charset="0"/>
              </a:rPr>
              <a:t>release</a:t>
            </a:r>
            <a:r>
              <a:rPr lang="tr-TR" sz="2400" i="1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algn="just">
              <a:tabLst>
                <a:tab pos="352425" algn="l"/>
                <a:tab pos="717550" algn="l"/>
              </a:tabLst>
            </a:pPr>
            <a:r>
              <a:rPr lang="tr-TR" sz="2400" i="1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•</a:t>
            </a:r>
            <a:r>
              <a:rPr lang="tr-TR" sz="2400" i="1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Whether releases can be made while the system is live</a:t>
            </a:r>
            <a:endParaRPr lang="en-US" sz="2400" i="1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tabLst>
                <a:tab pos="352425" algn="l"/>
                <a:tab pos="717550" algn="l"/>
              </a:tabLst>
            </a:pPr>
            <a:r>
              <a:rPr lang="tr-TR" sz="2400" i="1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•</a:t>
            </a:r>
            <a:r>
              <a:rPr lang="tr-TR" sz="2400" i="1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Freeze</a:t>
            </a:r>
            <a:r>
              <a:rPr lang="tr-TR" sz="2400" i="1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are there transactions that require a “freeze</a:t>
            </a:r>
            <a:r>
              <a:rPr lang="tr-TR" sz="2400" i="1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tr-TR" sz="2400" i="1" dirty="0" err="1" smtClean="0">
                <a:latin typeface="Times New Roman" pitchFamily="18" charset="0"/>
                <a:cs typeface="Times New Roman" pitchFamily="18" charset="0"/>
              </a:rPr>
              <a:t>lock</a:t>
            </a:r>
            <a:r>
              <a:rPr lang="tr-TR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i="1" dirty="0" err="1" smtClean="0">
                <a:latin typeface="Times New Roman" pitchFamily="18" charset="0"/>
                <a:cs typeface="Times New Roman" pitchFamily="18" charset="0"/>
              </a:rPr>
              <a:t>out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”</a:t>
            </a:r>
            <a:r>
              <a:rPr lang="tr-TR" sz="2400" i="1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en-US" sz="2400" i="1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tabLst>
                <a:tab pos="352425" algn="l"/>
                <a:tab pos="717550" algn="l"/>
              </a:tabLst>
            </a:pPr>
            <a:r>
              <a:rPr lang="tr-TR" sz="2400" i="1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•</a:t>
            </a:r>
            <a:r>
              <a:rPr lang="tr-TR" sz="2400" i="1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Order of the releases</a:t>
            </a:r>
            <a:r>
              <a:rPr lang="tr-TR" sz="2400" i="1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if there </a:t>
            </a:r>
            <a:r>
              <a:rPr lang="tr-TR" sz="2400" i="1" dirty="0" err="1" smtClean="0">
                <a:latin typeface="Times New Roman" pitchFamily="18" charset="0"/>
                <a:cs typeface="Times New Roman" pitchFamily="18" charset="0"/>
              </a:rPr>
              <a:t>are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a lot of changes that</a:t>
            </a:r>
          </a:p>
          <a:p>
            <a:pPr algn="just">
              <a:tabLst>
                <a:tab pos="352425" algn="l"/>
                <a:tab pos="717550" algn="l"/>
              </a:tabLst>
            </a:pP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need to be released</a:t>
            </a:r>
            <a:r>
              <a:rPr lang="tr-TR" sz="2400" i="1" dirty="0" smtClean="0">
                <a:latin typeface="Times New Roman" pitchFamily="18" charset="0"/>
                <a:cs typeface="Times New Roman" pitchFamily="18" charset="0"/>
              </a:rPr>
              <a:t>, in </a:t>
            </a:r>
            <a:r>
              <a:rPr lang="tr-TR" sz="2400" i="1" dirty="0" err="1" smtClean="0">
                <a:latin typeface="Times New Roman" pitchFamily="18" charset="0"/>
                <a:cs typeface="Times New Roman" pitchFamily="18" charset="0"/>
              </a:rPr>
              <a:t>turn</a:t>
            </a:r>
            <a:r>
              <a:rPr lang="tr-TR" sz="2400" i="1" dirty="0" smtClean="0">
                <a:latin typeface="Times New Roman" pitchFamily="18" charset="0"/>
                <a:cs typeface="Times New Roman" pitchFamily="18" charset="0"/>
              </a:rPr>
              <a:t>)		</a:t>
            </a:r>
          </a:p>
          <a:p>
            <a:pPr algn="just">
              <a:tabLst>
                <a:tab pos="352425" algn="l"/>
                <a:tab pos="717550" algn="l"/>
              </a:tabLst>
            </a:pPr>
            <a:r>
              <a:rPr lang="tr-TR" sz="2400" i="1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•</a:t>
            </a:r>
            <a:r>
              <a:rPr lang="tr-TR" sz="2400" i="1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Roles of different Operations teams in the release management</a:t>
            </a:r>
            <a:r>
              <a:rPr lang="tr-TR" sz="2400" i="1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request for release done by AM, execution done by TM</a:t>
            </a:r>
            <a:r>
              <a:rPr lang="tr-TR" sz="2400" i="1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</p:txBody>
      </p:sp>
      <p:sp>
        <p:nvSpPr>
          <p:cNvPr id="5" name="4 Metin kutusu"/>
          <p:cNvSpPr txBox="1"/>
          <p:nvPr/>
        </p:nvSpPr>
        <p:spPr>
          <a:xfrm>
            <a:off x="571472" y="71414"/>
            <a:ext cx="78581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IT &amp; </a:t>
            </a:r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Security</a:t>
            </a:r>
            <a:r>
              <a:rPr lang="tr-T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Governance</a:t>
            </a:r>
            <a:endParaRPr lang="tr-TR" sz="32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10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16895365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etin kutusu"/>
          <p:cNvSpPr txBox="1"/>
          <p:nvPr/>
        </p:nvSpPr>
        <p:spPr>
          <a:xfrm>
            <a:off x="338474" y="730330"/>
            <a:ext cx="8554005" cy="4462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Cut-Over</a:t>
            </a:r>
            <a:r>
              <a:rPr lang="tr-TR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into</a:t>
            </a:r>
            <a:r>
              <a:rPr lang="tr-TR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o</a:t>
            </a:r>
            <a:r>
              <a:rPr lang="tr-TR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perations</a:t>
            </a:r>
            <a:endParaRPr lang="tr-TR" sz="2800" b="1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tr-TR" sz="1200" b="1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tabLst>
                <a:tab pos="352425" algn="l"/>
              </a:tabLst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*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2400" dirty="0" err="1" smtClean="0">
                <a:latin typeface="Times New Roman" pitchFamily="18" charset="0"/>
                <a:cs typeface="Times New Roman" pitchFamily="18" charset="0"/>
              </a:rPr>
              <a:t>Some</a:t>
            </a: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dirty="0" err="1" smtClean="0">
                <a:latin typeface="Times New Roman" pitchFamily="18" charset="0"/>
                <a:cs typeface="Times New Roman" pitchFamily="18" charset="0"/>
              </a:rPr>
              <a:t>bad</a:t>
            </a: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dirty="0" err="1" smtClean="0">
                <a:latin typeface="Times New Roman" pitchFamily="18" charset="0"/>
                <a:cs typeface="Times New Roman" pitchFamily="18" charset="0"/>
              </a:rPr>
              <a:t>practices</a:t>
            </a:r>
            <a:endParaRPr lang="tr-TR" sz="2400" i="1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tabLst>
                <a:tab pos="352425" algn="l"/>
                <a:tab pos="717550" algn="l"/>
              </a:tabLst>
            </a:pPr>
            <a:r>
              <a:rPr lang="tr-TR" sz="2400" i="1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• </a:t>
            </a:r>
            <a:r>
              <a:rPr lang="tr-TR" sz="2400" i="1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Configuration changes made directly into production</a:t>
            </a:r>
            <a:endParaRPr lang="en-US" sz="2400" i="1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tabLst>
                <a:tab pos="352425" algn="l"/>
                <a:tab pos="717550" algn="l"/>
              </a:tabLst>
            </a:pPr>
            <a:r>
              <a:rPr lang="tr-TR" sz="2400" i="1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•</a:t>
            </a:r>
            <a:r>
              <a:rPr lang="tr-TR" sz="2400" i="1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Development and/or configuration changes done directly in QA</a:t>
            </a:r>
            <a:endParaRPr lang="en-US" sz="2400" i="1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tabLst>
                <a:tab pos="352425" algn="l"/>
                <a:tab pos="717550" algn="l"/>
              </a:tabLst>
            </a:pPr>
            <a:r>
              <a:rPr lang="tr-TR" sz="2400" i="1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•</a:t>
            </a:r>
            <a:r>
              <a:rPr lang="tr-TR" sz="2400" i="1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Testing in DEV</a:t>
            </a:r>
            <a:r>
              <a:rPr lang="tr-TR" sz="2400" i="1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tr-TR" sz="2400" i="1" dirty="0" err="1" smtClean="0">
                <a:latin typeface="Times New Roman" pitchFamily="18" charset="0"/>
                <a:cs typeface="Times New Roman" pitchFamily="18" charset="0"/>
              </a:rPr>
              <a:t>Actually</a:t>
            </a:r>
            <a:r>
              <a:rPr lang="tr-TR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DEV is a machine without practically any data</a:t>
            </a:r>
            <a:r>
              <a:rPr lang="tr-TR" sz="2400" i="1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algn="just">
              <a:tabLst>
                <a:tab pos="352425" algn="l"/>
                <a:tab pos="717550" algn="l"/>
              </a:tabLst>
            </a:pPr>
            <a:r>
              <a:rPr lang="tr-TR" sz="2400" i="1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•</a:t>
            </a:r>
            <a:r>
              <a:rPr lang="tr-TR" sz="2400" i="1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QA environment not in sync with PROD</a:t>
            </a:r>
            <a:r>
              <a:rPr lang="tr-TR" sz="2400" i="1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even if a test passes in</a:t>
            </a:r>
            <a:r>
              <a:rPr lang="tr-TR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QA, it may still fail in PROD</a:t>
            </a:r>
            <a:r>
              <a:rPr lang="tr-TR" sz="2400" i="1" dirty="0" smtClean="0">
                <a:latin typeface="Times New Roman" pitchFamily="18" charset="0"/>
                <a:cs typeface="Times New Roman" pitchFamily="18" charset="0"/>
              </a:rPr>
              <a:t>)		</a:t>
            </a:r>
          </a:p>
          <a:p>
            <a:pPr algn="just">
              <a:tabLst>
                <a:tab pos="352425" algn="l"/>
                <a:tab pos="717550" algn="l"/>
              </a:tabLst>
            </a:pPr>
            <a:r>
              <a:rPr lang="tr-TR" sz="2400" i="1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•</a:t>
            </a:r>
            <a:r>
              <a:rPr lang="tr-TR" sz="2400" i="1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QA data is very old</a:t>
            </a:r>
            <a:r>
              <a:rPr lang="tr-TR" sz="2400" i="1" dirty="0" smtClean="0">
                <a:latin typeface="Times New Roman" pitchFamily="18" charset="0"/>
                <a:cs typeface="Times New Roman" pitchFamily="18" charset="0"/>
              </a:rPr>
              <a:t> (t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esting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in QA passes but not when the actual data in</a:t>
            </a:r>
            <a:r>
              <a:rPr lang="tr-TR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PROD is encountered</a:t>
            </a:r>
            <a:r>
              <a:rPr lang="tr-TR" sz="2400" i="1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</p:txBody>
      </p:sp>
      <p:sp>
        <p:nvSpPr>
          <p:cNvPr id="5" name="4 Metin kutusu"/>
          <p:cNvSpPr txBox="1"/>
          <p:nvPr/>
        </p:nvSpPr>
        <p:spPr>
          <a:xfrm>
            <a:off x="571472" y="71414"/>
            <a:ext cx="78581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IT &amp; </a:t>
            </a:r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Security</a:t>
            </a:r>
            <a:r>
              <a:rPr lang="tr-T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Governance</a:t>
            </a:r>
            <a:endParaRPr lang="tr-TR" sz="32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11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16895365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etin kutusu"/>
          <p:cNvSpPr txBox="1"/>
          <p:nvPr/>
        </p:nvSpPr>
        <p:spPr>
          <a:xfrm>
            <a:off x="338474" y="730330"/>
            <a:ext cx="8554005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Cut-Over</a:t>
            </a:r>
            <a:r>
              <a:rPr lang="tr-TR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into</a:t>
            </a:r>
            <a:r>
              <a:rPr lang="tr-TR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o</a:t>
            </a:r>
            <a:r>
              <a:rPr lang="tr-TR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perations</a:t>
            </a:r>
            <a:endParaRPr lang="tr-TR" sz="2800" b="1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tr-TR" sz="1200" b="1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tabLst>
                <a:tab pos="363538" algn="l"/>
              </a:tabLst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*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2400" dirty="0" err="1" smtClean="0">
                <a:latin typeface="Times New Roman" pitchFamily="18" charset="0"/>
                <a:cs typeface="Times New Roman" pitchFamily="18" charset="0"/>
              </a:rPr>
              <a:t>Some</a:t>
            </a: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dirty="0" err="1" smtClean="0">
                <a:latin typeface="Times New Roman" pitchFamily="18" charset="0"/>
                <a:cs typeface="Times New Roman" pitchFamily="18" charset="0"/>
              </a:rPr>
              <a:t>bad</a:t>
            </a: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dirty="0" err="1" smtClean="0">
                <a:latin typeface="Times New Roman" pitchFamily="18" charset="0"/>
                <a:cs typeface="Times New Roman" pitchFamily="18" charset="0"/>
              </a:rPr>
              <a:t>practices</a:t>
            </a:r>
            <a:endParaRPr lang="tr-TR" sz="2400" i="1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tabLst>
                <a:tab pos="352425" algn="l"/>
                <a:tab pos="717550" algn="l"/>
              </a:tabLst>
            </a:pPr>
            <a:r>
              <a:rPr lang="tr-TR" sz="2400" i="1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• </a:t>
            </a:r>
            <a:r>
              <a:rPr lang="tr-TR" sz="2400" i="1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Insufficient testing (in QA)</a:t>
            </a:r>
            <a:endParaRPr lang="en-US" sz="2400" i="1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tabLst>
                <a:tab pos="352425" algn="l"/>
                <a:tab pos="717550" algn="l"/>
              </a:tabLst>
            </a:pPr>
            <a:r>
              <a:rPr lang="tr-TR" sz="2400" i="1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•</a:t>
            </a:r>
            <a:r>
              <a:rPr lang="tr-TR" sz="2400" i="1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Testing in PROD</a:t>
            </a:r>
            <a:r>
              <a:rPr lang="tr-TR" sz="2400" i="1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overwrite valid transactional data with garbage test</a:t>
            </a:r>
            <a:r>
              <a:rPr lang="tr-TR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data</a:t>
            </a:r>
            <a:r>
              <a:rPr lang="tr-TR" sz="2400" i="1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algn="just">
              <a:tabLst>
                <a:tab pos="352425" algn="l"/>
                <a:tab pos="717550" algn="l"/>
              </a:tabLst>
            </a:pPr>
            <a:endParaRPr lang="en-US" sz="2400" i="1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tabLst>
                <a:tab pos="352425" algn="l"/>
                <a:tab pos="717550" algn="l"/>
              </a:tabLst>
            </a:pPr>
            <a:r>
              <a:rPr lang="tr-TR" sz="2400" i="1" dirty="0" smtClean="0">
                <a:latin typeface="Times New Roman" pitchFamily="18" charset="0"/>
                <a:cs typeface="Times New Roman" pitchFamily="18" charset="0"/>
              </a:rPr>
              <a:t> *	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Special mention should be made on</a:t>
            </a:r>
            <a:r>
              <a:rPr lang="tr-TR" sz="2400" i="1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just">
              <a:tabLst>
                <a:tab pos="352425" algn="l"/>
                <a:tab pos="717550" algn="l"/>
              </a:tabLst>
            </a:pPr>
            <a:r>
              <a:rPr lang="tr-TR" sz="2400" i="1" dirty="0" smtClean="0">
                <a:latin typeface="Times New Roman" pitchFamily="18" charset="0"/>
                <a:cs typeface="Times New Roman" pitchFamily="18" charset="0"/>
              </a:rPr>
              <a:t>	• 	</a:t>
            </a:r>
            <a:r>
              <a:rPr lang="tr-TR" sz="2400" i="1" dirty="0" err="1" smtClean="0">
                <a:latin typeface="Times New Roman" pitchFamily="18" charset="0"/>
                <a:cs typeface="Times New Roman" pitchFamily="18" charset="0"/>
              </a:rPr>
              <a:t>Roles</a:t>
            </a:r>
            <a:r>
              <a:rPr lang="tr-TR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i="1" dirty="0" err="1" smtClean="0">
                <a:latin typeface="Times New Roman" pitchFamily="18" charset="0"/>
                <a:cs typeface="Times New Roman" pitchFamily="18" charset="0"/>
              </a:rPr>
              <a:t>and</a:t>
            </a:r>
            <a:r>
              <a:rPr lang="tr-TR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i="1" dirty="0" err="1" smtClean="0">
                <a:latin typeface="Times New Roman" pitchFamily="18" charset="0"/>
                <a:cs typeface="Times New Roman" pitchFamily="18" charset="0"/>
              </a:rPr>
              <a:t>permissions</a:t>
            </a:r>
            <a:endParaRPr lang="tr-TR" sz="2400" i="1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tabLst>
                <a:tab pos="352425" algn="l"/>
                <a:tab pos="717550" algn="l"/>
              </a:tabLst>
            </a:pPr>
            <a:r>
              <a:rPr lang="tr-TR" sz="2400" i="1" dirty="0" smtClean="0">
                <a:latin typeface="Times New Roman" pitchFamily="18" charset="0"/>
                <a:cs typeface="Times New Roman" pitchFamily="18" charset="0"/>
              </a:rPr>
              <a:t>	• 	</a:t>
            </a:r>
            <a:r>
              <a:rPr lang="tr-TR" sz="2400" i="1" dirty="0" err="1" smtClean="0">
                <a:latin typeface="Times New Roman" pitchFamily="18" charset="0"/>
                <a:cs typeface="Times New Roman" pitchFamily="18" charset="0"/>
              </a:rPr>
              <a:t>Active</a:t>
            </a:r>
            <a:r>
              <a:rPr lang="tr-TR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i="1" dirty="0" err="1" smtClean="0">
                <a:latin typeface="Times New Roman" pitchFamily="18" charset="0"/>
                <a:cs typeface="Times New Roman" pitchFamily="18" charset="0"/>
              </a:rPr>
              <a:t>Directory</a:t>
            </a:r>
            <a:r>
              <a:rPr lang="tr-TR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i="1" dirty="0" err="1" smtClean="0">
                <a:latin typeface="Times New Roman" pitchFamily="18" charset="0"/>
                <a:cs typeface="Times New Roman" pitchFamily="18" charset="0"/>
              </a:rPr>
              <a:t>and</a:t>
            </a:r>
            <a:r>
              <a:rPr lang="tr-TR" sz="2400" i="1" dirty="0" smtClean="0">
                <a:latin typeface="Times New Roman" pitchFamily="18" charset="0"/>
                <a:cs typeface="Times New Roman" pitchFamily="18" charset="0"/>
              </a:rPr>
              <a:t> LDAP: 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If the application is using LDAP and/or Active</a:t>
            </a:r>
            <a:r>
              <a:rPr lang="tr-TR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Directory in which a single sign-on is used, then it is recommended that the</a:t>
            </a:r>
            <a:r>
              <a:rPr lang="tr-TR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actual LDAP/AD accounts for production also be defined during testing</a:t>
            </a:r>
            <a:endParaRPr lang="tr-TR" sz="2400" i="1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4 Metin kutusu"/>
          <p:cNvSpPr txBox="1"/>
          <p:nvPr/>
        </p:nvSpPr>
        <p:spPr>
          <a:xfrm>
            <a:off x="571472" y="71414"/>
            <a:ext cx="78581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IT &amp; </a:t>
            </a:r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Security</a:t>
            </a:r>
            <a:r>
              <a:rPr lang="tr-T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Governance</a:t>
            </a:r>
            <a:endParaRPr lang="tr-TR" sz="32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12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16895365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etin kutusu"/>
          <p:cNvSpPr txBox="1"/>
          <p:nvPr/>
        </p:nvSpPr>
        <p:spPr>
          <a:xfrm>
            <a:off x="338474" y="730330"/>
            <a:ext cx="8554005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Cut-Over</a:t>
            </a:r>
            <a:r>
              <a:rPr lang="tr-TR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into</a:t>
            </a:r>
            <a:r>
              <a:rPr lang="tr-TR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o</a:t>
            </a:r>
            <a:r>
              <a:rPr lang="tr-TR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perations</a:t>
            </a:r>
            <a:endParaRPr lang="tr-TR" sz="2800" b="1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tr-TR" sz="1200" b="1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tabLst>
                <a:tab pos="363538" algn="l"/>
              </a:tabLst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*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2400" u="sng" dirty="0" err="1" smtClean="0">
                <a:latin typeface="Times New Roman" pitchFamily="18" charset="0"/>
                <a:cs typeface="Times New Roman" pitchFamily="18" charset="0"/>
              </a:rPr>
              <a:t>Business</a:t>
            </a:r>
            <a:r>
              <a:rPr lang="tr-TR" sz="2400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u="sng" dirty="0" err="1" smtClean="0">
                <a:latin typeface="Times New Roman" pitchFamily="18" charset="0"/>
                <a:cs typeface="Times New Roman" pitchFamily="18" charset="0"/>
              </a:rPr>
              <a:t>Process</a:t>
            </a:r>
            <a:endParaRPr lang="tr-TR" sz="2400" i="1" u="sng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tabLst>
                <a:tab pos="352425" algn="l"/>
                <a:tab pos="717550" algn="l"/>
              </a:tabLst>
            </a:pPr>
            <a:r>
              <a:rPr lang="tr-TR" sz="2400" i="1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• </a:t>
            </a:r>
            <a:r>
              <a:rPr lang="tr-TR" sz="2400" i="1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O&amp;M team understand the underlying</a:t>
            </a:r>
            <a:r>
              <a:rPr lang="tr-TR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processes of the new system</a:t>
            </a:r>
            <a:endParaRPr lang="en-US" sz="2400" i="1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tabLst>
                <a:tab pos="352425" algn="l"/>
                <a:tab pos="717550" algn="l"/>
              </a:tabLst>
            </a:pPr>
            <a:r>
              <a:rPr lang="tr-TR" sz="2400" i="1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•</a:t>
            </a:r>
            <a:r>
              <a:rPr lang="tr-TR" sz="2400" i="1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Understanding technical aspects of the solution</a:t>
            </a:r>
            <a:r>
              <a:rPr lang="tr-TR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is not enough</a:t>
            </a:r>
            <a:endParaRPr lang="tr-TR" sz="2400" i="1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tabLst>
                <a:tab pos="352425" algn="l"/>
                <a:tab pos="717550" algn="l"/>
              </a:tabLst>
            </a:pPr>
            <a:r>
              <a:rPr lang="tr-TR" sz="2400" i="1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• </a:t>
            </a:r>
            <a:r>
              <a:rPr lang="tr-TR" sz="2400" i="1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2400" i="1" dirty="0" err="1" smtClean="0">
                <a:latin typeface="Times New Roman" pitchFamily="18" charset="0"/>
                <a:cs typeface="Times New Roman" pitchFamily="18" charset="0"/>
              </a:rPr>
              <a:t>The</a:t>
            </a:r>
            <a:r>
              <a:rPr lang="tr-TR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i="1" dirty="0" err="1" smtClean="0">
                <a:latin typeface="Times New Roman" pitchFamily="18" charset="0"/>
                <a:cs typeface="Times New Roman" pitchFamily="18" charset="0"/>
              </a:rPr>
              <a:t>way</a:t>
            </a:r>
            <a:r>
              <a:rPr lang="tr-TR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i="1" dirty="0" err="1" smtClean="0">
                <a:latin typeface="Times New Roman" pitchFamily="18" charset="0"/>
                <a:cs typeface="Times New Roman" pitchFamily="18" charset="0"/>
              </a:rPr>
              <a:t>things</a:t>
            </a:r>
            <a:r>
              <a:rPr lang="tr-TR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i="1" dirty="0" err="1" smtClean="0">
                <a:latin typeface="Times New Roman" pitchFamily="18" charset="0"/>
                <a:cs typeface="Times New Roman" pitchFamily="18" charset="0"/>
              </a:rPr>
              <a:t>work</a:t>
            </a:r>
            <a:r>
              <a:rPr lang="tr-TR" sz="2400" i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their rationales, how they are being undertaken by the system, and importantly, why</a:t>
            </a:r>
            <a:r>
              <a:rPr lang="tr-TR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they are being done in such manner</a:t>
            </a:r>
            <a:r>
              <a:rPr lang="tr-TR" sz="2400" i="1" dirty="0" smtClean="0">
                <a:latin typeface="Times New Roman" pitchFamily="18" charset="0"/>
                <a:cs typeface="Times New Roman" pitchFamily="18" charset="0"/>
              </a:rPr>
              <a:t> – can be </a:t>
            </a:r>
            <a:r>
              <a:rPr lang="tr-TR" sz="2400" i="1" dirty="0" err="1" smtClean="0">
                <a:latin typeface="Times New Roman" pitchFamily="18" charset="0"/>
                <a:cs typeface="Times New Roman" pitchFamily="18" charset="0"/>
              </a:rPr>
              <a:t>understood</a:t>
            </a:r>
            <a:endParaRPr lang="tr-TR" sz="2400" i="1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tabLst>
                <a:tab pos="352425" algn="l"/>
                <a:tab pos="717550" algn="l"/>
              </a:tabLst>
            </a:pPr>
            <a:r>
              <a:rPr lang="tr-TR" sz="2400" i="1" dirty="0" smtClean="0">
                <a:latin typeface="Times New Roman" pitchFamily="18" charset="0"/>
                <a:cs typeface="Times New Roman" pitchFamily="18" charset="0"/>
              </a:rPr>
              <a:t>	• 	</a:t>
            </a:r>
            <a:r>
              <a:rPr lang="tr-TR" sz="2400" i="1" dirty="0" err="1" smtClean="0">
                <a:latin typeface="Times New Roman" pitchFamily="18" charset="0"/>
                <a:cs typeface="Times New Roman" pitchFamily="18" charset="0"/>
              </a:rPr>
              <a:t>Important</a:t>
            </a:r>
            <a:r>
              <a:rPr lang="tr-TR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i="1" dirty="0" err="1" smtClean="0">
                <a:latin typeface="Times New Roman" pitchFamily="18" charset="0"/>
                <a:cs typeface="Times New Roman" pitchFamily="18" charset="0"/>
              </a:rPr>
              <a:t>for</a:t>
            </a:r>
            <a:r>
              <a:rPr lang="tr-TR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i="1" dirty="0" err="1" smtClean="0">
                <a:latin typeface="Times New Roman" pitchFamily="18" charset="0"/>
                <a:cs typeface="Times New Roman" pitchFamily="18" charset="0"/>
              </a:rPr>
              <a:t>troubleshooting</a:t>
            </a:r>
            <a:r>
              <a:rPr lang="tr-TR" sz="2400" i="1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tr-TR" sz="2400" i="1" dirty="0" err="1" smtClean="0">
                <a:latin typeface="Times New Roman" pitchFamily="18" charset="0"/>
                <a:cs typeface="Times New Roman" pitchFamily="18" charset="0"/>
              </a:rPr>
              <a:t>by</a:t>
            </a:r>
            <a:r>
              <a:rPr lang="tr-TR" sz="2400" i="1" dirty="0" smtClean="0">
                <a:latin typeface="Times New Roman" pitchFamily="18" charset="0"/>
                <a:cs typeface="Times New Roman" pitchFamily="18" charset="0"/>
              </a:rPr>
              <a:t> O&amp;M)</a:t>
            </a:r>
          </a:p>
          <a:p>
            <a:pPr algn="just">
              <a:tabLst>
                <a:tab pos="352425" algn="l"/>
                <a:tab pos="717550" algn="l"/>
              </a:tabLst>
            </a:pPr>
            <a:r>
              <a:rPr lang="tr-TR" sz="2400" i="1" dirty="0" smtClean="0">
                <a:latin typeface="Times New Roman" pitchFamily="18" charset="0"/>
                <a:cs typeface="Times New Roman" pitchFamily="18" charset="0"/>
              </a:rPr>
              <a:t>	• 	Done </a:t>
            </a:r>
            <a:r>
              <a:rPr lang="tr-TR" sz="2400" i="1" dirty="0" err="1" smtClean="0">
                <a:latin typeface="Times New Roman" pitchFamily="18" charset="0"/>
                <a:cs typeface="Times New Roman" pitchFamily="18" charset="0"/>
              </a:rPr>
              <a:t>by</a:t>
            </a:r>
            <a:r>
              <a:rPr lang="tr-TR" sz="2400" i="1" dirty="0" smtClean="0">
                <a:latin typeface="Times New Roman" pitchFamily="18" charset="0"/>
                <a:cs typeface="Times New Roman" pitchFamily="18" charset="0"/>
              </a:rPr>
              <a:t> t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he project team during a sit-down interactive session with O&amp;M</a:t>
            </a:r>
            <a:r>
              <a:rPr lang="tr-TR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i="1" dirty="0" err="1" smtClean="0">
                <a:latin typeface="Times New Roman" pitchFamily="18" charset="0"/>
                <a:cs typeface="Times New Roman" pitchFamily="18" charset="0"/>
              </a:rPr>
              <a:t>using</a:t>
            </a:r>
            <a:r>
              <a:rPr lang="tr-TR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i="1" dirty="0" err="1" smtClean="0">
                <a:latin typeface="Times New Roman" pitchFamily="18" charset="0"/>
                <a:cs typeface="Times New Roman" pitchFamily="18" charset="0"/>
              </a:rPr>
              <a:t>the</a:t>
            </a:r>
            <a:r>
              <a:rPr lang="tr-TR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i="1" dirty="0" err="1" smtClean="0">
                <a:latin typeface="Times New Roman" pitchFamily="18" charset="0"/>
                <a:cs typeface="Times New Roman" pitchFamily="18" charset="0"/>
              </a:rPr>
              <a:t>functional</a:t>
            </a:r>
            <a:r>
              <a:rPr lang="tr-TR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i="1" dirty="0" err="1" smtClean="0">
                <a:latin typeface="Times New Roman" pitchFamily="18" charset="0"/>
                <a:cs typeface="Times New Roman" pitchFamily="18" charset="0"/>
              </a:rPr>
              <a:t>design</a:t>
            </a:r>
            <a:r>
              <a:rPr lang="tr-TR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i="1" dirty="0" err="1" smtClean="0">
                <a:latin typeface="Times New Roman" pitchFamily="18" charset="0"/>
                <a:cs typeface="Times New Roman" pitchFamily="18" charset="0"/>
              </a:rPr>
              <a:t>documents</a:t>
            </a:r>
            <a:r>
              <a:rPr lang="tr-TR" sz="2400" i="1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tr-TR" sz="2400" i="1" dirty="0" err="1" smtClean="0">
                <a:latin typeface="Times New Roman" pitchFamily="18" charset="0"/>
                <a:cs typeface="Times New Roman" pitchFamily="18" charset="0"/>
              </a:rPr>
              <a:t>prepared</a:t>
            </a:r>
            <a:r>
              <a:rPr lang="tr-TR" sz="2400" i="1" dirty="0" smtClean="0">
                <a:latin typeface="Times New Roman" pitchFamily="18" charset="0"/>
                <a:cs typeface="Times New Roman" pitchFamily="18" charset="0"/>
              </a:rPr>
              <a:t> in </a:t>
            </a:r>
            <a:r>
              <a:rPr lang="tr-TR" sz="2400" i="1" dirty="0" err="1" smtClean="0">
                <a:latin typeface="Times New Roman" pitchFamily="18" charset="0"/>
                <a:cs typeface="Times New Roman" pitchFamily="18" charset="0"/>
              </a:rPr>
              <a:t>analysis</a:t>
            </a:r>
            <a:r>
              <a:rPr lang="tr-TR" sz="2400" i="1" dirty="0" smtClean="0">
                <a:latin typeface="Times New Roman" pitchFamily="18" charset="0"/>
                <a:cs typeface="Times New Roman" pitchFamily="18" charset="0"/>
              </a:rPr>
              <a:t> &amp; </a:t>
            </a:r>
            <a:r>
              <a:rPr lang="tr-TR" sz="2400" i="1" dirty="0" err="1" smtClean="0">
                <a:latin typeface="Times New Roman" pitchFamily="18" charset="0"/>
                <a:cs typeface="Times New Roman" pitchFamily="18" charset="0"/>
              </a:rPr>
              <a:t>design</a:t>
            </a:r>
            <a:r>
              <a:rPr lang="tr-TR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i="1" dirty="0" err="1" smtClean="0">
                <a:latin typeface="Times New Roman" pitchFamily="18" charset="0"/>
                <a:cs typeface="Times New Roman" pitchFamily="18" charset="0"/>
              </a:rPr>
              <a:t>phases</a:t>
            </a:r>
            <a:r>
              <a:rPr lang="tr-TR" sz="2400" i="1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</p:txBody>
      </p:sp>
      <p:sp>
        <p:nvSpPr>
          <p:cNvPr id="5" name="4 Metin kutusu"/>
          <p:cNvSpPr txBox="1"/>
          <p:nvPr/>
        </p:nvSpPr>
        <p:spPr>
          <a:xfrm>
            <a:off x="571472" y="71414"/>
            <a:ext cx="78581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IT &amp; </a:t>
            </a:r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Security</a:t>
            </a:r>
            <a:r>
              <a:rPr lang="tr-T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Governance</a:t>
            </a:r>
            <a:endParaRPr lang="tr-TR" sz="32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13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16895365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etin kutusu"/>
          <p:cNvSpPr txBox="1"/>
          <p:nvPr/>
        </p:nvSpPr>
        <p:spPr>
          <a:xfrm>
            <a:off x="338474" y="730330"/>
            <a:ext cx="8554005" cy="37240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Cut-Over</a:t>
            </a:r>
            <a:r>
              <a:rPr lang="tr-TR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into</a:t>
            </a:r>
            <a:r>
              <a:rPr lang="tr-TR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o</a:t>
            </a:r>
            <a:r>
              <a:rPr lang="tr-TR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perations</a:t>
            </a:r>
            <a:endParaRPr lang="tr-TR" sz="2800" b="1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tr-TR" sz="1200" b="1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tabLst>
                <a:tab pos="363538" algn="l"/>
              </a:tabLst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*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2400" u="sng" dirty="0" smtClean="0">
                <a:latin typeface="Times New Roman" pitchFamily="18" charset="0"/>
                <a:cs typeface="Times New Roman" pitchFamily="18" charset="0"/>
              </a:rPr>
              <a:t>Data </a:t>
            </a:r>
            <a:r>
              <a:rPr lang="tr-TR" sz="2400" u="sng" dirty="0" err="1" smtClean="0">
                <a:latin typeface="Times New Roman" pitchFamily="18" charset="0"/>
                <a:cs typeface="Times New Roman" pitchFamily="18" charset="0"/>
              </a:rPr>
              <a:t>Migration</a:t>
            </a:r>
            <a:endParaRPr lang="tr-TR" sz="2400" i="1" u="sng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tabLst>
                <a:tab pos="352425" algn="l"/>
                <a:tab pos="717550" algn="l"/>
              </a:tabLst>
            </a:pPr>
            <a:r>
              <a:rPr lang="tr-TR" sz="2400" i="1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• </a:t>
            </a:r>
            <a:r>
              <a:rPr lang="tr-TR" sz="2400" i="1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the process of importing into the new system</a:t>
            </a:r>
            <a:endParaRPr lang="tr-TR" sz="2400" i="1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tabLst>
                <a:tab pos="352425" algn="l"/>
                <a:tab pos="717550" algn="l"/>
              </a:tabLst>
            </a:pPr>
            <a:r>
              <a:rPr lang="tr-TR" sz="2400" i="1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• </a:t>
            </a:r>
            <a:r>
              <a:rPr lang="tr-TR" sz="2400" i="1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data </a:t>
            </a:r>
            <a:r>
              <a:rPr lang="tr-TR" sz="2400" i="1" dirty="0" err="1" smtClean="0">
                <a:latin typeface="Times New Roman" pitchFamily="18" charset="0"/>
                <a:cs typeface="Times New Roman" pitchFamily="18" charset="0"/>
              </a:rPr>
              <a:t>may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reside in a legacy</a:t>
            </a:r>
            <a:r>
              <a:rPr lang="tr-TR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system</a:t>
            </a:r>
            <a:endParaRPr lang="tr-TR" sz="2400" i="1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tabLst>
                <a:tab pos="352425" algn="l"/>
                <a:tab pos="717550" algn="l"/>
              </a:tabLst>
            </a:pPr>
            <a:r>
              <a:rPr lang="tr-TR" sz="2400" i="1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•</a:t>
            </a:r>
            <a:r>
              <a:rPr lang="tr-TR" sz="2400" i="1" dirty="0" smtClean="0">
                <a:latin typeface="Times New Roman" pitchFamily="18" charset="0"/>
                <a:cs typeface="Times New Roman" pitchFamily="18" charset="0"/>
              </a:rPr>
              <a:t>	data </a:t>
            </a:r>
            <a:r>
              <a:rPr lang="tr-TR" sz="2400" i="1" dirty="0" err="1" smtClean="0">
                <a:latin typeface="Times New Roman" pitchFamily="18" charset="0"/>
                <a:cs typeface="Times New Roman" pitchFamily="18" charset="0"/>
              </a:rPr>
              <a:t>may</a:t>
            </a:r>
            <a:r>
              <a:rPr lang="tr-TR" sz="2400" i="1" dirty="0" smtClean="0">
                <a:latin typeface="Times New Roman" pitchFamily="18" charset="0"/>
                <a:cs typeface="Times New Roman" pitchFamily="18" charset="0"/>
              </a:rPr>
              <a:t> be in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different sources</a:t>
            </a:r>
            <a:endParaRPr lang="en-US" sz="2400" i="1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tabLst>
                <a:tab pos="352425" algn="l"/>
                <a:tab pos="717550" algn="l"/>
              </a:tabLst>
            </a:pPr>
            <a:r>
              <a:rPr lang="tr-TR" sz="2400" i="1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•</a:t>
            </a:r>
            <a:r>
              <a:rPr lang="tr-TR" sz="2400" i="1" dirty="0" smtClean="0">
                <a:latin typeface="Times New Roman" pitchFamily="18" charset="0"/>
                <a:cs typeface="Times New Roman" pitchFamily="18" charset="0"/>
              </a:rPr>
              <a:t>	a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data migration plan must be</a:t>
            </a:r>
            <a:r>
              <a:rPr lang="tr-TR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prepared well </a:t>
            </a:r>
            <a:r>
              <a:rPr lang="tr-TR" sz="2400" i="1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before the go-live date as part of the cut-over</a:t>
            </a:r>
            <a:r>
              <a:rPr lang="tr-TR" sz="2400" i="1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algn="just">
              <a:tabLst>
                <a:tab pos="352425" algn="l"/>
                <a:tab pos="717550" algn="l"/>
              </a:tabLst>
            </a:pPr>
            <a:r>
              <a:rPr lang="tr-TR" sz="2400" i="1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• </a:t>
            </a:r>
            <a:r>
              <a:rPr lang="tr-TR" sz="2400" i="1" dirty="0" smtClean="0">
                <a:latin typeface="Times New Roman" pitchFamily="18" charset="0"/>
                <a:cs typeface="Times New Roman" pitchFamily="18" charset="0"/>
              </a:rPr>
              <a:t>	data </a:t>
            </a:r>
            <a:r>
              <a:rPr lang="tr-TR" sz="2400" i="1" dirty="0" err="1" smtClean="0">
                <a:latin typeface="Times New Roman" pitchFamily="18" charset="0"/>
                <a:cs typeface="Times New Roman" pitchFamily="18" charset="0"/>
              </a:rPr>
              <a:t>migration</a:t>
            </a:r>
            <a:r>
              <a:rPr lang="tr-TR" sz="2400" i="1" dirty="0" smtClean="0">
                <a:latin typeface="Times New Roman" pitchFamily="18" charset="0"/>
                <a:cs typeface="Times New Roman" pitchFamily="18" charset="0"/>
              </a:rPr>
              <a:t> can 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range from a few weeks to months prior</a:t>
            </a:r>
          </a:p>
          <a:p>
            <a:pPr algn="just">
              <a:tabLst>
                <a:tab pos="352425" algn="l"/>
                <a:tab pos="717550" algn="l"/>
              </a:tabLst>
            </a:pP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to the actual </a:t>
            </a:r>
            <a:r>
              <a:rPr lang="tr-TR" sz="2400" i="1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tr-TR" sz="2400" i="1" dirty="0" err="1" smtClean="0">
                <a:latin typeface="Times New Roman" pitchFamily="18" charset="0"/>
                <a:cs typeface="Times New Roman" pitchFamily="18" charset="0"/>
              </a:rPr>
              <a:t>system</a:t>
            </a:r>
            <a:r>
              <a:rPr lang="tr-TR" sz="2400" i="1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go-live</a:t>
            </a:r>
            <a:r>
              <a:rPr lang="tr-TR" sz="2400" i="1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tr-TR" sz="2400" i="1" dirty="0" err="1" smtClean="0">
                <a:latin typeface="Times New Roman" pitchFamily="18" charset="0"/>
                <a:cs typeface="Times New Roman" pitchFamily="18" charset="0"/>
              </a:rPr>
              <a:t>This</a:t>
            </a:r>
            <a:r>
              <a:rPr lang="tr-TR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i="1" dirty="0" err="1" smtClean="0">
                <a:latin typeface="Times New Roman" pitchFamily="18" charset="0"/>
                <a:cs typeface="Times New Roman" pitchFamily="18" charset="0"/>
              </a:rPr>
              <a:t>depends</a:t>
            </a:r>
            <a:r>
              <a:rPr lang="tr-TR" sz="2400" i="1" dirty="0" smtClean="0">
                <a:latin typeface="Times New Roman" pitchFamily="18" charset="0"/>
                <a:cs typeface="Times New Roman" pitchFamily="18" charset="0"/>
              </a:rPr>
              <a:t> on ?</a:t>
            </a:r>
          </a:p>
        </p:txBody>
      </p:sp>
      <p:sp>
        <p:nvSpPr>
          <p:cNvPr id="5" name="4 Metin kutusu"/>
          <p:cNvSpPr txBox="1"/>
          <p:nvPr/>
        </p:nvSpPr>
        <p:spPr>
          <a:xfrm>
            <a:off x="571472" y="71414"/>
            <a:ext cx="78581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IT &amp; </a:t>
            </a:r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Security</a:t>
            </a:r>
            <a:r>
              <a:rPr lang="tr-T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Governance</a:t>
            </a:r>
            <a:endParaRPr lang="tr-TR" sz="32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14</a:t>
            </a:fld>
            <a:endParaRPr lang="tr-TR"/>
          </a:p>
        </p:txBody>
      </p:sp>
      <p:sp>
        <p:nvSpPr>
          <p:cNvPr id="7" name="6 Metin kutusu"/>
          <p:cNvSpPr txBox="1"/>
          <p:nvPr/>
        </p:nvSpPr>
        <p:spPr>
          <a:xfrm>
            <a:off x="357158" y="4572008"/>
            <a:ext cx="855400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the</a:t>
            </a:r>
            <a:r>
              <a:rPr lang="tr-TR" sz="2400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amount and complexity of the data</a:t>
            </a:r>
            <a:endParaRPr lang="tr-TR" sz="2400" i="1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6895365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allAtOnce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etin kutusu"/>
          <p:cNvSpPr txBox="1"/>
          <p:nvPr/>
        </p:nvSpPr>
        <p:spPr>
          <a:xfrm>
            <a:off x="338474" y="730330"/>
            <a:ext cx="8554005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Cut-Over</a:t>
            </a:r>
            <a:r>
              <a:rPr lang="tr-TR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into</a:t>
            </a:r>
            <a:r>
              <a:rPr lang="tr-TR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o</a:t>
            </a:r>
            <a:r>
              <a:rPr lang="tr-TR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perations</a:t>
            </a:r>
            <a:endParaRPr lang="tr-TR" sz="2800" b="1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tr-TR" sz="1200" b="1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tabLst>
                <a:tab pos="363538" algn="l"/>
              </a:tabLst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*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2400" u="sng" dirty="0" smtClean="0">
                <a:latin typeface="Times New Roman" pitchFamily="18" charset="0"/>
                <a:cs typeface="Times New Roman" pitchFamily="18" charset="0"/>
              </a:rPr>
              <a:t>Data </a:t>
            </a:r>
            <a:r>
              <a:rPr lang="tr-TR" sz="2400" u="sng" dirty="0" err="1" smtClean="0">
                <a:latin typeface="Times New Roman" pitchFamily="18" charset="0"/>
                <a:cs typeface="Times New Roman" pitchFamily="18" charset="0"/>
              </a:rPr>
              <a:t>Migration</a:t>
            </a:r>
            <a:endParaRPr lang="tr-TR" sz="2400" i="1" u="sng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tabLst>
                <a:tab pos="352425" algn="l"/>
                <a:tab pos="717550" algn="l"/>
              </a:tabLst>
            </a:pPr>
            <a:r>
              <a:rPr lang="tr-TR" sz="2400" i="1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•</a:t>
            </a:r>
            <a:r>
              <a:rPr lang="tr-TR" sz="2400" i="1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if complex, may need its own plan</a:t>
            </a:r>
            <a:endParaRPr lang="tr-TR" sz="2400" i="1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tabLst>
                <a:tab pos="352425" algn="l"/>
                <a:tab pos="717550" algn="l"/>
              </a:tabLst>
            </a:pPr>
            <a:r>
              <a:rPr lang="tr-TR" sz="2400" i="1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• </a:t>
            </a:r>
            <a:r>
              <a:rPr lang="tr-TR" sz="2400" i="1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with</a:t>
            </a:r>
            <a:r>
              <a:rPr lang="tr-TR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its own go-live dates and milestones </a:t>
            </a:r>
            <a:r>
              <a:rPr lang="tr-TR" sz="2400" i="1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which </a:t>
            </a:r>
            <a:r>
              <a:rPr lang="tr-TR" sz="2400" i="1" dirty="0" err="1" smtClean="0">
                <a:latin typeface="Times New Roman" pitchFamily="18" charset="0"/>
                <a:cs typeface="Times New Roman" pitchFamily="18" charset="0"/>
              </a:rPr>
              <a:t>may</a:t>
            </a:r>
            <a:r>
              <a:rPr lang="tr-TR" sz="2400" i="1" dirty="0" smtClean="0">
                <a:latin typeface="Times New Roman" pitchFamily="18" charset="0"/>
                <a:cs typeface="Times New Roman" pitchFamily="18" charset="0"/>
              </a:rPr>
              <a:t> not 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coincide with the</a:t>
            </a:r>
            <a:r>
              <a:rPr lang="tr-TR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system go-live</a:t>
            </a:r>
            <a:r>
              <a:rPr lang="tr-TR" sz="2400" i="1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</p:txBody>
      </p:sp>
      <p:sp>
        <p:nvSpPr>
          <p:cNvPr id="5" name="4 Metin kutusu"/>
          <p:cNvSpPr txBox="1"/>
          <p:nvPr/>
        </p:nvSpPr>
        <p:spPr>
          <a:xfrm>
            <a:off x="571472" y="71414"/>
            <a:ext cx="78581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IT &amp; </a:t>
            </a:r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Security</a:t>
            </a:r>
            <a:r>
              <a:rPr lang="tr-T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Governance</a:t>
            </a:r>
            <a:endParaRPr lang="tr-TR" sz="32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15</a:t>
            </a:fld>
            <a:endParaRPr lang="tr-TR"/>
          </a:p>
        </p:txBody>
      </p:sp>
      <p:sp>
        <p:nvSpPr>
          <p:cNvPr id="7" name="6 Metin kutusu"/>
          <p:cNvSpPr txBox="1"/>
          <p:nvPr/>
        </p:nvSpPr>
        <p:spPr>
          <a:xfrm>
            <a:off x="696698" y="3071810"/>
            <a:ext cx="833972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363538" algn="l"/>
              </a:tabLst>
            </a:pPr>
            <a:r>
              <a:rPr lang="en-US" sz="2400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•</a:t>
            </a:r>
            <a:r>
              <a:rPr lang="tr-TR" sz="2400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	d</a:t>
            </a:r>
            <a:r>
              <a:rPr lang="en-US" sz="2400" i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ata</a:t>
            </a:r>
            <a:r>
              <a:rPr lang="en-US" sz="2400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may be migrated only shortly before going live</a:t>
            </a:r>
          </a:p>
          <a:p>
            <a:pPr>
              <a:tabLst>
                <a:tab pos="363538" algn="l"/>
              </a:tabLst>
            </a:pPr>
            <a:r>
              <a:rPr lang="en-US" sz="2400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• </a:t>
            </a:r>
            <a:r>
              <a:rPr lang="tr-TR" sz="2400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	a </a:t>
            </a:r>
            <a:r>
              <a:rPr lang="en-US" sz="2400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partial upload may be conducted for testing</a:t>
            </a:r>
            <a:r>
              <a:rPr lang="tr-TR" sz="2400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purposes before going live</a:t>
            </a:r>
            <a:endParaRPr lang="tr-TR" sz="2400" i="1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7 Metin kutusu"/>
          <p:cNvSpPr txBox="1"/>
          <p:nvPr/>
        </p:nvSpPr>
        <p:spPr>
          <a:xfrm>
            <a:off x="710148" y="4455188"/>
            <a:ext cx="833972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363538" algn="l"/>
              </a:tabLst>
            </a:pP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•</a:t>
            </a:r>
            <a:r>
              <a:rPr lang="tr-TR" sz="2400" i="1" dirty="0" smtClean="0">
                <a:latin typeface="Times New Roman" pitchFamily="18" charset="0"/>
                <a:cs typeface="Times New Roman" pitchFamily="18" charset="0"/>
              </a:rPr>
              <a:t>	s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ource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data may be static or semi-static, a single upload shortly</a:t>
            </a:r>
            <a:r>
              <a:rPr lang="tr-TR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before the go-live may be sufficient</a:t>
            </a:r>
            <a:endParaRPr lang="tr-TR" sz="2400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363538" algn="l"/>
              </a:tabLst>
            </a:pP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• </a:t>
            </a:r>
            <a:r>
              <a:rPr lang="tr-TR" sz="2400" i="1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2400" i="1" dirty="0" err="1" smtClean="0">
                <a:latin typeface="Times New Roman" pitchFamily="18" charset="0"/>
                <a:cs typeface="Times New Roman" pitchFamily="18" charset="0"/>
              </a:rPr>
              <a:t>if</a:t>
            </a:r>
            <a:r>
              <a:rPr lang="tr-TR" sz="2400" i="1" dirty="0" smtClean="0">
                <a:latin typeface="Times New Roman" pitchFamily="18" charset="0"/>
                <a:cs typeface="Times New Roman" pitchFamily="18" charset="0"/>
              </a:rPr>
              <a:t> not, a </a:t>
            </a:r>
            <a:r>
              <a:rPr lang="tr-TR" sz="2400" i="1" dirty="0" err="1" smtClean="0">
                <a:latin typeface="Times New Roman" pitchFamily="18" charset="0"/>
                <a:cs typeface="Times New Roman" pitchFamily="18" charset="0"/>
              </a:rPr>
              <a:t>big</a:t>
            </a:r>
            <a:r>
              <a:rPr lang="tr-TR" sz="2400" i="1" dirty="0" smtClean="0">
                <a:latin typeface="Times New Roman" pitchFamily="18" charset="0"/>
                <a:cs typeface="Times New Roman" pitchFamily="18" charset="0"/>
              </a:rPr>
              <a:t> time </a:t>
            </a:r>
            <a:r>
              <a:rPr lang="tr-TR" sz="2400" i="1" dirty="0" err="1" smtClean="0">
                <a:latin typeface="Times New Roman" pitchFamily="18" charset="0"/>
                <a:cs typeface="Times New Roman" pitchFamily="18" charset="0"/>
              </a:rPr>
              <a:t>upload</a:t>
            </a:r>
            <a:r>
              <a:rPr lang="tr-TR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i="1" dirty="0" err="1" smtClean="0">
                <a:latin typeface="Times New Roman" pitchFamily="18" charset="0"/>
                <a:cs typeface="Times New Roman" pitchFamily="18" charset="0"/>
              </a:rPr>
              <a:t>may</a:t>
            </a:r>
            <a:r>
              <a:rPr lang="tr-TR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i="1" dirty="0" err="1" smtClean="0">
                <a:latin typeface="Times New Roman" pitchFamily="18" charset="0"/>
                <a:cs typeface="Times New Roman" pitchFamily="18" charset="0"/>
              </a:rPr>
              <a:t>require</a:t>
            </a:r>
            <a:endParaRPr lang="en-US" sz="2400" i="1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6895365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allAtOnce"/>
      <p:bldP spid="8" grpId="0" build="allAtOnce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Metin kutusu"/>
          <p:cNvSpPr txBox="1"/>
          <p:nvPr/>
        </p:nvSpPr>
        <p:spPr>
          <a:xfrm>
            <a:off x="571472" y="71414"/>
            <a:ext cx="78581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IT &amp; </a:t>
            </a:r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Security</a:t>
            </a:r>
            <a:r>
              <a:rPr lang="tr-T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Governance</a:t>
            </a:r>
            <a:endParaRPr lang="tr-TR" sz="32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16</a:t>
            </a:fld>
            <a:endParaRPr lang="tr-TR"/>
          </a:p>
        </p:txBody>
      </p:sp>
      <p:sp>
        <p:nvSpPr>
          <p:cNvPr id="8" name="7 Metin kutusu"/>
          <p:cNvSpPr txBox="1"/>
          <p:nvPr/>
        </p:nvSpPr>
        <p:spPr>
          <a:xfrm>
            <a:off x="428596" y="785794"/>
            <a:ext cx="8339723" cy="50629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Cut</a:t>
            </a:r>
            <a:r>
              <a:rPr lang="tr-TR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tr-TR" sz="2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Over</a:t>
            </a:r>
            <a:r>
              <a:rPr lang="tr-TR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into</a:t>
            </a:r>
            <a:r>
              <a:rPr lang="tr-TR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operations</a:t>
            </a:r>
            <a:endParaRPr lang="tr-TR" sz="2400" b="1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tr-TR" sz="1100" b="1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tabLst>
                <a:tab pos="363538" algn="l"/>
              </a:tabLst>
            </a:pP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*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2400" u="sng" dirty="0" smtClean="0">
                <a:latin typeface="Times New Roman" pitchFamily="18" charset="0"/>
                <a:cs typeface="Times New Roman" pitchFamily="18" charset="0"/>
              </a:rPr>
              <a:t>Data </a:t>
            </a:r>
            <a:r>
              <a:rPr lang="tr-TR" sz="2400" u="sng" dirty="0" err="1" smtClean="0">
                <a:latin typeface="Times New Roman" pitchFamily="18" charset="0"/>
                <a:cs typeface="Times New Roman" pitchFamily="18" charset="0"/>
              </a:rPr>
              <a:t>Migration</a:t>
            </a:r>
            <a:endParaRPr lang="tr-TR" sz="2400" u="sng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363538" algn="l"/>
              </a:tabLst>
            </a:pPr>
            <a:endParaRPr lang="tr-TR" sz="1200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363538" algn="l"/>
                <a:tab pos="712788" algn="l"/>
              </a:tabLst>
            </a:pPr>
            <a:r>
              <a:rPr lang="tr-TR" sz="2400" i="1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• </a:t>
            </a:r>
            <a:r>
              <a:rPr lang="tr-TR" sz="2400" i="1" dirty="0" smtClean="0">
                <a:latin typeface="Times New Roman" pitchFamily="18" charset="0"/>
                <a:cs typeface="Times New Roman" pitchFamily="18" charset="0"/>
              </a:rPr>
              <a:t>	s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ource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data may come from another transactional system</a:t>
            </a:r>
            <a:r>
              <a:rPr lang="tr-TR" sz="2400" i="1" dirty="0" smtClean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which changes every</a:t>
            </a:r>
            <a:r>
              <a:rPr lang="tr-TR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day, hour, etc. </a:t>
            </a:r>
            <a:endParaRPr lang="tr-TR" sz="2400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363538" algn="l"/>
                <a:tab pos="712788" algn="l"/>
              </a:tabLst>
            </a:pPr>
            <a:r>
              <a:rPr lang="tr-TR" sz="2400" i="1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• </a:t>
            </a:r>
            <a:r>
              <a:rPr lang="tr-TR" sz="2400" i="1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the final data must reflect the complete source </a:t>
            </a:r>
            <a:r>
              <a:rPr lang="tr-TR" sz="2400" i="1" dirty="0" smtClean="0">
                <a:latin typeface="Times New Roman" pitchFamily="18" charset="0"/>
                <a:cs typeface="Times New Roman" pitchFamily="18" charset="0"/>
              </a:rPr>
              <a:t>data</a:t>
            </a:r>
            <a:endParaRPr lang="en-US" sz="2400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363538" algn="l"/>
                <a:tab pos="712788" algn="l"/>
              </a:tabLst>
            </a:pPr>
            <a:r>
              <a:rPr lang="tr-TR" sz="2400" i="1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• </a:t>
            </a:r>
            <a:r>
              <a:rPr lang="tr-TR" sz="2400" i="1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a “freeze” period may need to be defined for the source</a:t>
            </a:r>
          </a:p>
          <a:p>
            <a:pPr>
              <a:tabLst>
                <a:tab pos="363538" algn="l"/>
              </a:tabLst>
            </a:pP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transactional system</a:t>
            </a:r>
            <a:endParaRPr lang="tr-TR" sz="2400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363538" algn="l"/>
                <a:tab pos="712788" algn="l"/>
              </a:tabLst>
            </a:pPr>
            <a:r>
              <a:rPr lang="tr-TR" sz="2400" i="1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• </a:t>
            </a:r>
            <a:r>
              <a:rPr lang="tr-TR" sz="2400" i="1" dirty="0" smtClean="0">
                <a:latin typeface="Times New Roman" pitchFamily="18" charset="0"/>
                <a:cs typeface="Times New Roman" pitchFamily="18" charset="0"/>
              </a:rPr>
              <a:t>	d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epending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on the system (e.g., sales system), this may not be</a:t>
            </a:r>
          </a:p>
          <a:p>
            <a:pPr>
              <a:tabLst>
                <a:tab pos="363538" algn="l"/>
              </a:tabLst>
            </a:pP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acceptable</a:t>
            </a:r>
            <a:endParaRPr lang="tr-TR" sz="2400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363538" algn="l"/>
                <a:tab pos="712788" algn="l"/>
              </a:tabLst>
            </a:pPr>
            <a:r>
              <a:rPr lang="tr-TR" sz="2400" i="1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• </a:t>
            </a:r>
            <a:r>
              <a:rPr lang="tr-TR" sz="2400" i="1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so that the migration shall necessarily have to take place during a</a:t>
            </a:r>
            <a:r>
              <a:rPr lang="tr-TR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narrow window when no transactions take place</a:t>
            </a:r>
            <a:r>
              <a:rPr lang="tr-TR" sz="2400" i="1" dirty="0" smtClean="0">
                <a:latin typeface="Times New Roman" pitchFamily="18" charset="0"/>
                <a:cs typeface="Times New Roman" pitchFamily="18" charset="0"/>
              </a:rPr>
              <a:t> (e.g. 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during weekend</a:t>
            </a:r>
            <a:r>
              <a:rPr lang="tr-TR" sz="2400" i="1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</p:txBody>
      </p:sp>
    </p:spTree>
    <p:extLst>
      <p:ext uri="{BB962C8B-B14F-4D97-AF65-F5344CB8AC3E}">
        <p14:creationId xmlns="" xmlns:p14="http://schemas.microsoft.com/office/powerpoint/2010/main" val="16895365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Metin kutusu"/>
          <p:cNvSpPr txBox="1"/>
          <p:nvPr/>
        </p:nvSpPr>
        <p:spPr>
          <a:xfrm>
            <a:off x="571472" y="71414"/>
            <a:ext cx="78581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IT &amp; </a:t>
            </a:r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Security</a:t>
            </a:r>
            <a:r>
              <a:rPr lang="tr-T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Governance</a:t>
            </a:r>
            <a:endParaRPr lang="tr-TR" sz="32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17</a:t>
            </a:fld>
            <a:endParaRPr lang="tr-TR"/>
          </a:p>
        </p:txBody>
      </p:sp>
      <p:sp>
        <p:nvSpPr>
          <p:cNvPr id="8" name="7 Metin kutusu"/>
          <p:cNvSpPr txBox="1"/>
          <p:nvPr/>
        </p:nvSpPr>
        <p:spPr>
          <a:xfrm>
            <a:off x="428596" y="785794"/>
            <a:ext cx="8339723" cy="37702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Cut</a:t>
            </a:r>
            <a:r>
              <a:rPr lang="tr-TR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tr-TR" sz="2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Over</a:t>
            </a:r>
            <a:r>
              <a:rPr lang="tr-TR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into</a:t>
            </a:r>
            <a:r>
              <a:rPr lang="tr-TR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operations</a:t>
            </a:r>
            <a:endParaRPr lang="tr-TR" sz="2400" b="1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tr-TR" sz="1100" b="1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tabLst>
                <a:tab pos="363538" algn="l"/>
              </a:tabLst>
            </a:pP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*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2400" u="sng" dirty="0" smtClean="0">
                <a:latin typeface="Times New Roman" pitchFamily="18" charset="0"/>
                <a:cs typeface="Times New Roman" pitchFamily="18" charset="0"/>
              </a:rPr>
              <a:t>Data </a:t>
            </a:r>
            <a:r>
              <a:rPr lang="tr-TR" sz="2400" u="sng" dirty="0" err="1" smtClean="0">
                <a:latin typeface="Times New Roman" pitchFamily="18" charset="0"/>
                <a:cs typeface="Times New Roman" pitchFamily="18" charset="0"/>
              </a:rPr>
              <a:t>Migration</a:t>
            </a:r>
            <a:endParaRPr lang="tr-TR" sz="2400" u="sng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363538" algn="l"/>
              </a:tabLst>
            </a:pPr>
            <a:endParaRPr lang="tr-TR" sz="1200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363538" algn="l"/>
                <a:tab pos="712788" algn="l"/>
              </a:tabLst>
            </a:pPr>
            <a:r>
              <a:rPr lang="tr-TR" sz="2400" i="1" dirty="0" smtClean="0">
                <a:latin typeface="Times New Roman" pitchFamily="18" charset="0"/>
                <a:cs typeface="Times New Roman" pitchFamily="18" charset="0"/>
              </a:rPr>
              <a:t>	a data </a:t>
            </a:r>
            <a:r>
              <a:rPr lang="tr-TR" sz="2400" i="1" dirty="0" err="1" smtClean="0">
                <a:latin typeface="Times New Roman" pitchFamily="18" charset="0"/>
                <a:cs typeface="Times New Roman" pitchFamily="18" charset="0"/>
              </a:rPr>
              <a:t>migration</a:t>
            </a:r>
            <a:r>
              <a:rPr lang="tr-TR" sz="2400" i="1" dirty="0" smtClean="0">
                <a:latin typeface="Times New Roman" pitchFamily="18" charset="0"/>
                <a:cs typeface="Times New Roman" pitchFamily="18" charset="0"/>
              </a:rPr>
              <a:t> plan </a:t>
            </a:r>
            <a:r>
              <a:rPr lang="tr-TR" sz="2400" i="1" dirty="0" err="1" smtClean="0">
                <a:latin typeface="Times New Roman" pitchFamily="18" charset="0"/>
                <a:cs typeface="Times New Roman" pitchFamily="18" charset="0"/>
              </a:rPr>
              <a:t>should</a:t>
            </a:r>
            <a:r>
              <a:rPr lang="tr-TR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i="1" dirty="0" err="1" smtClean="0">
                <a:latin typeface="Times New Roman" pitchFamily="18" charset="0"/>
                <a:cs typeface="Times New Roman" pitchFamily="18" charset="0"/>
              </a:rPr>
              <a:t>consists</a:t>
            </a:r>
            <a:r>
              <a:rPr lang="tr-TR" sz="2400" i="1" dirty="0" smtClean="0">
                <a:latin typeface="Times New Roman" pitchFamily="18" charset="0"/>
                <a:cs typeface="Times New Roman" pitchFamily="18" charset="0"/>
              </a:rPr>
              <a:t> of:</a:t>
            </a:r>
          </a:p>
          <a:p>
            <a:pPr>
              <a:tabLst>
                <a:tab pos="363538" algn="l"/>
                <a:tab pos="712788" algn="l"/>
              </a:tabLst>
            </a:pPr>
            <a:r>
              <a:rPr lang="tr-TR" sz="2400" i="1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•</a:t>
            </a: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	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general plan and tasks set </a:t>
            </a:r>
            <a:r>
              <a:rPr lang="tr-TR" sz="2400" dirty="0" err="1" smtClean="0">
                <a:latin typeface="Times New Roman" pitchFamily="18" charset="0"/>
                <a:cs typeface="Times New Roman" pitchFamily="18" charset="0"/>
              </a:rPr>
              <a:t>and</a:t>
            </a: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 a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calendar </a:t>
            </a:r>
            <a:endParaRPr lang="tr-TR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363538" algn="l"/>
                <a:tab pos="712788" algn="l"/>
              </a:tabLst>
            </a:pP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•</a:t>
            </a: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	d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ependencies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for the tasks</a:t>
            </a:r>
          </a:p>
          <a:p>
            <a:pPr>
              <a:tabLst>
                <a:tab pos="363538" algn="l"/>
                <a:tab pos="712788" algn="l"/>
              </a:tabLst>
            </a:pP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• </a:t>
            </a: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HOW the data is to be migrated</a:t>
            </a: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extraction programs,</a:t>
            </a: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 u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pload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programs or tools</a:t>
            </a: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363538" algn="l"/>
                <a:tab pos="712788" algn="l"/>
              </a:tabLst>
            </a:pP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• </a:t>
            </a: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Quality Assurance: How will the data be tested for correctness</a:t>
            </a: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dirty="0" err="1" smtClean="0">
                <a:latin typeface="Times New Roman" pitchFamily="18" charset="0"/>
                <a:cs typeface="Times New Roman" pitchFamily="18" charset="0"/>
              </a:rPr>
              <a:t>and</a:t>
            </a: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the acceptable pass/fail criteria</a:t>
            </a:r>
            <a:endParaRPr lang="tr-TR" sz="24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6895365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Metin kutusu"/>
          <p:cNvSpPr txBox="1"/>
          <p:nvPr/>
        </p:nvSpPr>
        <p:spPr>
          <a:xfrm>
            <a:off x="571472" y="71414"/>
            <a:ext cx="78581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IT &amp; </a:t>
            </a:r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Security</a:t>
            </a:r>
            <a:r>
              <a:rPr lang="tr-T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Governance</a:t>
            </a:r>
            <a:endParaRPr lang="tr-TR" sz="32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18</a:t>
            </a:fld>
            <a:endParaRPr lang="tr-TR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42910" y="714356"/>
            <a:ext cx="7643866" cy="54708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="" xmlns:p14="http://schemas.microsoft.com/office/powerpoint/2010/main" val="16895365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Metin kutusu"/>
          <p:cNvSpPr txBox="1"/>
          <p:nvPr/>
        </p:nvSpPr>
        <p:spPr>
          <a:xfrm>
            <a:off x="571472" y="71414"/>
            <a:ext cx="78581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IT &amp; </a:t>
            </a:r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Security</a:t>
            </a:r>
            <a:r>
              <a:rPr lang="tr-T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Governance</a:t>
            </a:r>
            <a:endParaRPr lang="tr-TR" sz="32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19</a:t>
            </a:fld>
            <a:endParaRPr lang="tr-TR"/>
          </a:p>
        </p:txBody>
      </p:sp>
      <p:sp>
        <p:nvSpPr>
          <p:cNvPr id="8" name="7 Metin kutusu"/>
          <p:cNvSpPr txBox="1"/>
          <p:nvPr/>
        </p:nvSpPr>
        <p:spPr>
          <a:xfrm>
            <a:off x="428596" y="785794"/>
            <a:ext cx="8339723" cy="38625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Cut</a:t>
            </a:r>
            <a:r>
              <a:rPr lang="tr-TR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tr-TR" sz="2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Over</a:t>
            </a:r>
            <a:r>
              <a:rPr lang="tr-TR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into</a:t>
            </a:r>
            <a:r>
              <a:rPr lang="tr-TR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operations</a:t>
            </a:r>
            <a:endParaRPr lang="tr-TR" sz="2400" b="1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tr-TR" sz="1100" b="1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tabLst>
                <a:tab pos="363538" algn="l"/>
              </a:tabLst>
            </a:pP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*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400" u="sng" dirty="0" smtClean="0">
                <a:latin typeface="Times New Roman" pitchFamily="18" charset="0"/>
                <a:cs typeface="Times New Roman" pitchFamily="18" charset="0"/>
              </a:rPr>
              <a:t>Cut-Over of Transactions and Data Quality</a:t>
            </a:r>
            <a:endParaRPr lang="tr-TR" sz="2400" u="sng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363538" algn="l"/>
              </a:tabLst>
            </a:pPr>
            <a:endParaRPr lang="tr-TR" sz="1200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363538" algn="l"/>
                <a:tab pos="712788" algn="l"/>
              </a:tabLst>
            </a:pPr>
            <a:r>
              <a:rPr lang="tr-TR" sz="2400" i="1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2400" i="1" dirty="0" err="1" smtClean="0">
                <a:latin typeface="Times New Roman" pitchFamily="18" charset="0"/>
                <a:cs typeface="Times New Roman" pitchFamily="18" charset="0"/>
              </a:rPr>
              <a:t>Transaction</a:t>
            </a:r>
            <a:r>
              <a:rPr lang="tr-TR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i="1" dirty="0" err="1" smtClean="0">
                <a:latin typeface="Times New Roman" pitchFamily="18" charset="0"/>
                <a:cs typeface="Times New Roman" pitchFamily="18" charset="0"/>
              </a:rPr>
              <a:t>cut</a:t>
            </a:r>
            <a:r>
              <a:rPr lang="tr-TR" sz="2400" i="1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tr-TR" sz="2400" i="1" dirty="0" err="1" smtClean="0">
                <a:latin typeface="Times New Roman" pitchFamily="18" charset="0"/>
                <a:cs typeface="Times New Roman" pitchFamily="18" charset="0"/>
              </a:rPr>
              <a:t>over</a:t>
            </a:r>
            <a:r>
              <a:rPr lang="tr-TR" sz="2400" i="1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>
              <a:tabLst>
                <a:tab pos="363538" algn="l"/>
                <a:tab pos="712788" algn="l"/>
              </a:tabLst>
            </a:pPr>
            <a:r>
              <a:rPr lang="tr-TR" sz="2400" i="1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•</a:t>
            </a: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all the procedures associated</a:t>
            </a: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in ceasing to transact with the legacy system and having to transact with the new</a:t>
            </a: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system</a:t>
            </a: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If a legacy</a:t>
            </a: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system is to be replaced with a new system</a:t>
            </a: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>
              <a:tabLst>
                <a:tab pos="363538" algn="l"/>
                <a:tab pos="712788" algn="l"/>
              </a:tabLst>
            </a:pPr>
            <a:endParaRPr lang="tr-TR" sz="6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363538" algn="l"/>
                <a:tab pos="712788" algn="l"/>
              </a:tabLst>
            </a:pP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•</a:t>
            </a: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2400" dirty="0" err="1" smtClean="0">
                <a:latin typeface="Times New Roman" pitchFamily="18" charset="0"/>
                <a:cs typeface="Times New Roman" pitchFamily="18" charset="0"/>
              </a:rPr>
              <a:t>or</a:t>
            </a: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having to</a:t>
            </a: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deal with a new configuration which may not work with the legacy data, configuration,</a:t>
            </a: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and setup</a:t>
            </a: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For systems that are being reconfigured while in use</a:t>
            </a: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6895365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etin kutusu"/>
          <p:cNvSpPr txBox="1"/>
          <p:nvPr/>
        </p:nvSpPr>
        <p:spPr>
          <a:xfrm>
            <a:off x="338475" y="1214422"/>
            <a:ext cx="8354952" cy="37240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Cut-Over</a:t>
            </a:r>
            <a:r>
              <a:rPr lang="tr-TR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into</a:t>
            </a:r>
            <a:r>
              <a:rPr lang="tr-TR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o</a:t>
            </a:r>
            <a:r>
              <a:rPr lang="tr-TR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perations</a:t>
            </a:r>
            <a:endParaRPr lang="tr-TR" sz="2800" b="1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tr-TR" sz="1200" b="1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352425" algn="l"/>
              </a:tabLst>
            </a:pP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*</a:t>
            </a:r>
            <a:r>
              <a:rPr lang="tr-TR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transition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 of 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projects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to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operations</a:t>
            </a:r>
            <a:endParaRPr lang="tr-TR" sz="2800" b="1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tabLst>
                <a:tab pos="352425" algn="l"/>
                <a:tab pos="631825" algn="l"/>
              </a:tabLst>
            </a:pP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•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crucial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, risky, and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unavoidable</a:t>
            </a:r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tabLst>
                <a:tab pos="352425" algn="l"/>
              </a:tabLst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•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the team(s) handling the project is not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the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same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as those handling operations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tabLst>
                <a:tab pos="352425" algn="l"/>
              </a:tabLst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•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the team handling the project has been contracted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from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outside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organization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dirty="0" err="1" smtClean="0">
                <a:latin typeface="Times New Roman" pitchFamily="18" charset="0"/>
                <a:cs typeface="Times New Roman" pitchFamily="18" charset="0"/>
              </a:rPr>
              <a:t>mostly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or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may be a mix of in-house and contracted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resources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</p:txBody>
      </p:sp>
      <p:sp>
        <p:nvSpPr>
          <p:cNvPr id="5" name="4 Metin kutusu"/>
          <p:cNvSpPr txBox="1"/>
          <p:nvPr/>
        </p:nvSpPr>
        <p:spPr>
          <a:xfrm>
            <a:off x="571472" y="357166"/>
            <a:ext cx="78581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IT &amp; </a:t>
            </a:r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Security</a:t>
            </a:r>
            <a:r>
              <a:rPr lang="tr-T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Governance</a:t>
            </a:r>
            <a:endParaRPr lang="tr-TR" sz="32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2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Metin kutusu"/>
          <p:cNvSpPr txBox="1"/>
          <p:nvPr/>
        </p:nvSpPr>
        <p:spPr>
          <a:xfrm>
            <a:off x="571472" y="71414"/>
            <a:ext cx="78581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IT &amp; </a:t>
            </a:r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Security</a:t>
            </a:r>
            <a:r>
              <a:rPr lang="tr-T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Governance</a:t>
            </a:r>
            <a:endParaRPr lang="tr-TR" sz="32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20</a:t>
            </a:fld>
            <a:endParaRPr lang="tr-TR"/>
          </a:p>
        </p:txBody>
      </p:sp>
      <p:sp>
        <p:nvSpPr>
          <p:cNvPr id="8" name="7 Metin kutusu"/>
          <p:cNvSpPr txBox="1"/>
          <p:nvPr/>
        </p:nvSpPr>
        <p:spPr>
          <a:xfrm>
            <a:off x="428596" y="785794"/>
            <a:ext cx="8339723" cy="43242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Cut</a:t>
            </a:r>
            <a:r>
              <a:rPr lang="tr-TR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tr-TR" sz="2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Over</a:t>
            </a:r>
            <a:r>
              <a:rPr lang="tr-TR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into</a:t>
            </a:r>
            <a:r>
              <a:rPr lang="tr-TR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operations</a:t>
            </a:r>
            <a:endParaRPr lang="tr-TR" sz="2400" b="1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tr-TR" sz="1100" b="1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tabLst>
                <a:tab pos="363538" algn="l"/>
              </a:tabLst>
            </a:pP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*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400" u="sng" dirty="0" smtClean="0">
                <a:latin typeface="Times New Roman" pitchFamily="18" charset="0"/>
                <a:cs typeface="Times New Roman" pitchFamily="18" charset="0"/>
              </a:rPr>
              <a:t>Cut-Over of Transactions and Data Quality</a:t>
            </a:r>
            <a:endParaRPr lang="tr-TR" sz="2400" u="sng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363538" algn="l"/>
              </a:tabLst>
            </a:pPr>
            <a:endParaRPr lang="tr-TR" sz="1200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363538" algn="l"/>
                <a:tab pos="712788" algn="l"/>
              </a:tabLst>
            </a:pPr>
            <a:r>
              <a:rPr lang="tr-TR" sz="2400" i="1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2400" i="1" dirty="0" err="1" smtClean="0">
                <a:latin typeface="Times New Roman" pitchFamily="18" charset="0"/>
                <a:cs typeface="Times New Roman" pitchFamily="18" charset="0"/>
              </a:rPr>
              <a:t>Transaction</a:t>
            </a:r>
            <a:r>
              <a:rPr lang="tr-TR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i="1" dirty="0" err="1" smtClean="0">
                <a:latin typeface="Times New Roman" pitchFamily="18" charset="0"/>
                <a:cs typeface="Times New Roman" pitchFamily="18" charset="0"/>
              </a:rPr>
              <a:t>cut</a:t>
            </a:r>
            <a:r>
              <a:rPr lang="tr-TR" sz="2400" i="1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tr-TR" sz="2400" i="1" dirty="0" err="1" smtClean="0">
                <a:latin typeface="Times New Roman" pitchFamily="18" charset="0"/>
                <a:cs typeface="Times New Roman" pitchFamily="18" charset="0"/>
              </a:rPr>
              <a:t>over</a:t>
            </a:r>
            <a:r>
              <a:rPr lang="tr-TR" sz="2400" i="1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>
              <a:tabLst>
                <a:tab pos="363538" algn="l"/>
                <a:tab pos="712788" algn="l"/>
              </a:tabLst>
            </a:pPr>
            <a:r>
              <a:rPr lang="tr-TR" sz="2400" i="1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•</a:t>
            </a: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there are a number of tasks that need to be done,</a:t>
            </a: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and many of these are </a:t>
            </a:r>
            <a:r>
              <a:rPr lang="en-US" sz="2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not IT’s responsibility but the end users</a:t>
            </a:r>
            <a:endParaRPr lang="tr-TR" sz="2400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363538" algn="l"/>
                <a:tab pos="712788" algn="l"/>
              </a:tabLst>
            </a:pPr>
            <a:endParaRPr lang="tr-TR" sz="6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363538" algn="l"/>
                <a:tab pos="712788" algn="l"/>
              </a:tabLst>
            </a:pP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•</a:t>
            </a: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it is</a:t>
            </a: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IT’s responsibility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to identify all these tasks, disseminate to the end users, conduct</a:t>
            </a: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proper training and awareness, and monitor these before and after going live</a:t>
            </a:r>
            <a:endParaRPr lang="tr-TR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363538" algn="l"/>
                <a:tab pos="712788" algn="l"/>
              </a:tabLst>
            </a:pPr>
            <a:endParaRPr lang="tr-TR" sz="6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363538" algn="l"/>
                <a:tab pos="712788" algn="l"/>
              </a:tabLst>
            </a:pP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•</a:t>
            </a: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a </a:t>
            </a: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data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mapping for each customer’s billing</a:t>
            </a: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details</a:t>
            </a: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dirty="0" err="1" smtClean="0">
                <a:latin typeface="Times New Roman" pitchFamily="18" charset="0"/>
                <a:cs typeface="Times New Roman" pitchFamily="18" charset="0"/>
              </a:rPr>
              <a:t>from</a:t>
            </a: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dirty="0" err="1" smtClean="0">
                <a:latin typeface="Times New Roman" pitchFamily="18" charset="0"/>
                <a:cs typeface="Times New Roman" pitchFamily="18" charset="0"/>
              </a:rPr>
              <a:t>legacy</a:t>
            </a: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dirty="0" err="1" smtClean="0">
                <a:latin typeface="Times New Roman" pitchFamily="18" charset="0"/>
                <a:cs typeface="Times New Roman" pitchFamily="18" charset="0"/>
              </a:rPr>
              <a:t>to</a:t>
            </a: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dirty="0" err="1" smtClean="0">
                <a:latin typeface="Times New Roman" pitchFamily="18" charset="0"/>
                <a:cs typeface="Times New Roman" pitchFamily="18" charset="0"/>
              </a:rPr>
              <a:t>the</a:t>
            </a: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dirty="0" err="1" smtClean="0">
                <a:latin typeface="Times New Roman" pitchFamily="18" charset="0"/>
                <a:cs typeface="Times New Roman" pitchFamily="18" charset="0"/>
              </a:rPr>
              <a:t>new</a:t>
            </a: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dirty="0" err="1" smtClean="0">
                <a:latin typeface="Times New Roman" pitchFamily="18" charset="0"/>
                <a:cs typeface="Times New Roman" pitchFamily="18" charset="0"/>
              </a:rPr>
              <a:t>system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6895365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Metin kutusu"/>
          <p:cNvSpPr txBox="1"/>
          <p:nvPr/>
        </p:nvSpPr>
        <p:spPr>
          <a:xfrm>
            <a:off x="571472" y="71414"/>
            <a:ext cx="78581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IT &amp; </a:t>
            </a:r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Security</a:t>
            </a:r>
            <a:r>
              <a:rPr lang="tr-T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Governance</a:t>
            </a:r>
            <a:endParaRPr lang="tr-TR" sz="32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21</a:t>
            </a:fld>
            <a:endParaRPr lang="tr-TR"/>
          </a:p>
        </p:txBody>
      </p:sp>
      <p:sp>
        <p:nvSpPr>
          <p:cNvPr id="8" name="7 Metin kutusu"/>
          <p:cNvSpPr txBox="1"/>
          <p:nvPr/>
        </p:nvSpPr>
        <p:spPr>
          <a:xfrm>
            <a:off x="428596" y="785794"/>
            <a:ext cx="8339723" cy="41395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Cut</a:t>
            </a:r>
            <a:r>
              <a:rPr lang="tr-TR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tr-TR" sz="2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Over</a:t>
            </a:r>
            <a:r>
              <a:rPr lang="tr-TR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into</a:t>
            </a:r>
            <a:r>
              <a:rPr lang="tr-TR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operations</a:t>
            </a:r>
            <a:endParaRPr lang="tr-TR" sz="2400" b="1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tr-TR" sz="1100" b="1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tabLst>
                <a:tab pos="363538" algn="l"/>
              </a:tabLst>
            </a:pP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*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400" u="sng" dirty="0" smtClean="0">
                <a:latin typeface="Times New Roman" pitchFamily="18" charset="0"/>
                <a:cs typeface="Times New Roman" pitchFamily="18" charset="0"/>
              </a:rPr>
              <a:t>Cut-Over of Transactions and Data Quality</a:t>
            </a:r>
            <a:endParaRPr lang="tr-TR" sz="2400" u="sng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363538" algn="l"/>
              </a:tabLst>
            </a:pPr>
            <a:endParaRPr lang="tr-TR" sz="1200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363538" algn="l"/>
                <a:tab pos="712788" algn="l"/>
              </a:tabLst>
            </a:pPr>
            <a:r>
              <a:rPr lang="tr-TR" sz="2400" i="1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2400" i="1" dirty="0" err="1" smtClean="0">
                <a:latin typeface="Times New Roman" pitchFamily="18" charset="0"/>
                <a:cs typeface="Times New Roman" pitchFamily="18" charset="0"/>
              </a:rPr>
              <a:t>Transaction</a:t>
            </a:r>
            <a:r>
              <a:rPr lang="tr-TR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i="1" dirty="0" err="1" smtClean="0">
                <a:latin typeface="Times New Roman" pitchFamily="18" charset="0"/>
                <a:cs typeface="Times New Roman" pitchFamily="18" charset="0"/>
              </a:rPr>
              <a:t>cut</a:t>
            </a:r>
            <a:r>
              <a:rPr lang="tr-TR" sz="2400" i="1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tr-TR" sz="2400" i="1" dirty="0" err="1" smtClean="0">
                <a:latin typeface="Times New Roman" pitchFamily="18" charset="0"/>
                <a:cs typeface="Times New Roman" pitchFamily="18" charset="0"/>
              </a:rPr>
              <a:t>over</a:t>
            </a:r>
            <a:r>
              <a:rPr lang="tr-TR" sz="2400" i="1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>
              <a:tabLst>
                <a:tab pos="363538" algn="l"/>
                <a:tab pos="712788" algn="l"/>
              </a:tabLst>
            </a:pPr>
            <a:r>
              <a:rPr lang="tr-TR" sz="2400" i="1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•</a:t>
            </a: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data that can be migrated using special</a:t>
            </a: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scripts and loading programs </a:t>
            </a: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(a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s much as possible</a:t>
            </a: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363538" algn="l"/>
                <a:tab pos="712788" algn="l"/>
              </a:tabLst>
            </a:pP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•</a:t>
            </a: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	t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hese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programs’ mapping rules should be done in accordance with the</a:t>
            </a: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users’ inputs</a:t>
            </a:r>
            <a:endParaRPr lang="tr-TR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363538" algn="l"/>
                <a:tab pos="712788" algn="l"/>
              </a:tabLst>
            </a:pP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•</a:t>
            </a: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migrating ALL data automatically will be impossible</a:t>
            </a:r>
            <a:endParaRPr lang="tr-TR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363538" algn="l"/>
                <a:tab pos="712788" algn="l"/>
              </a:tabLst>
            </a:pP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•</a:t>
            </a: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some transactions</a:t>
            </a: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will need to be undertaken manually in preparation for the go-live, as well as during</a:t>
            </a: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 post-</a:t>
            </a:r>
            <a:r>
              <a:rPr lang="tr-TR" sz="2400" dirty="0" err="1" smtClean="0">
                <a:latin typeface="Times New Roman" pitchFamily="18" charset="0"/>
                <a:cs typeface="Times New Roman" pitchFamily="18" charset="0"/>
              </a:rPr>
              <a:t>go</a:t>
            </a: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tr-TR" sz="2400" dirty="0" err="1" smtClean="0">
                <a:latin typeface="Times New Roman" pitchFamily="18" charset="0"/>
                <a:cs typeface="Times New Roman" pitchFamily="18" charset="0"/>
              </a:rPr>
              <a:t>live</a:t>
            </a:r>
            <a:endParaRPr lang="tr-TR" sz="6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6895365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Metin kutusu"/>
          <p:cNvSpPr txBox="1"/>
          <p:nvPr/>
        </p:nvSpPr>
        <p:spPr>
          <a:xfrm>
            <a:off x="571472" y="71414"/>
            <a:ext cx="78581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IT &amp; </a:t>
            </a:r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Security</a:t>
            </a:r>
            <a:r>
              <a:rPr lang="tr-T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Governance</a:t>
            </a:r>
            <a:endParaRPr lang="tr-TR" sz="32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22</a:t>
            </a:fld>
            <a:endParaRPr lang="tr-TR" dirty="0"/>
          </a:p>
        </p:txBody>
      </p:sp>
      <p:sp>
        <p:nvSpPr>
          <p:cNvPr id="8" name="7 Metin kutusu"/>
          <p:cNvSpPr txBox="1"/>
          <p:nvPr/>
        </p:nvSpPr>
        <p:spPr>
          <a:xfrm>
            <a:off x="428596" y="785794"/>
            <a:ext cx="8339723" cy="34009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Cut</a:t>
            </a:r>
            <a:r>
              <a:rPr lang="tr-TR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tr-TR" sz="2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Over</a:t>
            </a:r>
            <a:r>
              <a:rPr lang="tr-TR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into</a:t>
            </a:r>
            <a:r>
              <a:rPr lang="tr-TR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operations</a:t>
            </a:r>
            <a:endParaRPr lang="tr-TR" sz="2400" b="1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tr-TR" sz="1100" b="1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tabLst>
                <a:tab pos="363538" algn="l"/>
              </a:tabLst>
            </a:pP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*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400" u="sng" dirty="0" smtClean="0">
                <a:latin typeface="Times New Roman" pitchFamily="18" charset="0"/>
                <a:cs typeface="Times New Roman" pitchFamily="18" charset="0"/>
              </a:rPr>
              <a:t>Cut-Over of Transactions and Data Quality</a:t>
            </a:r>
            <a:endParaRPr lang="tr-TR" sz="2400" u="sng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363538" algn="l"/>
              </a:tabLst>
            </a:pPr>
            <a:endParaRPr lang="tr-TR" sz="1200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363538" algn="l"/>
                <a:tab pos="712788" algn="l"/>
              </a:tabLst>
            </a:pPr>
            <a:r>
              <a:rPr lang="tr-TR" sz="2400" i="1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2400" i="1" dirty="0" err="1" smtClean="0">
                <a:latin typeface="Times New Roman" pitchFamily="18" charset="0"/>
                <a:cs typeface="Times New Roman" pitchFamily="18" charset="0"/>
              </a:rPr>
              <a:t>Transaction</a:t>
            </a:r>
            <a:r>
              <a:rPr lang="tr-TR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i="1" dirty="0" err="1" smtClean="0">
                <a:latin typeface="Times New Roman" pitchFamily="18" charset="0"/>
                <a:cs typeface="Times New Roman" pitchFamily="18" charset="0"/>
              </a:rPr>
              <a:t>cut</a:t>
            </a:r>
            <a:r>
              <a:rPr lang="tr-TR" sz="2400" i="1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tr-TR" sz="2400" i="1" dirty="0" err="1" smtClean="0">
                <a:latin typeface="Times New Roman" pitchFamily="18" charset="0"/>
                <a:cs typeface="Times New Roman" pitchFamily="18" charset="0"/>
              </a:rPr>
              <a:t>over</a:t>
            </a:r>
            <a:r>
              <a:rPr lang="tr-TR" sz="2400" i="1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>
              <a:tabLst>
                <a:tab pos="363538" algn="l"/>
                <a:tab pos="712788" algn="l"/>
              </a:tabLst>
            </a:pPr>
            <a:r>
              <a:rPr lang="tr-TR" sz="2400" i="1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•</a:t>
            </a: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	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o</a:t>
            </a: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matter how good a system and its designed processes are </a:t>
            </a: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•</a:t>
            </a: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if the data is dirty,</a:t>
            </a:r>
            <a:r>
              <a:rPr lang="tr-TR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inaccurate or obsolete, the system will fail to deliver its function</a:t>
            </a:r>
            <a:endParaRPr lang="tr-TR" sz="24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363538" algn="l"/>
                <a:tab pos="712788" algn="l"/>
              </a:tabLst>
            </a:pP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•</a:t>
            </a: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it is much less</a:t>
            </a: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expensive to address data issues before implementation, rather than afterwards</a:t>
            </a:r>
            <a:endParaRPr lang="tr-TR" sz="6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6895365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Metin kutusu"/>
          <p:cNvSpPr txBox="1"/>
          <p:nvPr/>
        </p:nvSpPr>
        <p:spPr>
          <a:xfrm>
            <a:off x="571472" y="252236"/>
            <a:ext cx="78581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Quality</a:t>
            </a:r>
            <a:r>
              <a:rPr lang="tr-T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Information</a:t>
            </a:r>
            <a:r>
              <a:rPr lang="tr-T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or</a:t>
            </a:r>
            <a:r>
              <a:rPr lang="tr-T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Data)</a:t>
            </a:r>
          </a:p>
        </p:txBody>
      </p:sp>
      <p:sp>
        <p:nvSpPr>
          <p:cNvPr id="7" name="6 Metin kutusu"/>
          <p:cNvSpPr txBox="1"/>
          <p:nvPr/>
        </p:nvSpPr>
        <p:spPr>
          <a:xfrm>
            <a:off x="714348" y="928670"/>
            <a:ext cx="764386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Quality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 of 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information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 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Quality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of 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decision</a:t>
            </a:r>
            <a:endParaRPr lang="tr-TR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7 Dikdörtgen"/>
          <p:cNvSpPr/>
          <p:nvPr/>
        </p:nvSpPr>
        <p:spPr>
          <a:xfrm>
            <a:off x="3000364" y="1500174"/>
            <a:ext cx="2714644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Accessible </a:t>
            </a:r>
            <a:endParaRPr lang="tr-TR" sz="28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Accurate</a:t>
            </a:r>
            <a:endParaRPr lang="tr-TR" sz="2800" b="1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Complete</a:t>
            </a:r>
            <a:endParaRPr lang="tr-TR" sz="28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Economical</a:t>
            </a:r>
            <a:endParaRPr lang="tr-TR" sz="2800" b="1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Flexible </a:t>
            </a:r>
            <a:endParaRPr lang="tr-TR" sz="28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Relevant</a:t>
            </a:r>
            <a:endParaRPr lang="tr-TR" sz="2800" b="1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Reliable </a:t>
            </a:r>
            <a:endParaRPr lang="tr-TR" sz="28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Secure</a:t>
            </a:r>
            <a:endParaRPr lang="tr-TR" sz="2800" b="1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Simple </a:t>
            </a:r>
            <a:endParaRPr lang="tr-TR" sz="28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Timely </a:t>
            </a:r>
            <a:endParaRPr lang="tr-TR" sz="2800" b="1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Verifiable</a:t>
            </a:r>
            <a:endParaRPr lang="tr-TR" sz="2800" b="1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23</a:t>
            </a:fld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Dikdörtgen"/>
          <p:cNvSpPr/>
          <p:nvPr/>
        </p:nvSpPr>
        <p:spPr>
          <a:xfrm>
            <a:off x="1000100" y="1071546"/>
            <a:ext cx="6572296" cy="32316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Cleansing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3600" b="1" dirty="0" smtClean="0">
                <a:latin typeface="Times New Roman" pitchFamily="18" charset="0"/>
                <a:cs typeface="Times New Roman" pitchFamily="18" charset="0"/>
              </a:rPr>
              <a:t>≠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Validation</a:t>
            </a:r>
            <a:endParaRPr lang="tr-TR" sz="28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tr-TR" sz="28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Crosschecking</a:t>
            </a:r>
            <a:endParaRPr lang="tr-TR" sz="28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tr-TR" sz="28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Standardization</a:t>
            </a:r>
            <a:endParaRPr lang="tr-TR" sz="28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tr-TR" sz="28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St., St,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st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.,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st</a:t>
            </a:r>
            <a:r>
              <a:rPr lang="tr-TR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 </a:t>
            </a:r>
            <a:r>
              <a:rPr lang="tr-TR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Street</a:t>
            </a:r>
            <a:endParaRPr lang="tr-TR" sz="2800" b="1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5 Metin kutusu"/>
          <p:cNvSpPr txBox="1"/>
          <p:nvPr/>
        </p:nvSpPr>
        <p:spPr>
          <a:xfrm>
            <a:off x="642910" y="214290"/>
            <a:ext cx="78581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Database</a:t>
            </a:r>
            <a:r>
              <a:rPr lang="tr-T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Systems</a:t>
            </a:r>
            <a:r>
              <a:rPr lang="tr-T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&amp; </a:t>
            </a:r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Big</a:t>
            </a:r>
            <a:r>
              <a:rPr lang="tr-T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Data</a:t>
            </a:r>
          </a:p>
        </p:txBody>
      </p:sp>
      <p:sp>
        <p:nvSpPr>
          <p:cNvPr id="4" name="3 Dikdörtgen"/>
          <p:cNvSpPr/>
          <p:nvPr/>
        </p:nvSpPr>
        <p:spPr>
          <a:xfrm>
            <a:off x="428596" y="4714884"/>
            <a:ext cx="8358246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Data correctness is always easier to implement </a:t>
            </a:r>
            <a:endParaRPr lang="tr-TR" sz="28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at the point of capture</a:t>
            </a:r>
            <a:endParaRPr lang="tr-TR" sz="28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5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24</a:t>
            </a:fld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Metin kutusu"/>
          <p:cNvSpPr txBox="1"/>
          <p:nvPr/>
        </p:nvSpPr>
        <p:spPr>
          <a:xfrm>
            <a:off x="571472" y="-89950"/>
            <a:ext cx="78581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IT &amp; </a:t>
            </a:r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Security</a:t>
            </a:r>
            <a:r>
              <a:rPr lang="tr-T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Governance</a:t>
            </a:r>
            <a:endParaRPr lang="tr-TR" sz="32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25</a:t>
            </a:fld>
            <a:endParaRPr lang="tr-TR"/>
          </a:p>
        </p:txBody>
      </p:sp>
      <p:sp>
        <p:nvSpPr>
          <p:cNvPr id="8" name="7 Metin kutusu"/>
          <p:cNvSpPr txBox="1"/>
          <p:nvPr/>
        </p:nvSpPr>
        <p:spPr>
          <a:xfrm>
            <a:off x="428596" y="436172"/>
            <a:ext cx="8339723" cy="63008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Cut</a:t>
            </a:r>
            <a:r>
              <a:rPr lang="tr-TR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tr-TR" sz="2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Over</a:t>
            </a:r>
            <a:r>
              <a:rPr lang="tr-TR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into</a:t>
            </a:r>
            <a:r>
              <a:rPr lang="tr-TR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operations</a:t>
            </a:r>
            <a:endParaRPr lang="tr-TR" sz="2400" b="1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tr-TR" sz="600" b="1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tabLst>
                <a:tab pos="363538" algn="l"/>
              </a:tabLst>
            </a:pP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*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400" u="sng" dirty="0" smtClean="0">
                <a:latin typeface="Times New Roman" pitchFamily="18" charset="0"/>
                <a:cs typeface="Times New Roman" pitchFamily="18" charset="0"/>
              </a:rPr>
              <a:t>Interfaces</a:t>
            </a:r>
            <a:endParaRPr lang="tr-TR" sz="2400" u="sng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363538" algn="l"/>
              </a:tabLst>
            </a:pPr>
            <a:endParaRPr lang="tr-TR" sz="600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363538" algn="l"/>
                <a:tab pos="712788" algn="l"/>
              </a:tabLst>
            </a:pPr>
            <a:r>
              <a:rPr lang="tr-TR" sz="2400" i="1" dirty="0" smtClean="0">
                <a:latin typeface="Times New Roman" pitchFamily="18" charset="0"/>
                <a:cs typeface="Times New Roman" pitchFamily="18" charset="0"/>
              </a:rPr>
              <a:t>	- 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common source of errors and malfunctions as </a:t>
            </a:r>
            <a:r>
              <a:rPr lang="tr-TR" sz="2400" i="1" dirty="0" err="1" smtClean="0">
                <a:latin typeface="Times New Roman" pitchFamily="18" charset="0"/>
                <a:cs typeface="Times New Roman" pitchFamily="18" charset="0"/>
              </a:rPr>
              <a:t>interfaces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are</a:t>
            </a:r>
            <a:r>
              <a:rPr lang="tr-TR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commonly</a:t>
            </a:r>
            <a:r>
              <a:rPr lang="tr-TR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custom-developed </a:t>
            </a:r>
            <a:r>
              <a:rPr lang="tr-TR" sz="2400" i="1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000" i="1" dirty="0" smtClean="0">
                <a:latin typeface="Times New Roman" pitchFamily="18" charset="0"/>
                <a:cs typeface="Times New Roman" pitchFamily="18" charset="0"/>
              </a:rPr>
              <a:t>in accordance with project-specific requirements, the systems</a:t>
            </a:r>
            <a:r>
              <a:rPr lang="tr-TR" sz="20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smtClean="0">
                <a:latin typeface="Times New Roman" pitchFamily="18" charset="0"/>
                <a:cs typeface="Times New Roman" pitchFamily="18" charset="0"/>
              </a:rPr>
              <a:t>being interfaced, </a:t>
            </a:r>
            <a:r>
              <a:rPr lang="tr-TR" sz="2000" i="1" dirty="0" err="1" smtClean="0">
                <a:latin typeface="Times New Roman" pitchFamily="18" charset="0"/>
                <a:cs typeface="Times New Roman" pitchFamily="18" charset="0"/>
              </a:rPr>
              <a:t>and</a:t>
            </a:r>
            <a:r>
              <a:rPr lang="en-US" sz="2000" i="1" dirty="0" smtClean="0">
                <a:latin typeface="Times New Roman" pitchFamily="18" charset="0"/>
                <a:cs typeface="Times New Roman" pitchFamily="18" charset="0"/>
              </a:rPr>
              <a:t> data flow requirements between the systems</a:t>
            </a:r>
            <a:r>
              <a:rPr lang="tr-TR" sz="2400" i="1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>
              <a:tabLst>
                <a:tab pos="363538" algn="l"/>
                <a:tab pos="712788" algn="l"/>
              </a:tabLst>
            </a:pPr>
            <a:r>
              <a:rPr lang="tr-TR" sz="2400" i="1" dirty="0" smtClean="0">
                <a:latin typeface="Times New Roman" pitchFamily="18" charset="0"/>
                <a:cs typeface="Times New Roman" pitchFamily="18" charset="0"/>
              </a:rPr>
              <a:t>	- 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interfaces need to be especially thoroughly tested</a:t>
            </a:r>
            <a:r>
              <a:rPr lang="tr-TR" sz="2400" i="1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>
              <a:tabLst>
                <a:tab pos="363538" algn="l"/>
                <a:tab pos="712788" algn="l"/>
              </a:tabLst>
            </a:pPr>
            <a:r>
              <a:rPr lang="tr-TR" sz="2400" i="1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•</a:t>
            </a: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whole interface process is taken into</a:t>
            </a: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account in the testing</a:t>
            </a:r>
            <a:endParaRPr lang="tr-TR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363538" algn="l"/>
                <a:tab pos="712788" algn="l"/>
              </a:tabLst>
            </a:pP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•</a:t>
            </a: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the interface must be tested under different data</a:t>
            </a: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scenarios</a:t>
            </a:r>
            <a:endParaRPr lang="tr-TR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363538" algn="l"/>
                <a:tab pos="712788" algn="l"/>
              </a:tabLst>
            </a:pP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•</a:t>
            </a: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testing for data scenarios in which the interface should not</a:t>
            </a:r>
          </a:p>
          <a:p>
            <a:pPr>
              <a:tabLst>
                <a:tab pos="363538" algn="l"/>
                <a:tab pos="712788" algn="l"/>
              </a:tabLst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proceed</a:t>
            </a: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dirty="0" err="1" smtClean="0">
                <a:latin typeface="Times New Roman" pitchFamily="18" charset="0"/>
                <a:cs typeface="Times New Roman" pitchFamily="18" charset="0"/>
              </a:rPr>
              <a:t>should</a:t>
            </a: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 be done</a:t>
            </a:r>
          </a:p>
          <a:p>
            <a:pPr>
              <a:tabLst>
                <a:tab pos="363538" algn="l"/>
                <a:tab pos="712788" algn="l"/>
              </a:tabLst>
            </a:pP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•</a:t>
            </a: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if an error occurs, this must be properly reported and logged so as</a:t>
            </a: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to be able for the O&amp;M team to debug</a:t>
            </a:r>
            <a:endParaRPr lang="tr-TR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363538" algn="l"/>
                <a:tab pos="712788" algn="l"/>
              </a:tabLst>
            </a:pP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•</a:t>
            </a: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	i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nvalid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data transmission</a:t>
            </a: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dirty="0" err="1" smtClean="0">
                <a:latin typeface="Times New Roman" pitchFamily="18" charset="0"/>
                <a:cs typeface="Times New Roman" pitchFamily="18" charset="0"/>
              </a:rPr>
              <a:t>must</a:t>
            </a: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 be </a:t>
            </a:r>
            <a:r>
              <a:rPr lang="tr-TR" sz="2400" dirty="0" err="1" smtClean="0">
                <a:latin typeface="Times New Roman" pitchFamily="18" charset="0"/>
                <a:cs typeface="Times New Roman" pitchFamily="18" charset="0"/>
              </a:rPr>
              <a:t>tested</a:t>
            </a: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interface worked correctly and</a:t>
            </a: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data was transmitted to the recipient system, however, the data as received by</a:t>
            </a: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the recipient system may be in inappropriate format</a:t>
            </a: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>
              <a:tabLst>
                <a:tab pos="363538" algn="l"/>
                <a:tab pos="712788" algn="l"/>
              </a:tabLst>
            </a:pP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•</a:t>
            </a: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2400" dirty="0" err="1" smtClean="0">
                <a:latin typeface="Times New Roman" pitchFamily="18" charset="0"/>
                <a:cs typeface="Times New Roman" pitchFamily="18" charset="0"/>
              </a:rPr>
              <a:t>error</a:t>
            </a: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tr-TR" sz="2400" dirty="0" err="1" smtClean="0">
                <a:latin typeface="Times New Roman" pitchFamily="18" charset="0"/>
                <a:cs typeface="Times New Roman" pitchFamily="18" charset="0"/>
              </a:rPr>
              <a:t>handling</a:t>
            </a: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dirty="0" err="1" smtClean="0">
                <a:latin typeface="Times New Roman" pitchFamily="18" charset="0"/>
                <a:cs typeface="Times New Roman" pitchFamily="18" charset="0"/>
              </a:rPr>
              <a:t>procedures</a:t>
            </a:r>
            <a:endParaRPr lang="tr-TR" sz="24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6895365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Metin kutusu"/>
          <p:cNvSpPr txBox="1"/>
          <p:nvPr/>
        </p:nvSpPr>
        <p:spPr>
          <a:xfrm>
            <a:off x="571472" y="-89950"/>
            <a:ext cx="78581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IT &amp; </a:t>
            </a:r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Security</a:t>
            </a:r>
            <a:r>
              <a:rPr lang="tr-T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Governance</a:t>
            </a:r>
            <a:endParaRPr lang="tr-TR" sz="32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26</a:t>
            </a:fld>
            <a:endParaRPr lang="tr-TR"/>
          </a:p>
        </p:txBody>
      </p:sp>
      <p:sp>
        <p:nvSpPr>
          <p:cNvPr id="8" name="7 Metin kutusu"/>
          <p:cNvSpPr txBox="1"/>
          <p:nvPr/>
        </p:nvSpPr>
        <p:spPr>
          <a:xfrm>
            <a:off x="428596" y="436172"/>
            <a:ext cx="8339723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Cut</a:t>
            </a:r>
            <a:r>
              <a:rPr lang="tr-TR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tr-TR" sz="2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Over</a:t>
            </a:r>
            <a:r>
              <a:rPr lang="tr-TR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into</a:t>
            </a:r>
            <a:r>
              <a:rPr lang="tr-TR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operations</a:t>
            </a:r>
            <a:endParaRPr lang="tr-TR" sz="2400" b="1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tr-TR" sz="600" b="1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tabLst>
                <a:tab pos="363538" algn="l"/>
              </a:tabLst>
            </a:pP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*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400" u="sng" dirty="0" smtClean="0">
                <a:latin typeface="Times New Roman" pitchFamily="18" charset="0"/>
                <a:cs typeface="Times New Roman" pitchFamily="18" charset="0"/>
              </a:rPr>
              <a:t>Support Strategies and Structures</a:t>
            </a:r>
            <a:endParaRPr lang="tr-TR" sz="2400" u="sng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363538" algn="l"/>
                <a:tab pos="712788" algn="l"/>
              </a:tabLst>
            </a:pPr>
            <a:r>
              <a:rPr lang="tr-TR" sz="2400" i="1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support roles and responsibilities</a:t>
            </a:r>
            <a:r>
              <a:rPr lang="tr-TR" sz="2400" i="1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>
              <a:tabLst>
                <a:tab pos="363538" algn="l"/>
                <a:tab pos="712788" algn="l"/>
              </a:tabLst>
            </a:pPr>
            <a:r>
              <a:rPr lang="tr-TR" sz="2400" i="1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• O&amp;M Team—in charge of supporting the operation and maintenance of systems</a:t>
            </a: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in production</a:t>
            </a:r>
          </a:p>
          <a:p>
            <a:pPr>
              <a:tabLst>
                <a:tab pos="363538" algn="l"/>
                <a:tab pos="712788" algn="l"/>
              </a:tabLst>
            </a:pP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• Project Team—in charge of the delivery of the new project being put into</a:t>
            </a: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production</a:t>
            </a:r>
          </a:p>
          <a:p>
            <a:pPr>
              <a:tabLst>
                <a:tab pos="363538" algn="l"/>
                <a:tab pos="712788" algn="l"/>
              </a:tabLst>
            </a:pP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• Product support team 1st level—may or may not be part of the project team.</a:t>
            </a: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dirty="0" err="1" smtClean="0">
                <a:latin typeface="Times New Roman" pitchFamily="18" charset="0"/>
                <a:cs typeface="Times New Roman" pitchFamily="18" charset="0"/>
              </a:rPr>
              <a:t>Maybe</a:t>
            </a: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product reseller/distributor or the product</a:t>
            </a:r>
          </a:p>
          <a:p>
            <a:pPr>
              <a:tabLst>
                <a:tab pos="363538" algn="l"/>
                <a:tab pos="712788" algn="l"/>
              </a:tabLst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owner</a:t>
            </a:r>
          </a:p>
          <a:p>
            <a:pPr>
              <a:tabLst>
                <a:tab pos="363538" algn="l"/>
                <a:tab pos="712788" algn="l"/>
              </a:tabLst>
            </a:pP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• Product support team 2nd level—if the 1st level product support is handled by a</a:t>
            </a: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reseller/distributor, a further support level is handled by the</a:t>
            </a: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product owner itself</a:t>
            </a: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for tickets that cannot be resolved by the 1st level</a:t>
            </a:r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</p:txBody>
      </p:sp>
    </p:spTree>
    <p:extLst>
      <p:ext uri="{BB962C8B-B14F-4D97-AF65-F5344CB8AC3E}">
        <p14:creationId xmlns="" xmlns:p14="http://schemas.microsoft.com/office/powerpoint/2010/main" val="16895365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Metin kutusu"/>
          <p:cNvSpPr txBox="1"/>
          <p:nvPr/>
        </p:nvSpPr>
        <p:spPr>
          <a:xfrm>
            <a:off x="571472" y="-89950"/>
            <a:ext cx="78581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IT &amp; </a:t>
            </a:r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Security</a:t>
            </a:r>
            <a:r>
              <a:rPr lang="tr-T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Governance</a:t>
            </a:r>
            <a:endParaRPr lang="tr-TR" sz="32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27</a:t>
            </a:fld>
            <a:endParaRPr lang="tr-TR"/>
          </a:p>
        </p:txBody>
      </p:sp>
      <p:sp>
        <p:nvSpPr>
          <p:cNvPr id="8" name="7 Metin kutusu"/>
          <p:cNvSpPr txBox="1"/>
          <p:nvPr/>
        </p:nvSpPr>
        <p:spPr>
          <a:xfrm>
            <a:off x="428596" y="436172"/>
            <a:ext cx="8339723" cy="38779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Cut</a:t>
            </a:r>
            <a:r>
              <a:rPr lang="tr-TR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tr-TR" sz="2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Over</a:t>
            </a:r>
            <a:r>
              <a:rPr lang="tr-TR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into</a:t>
            </a:r>
            <a:r>
              <a:rPr lang="tr-TR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operations</a:t>
            </a:r>
            <a:endParaRPr lang="tr-TR" sz="2400" b="1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tr-TR" sz="600" b="1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tabLst>
                <a:tab pos="363538" algn="l"/>
              </a:tabLst>
            </a:pP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*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400" u="sng" dirty="0" smtClean="0">
                <a:latin typeface="Times New Roman" pitchFamily="18" charset="0"/>
                <a:cs typeface="Times New Roman" pitchFamily="18" charset="0"/>
              </a:rPr>
              <a:t>Support Strategies and Structures</a:t>
            </a:r>
            <a:endParaRPr lang="tr-TR" sz="2400" u="sng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363538" algn="l"/>
                <a:tab pos="712788" algn="l"/>
              </a:tabLst>
            </a:pPr>
            <a:r>
              <a:rPr lang="tr-TR" sz="2400" i="1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support roles and responsibilities</a:t>
            </a:r>
            <a:r>
              <a:rPr lang="tr-TR" sz="2400" i="1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>
              <a:tabLst>
                <a:tab pos="363538" algn="l"/>
                <a:tab pos="712788" algn="l"/>
              </a:tabLst>
            </a:pPr>
            <a:r>
              <a:rPr lang="tr-TR" sz="2400" i="1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• the first level call handling (and therefore, support) is O&amp;M’s Service</a:t>
            </a: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Desk (SD)</a:t>
            </a:r>
          </a:p>
          <a:p>
            <a:pPr>
              <a:tabLst>
                <a:tab pos="363538" algn="l"/>
                <a:tab pos="712788" algn="l"/>
              </a:tabLst>
            </a:pP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• </a:t>
            </a: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SD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must be properly trained and informed of commonly</a:t>
            </a:r>
          </a:p>
          <a:p>
            <a:pPr>
              <a:tabLst>
                <a:tab pos="363538" algn="l"/>
                <a:tab pos="712788" algn="l"/>
              </a:tabLst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expected tickets</a:t>
            </a: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pPr>
              <a:tabLst>
                <a:tab pos="363538" algn="l"/>
                <a:tab pos="712788" algn="l"/>
              </a:tabLst>
            </a:pP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		FAQ</a:t>
            </a:r>
          </a:p>
          <a:p>
            <a:pPr>
              <a:tabLst>
                <a:tab pos="363538" algn="l"/>
                <a:tab pos="712788" algn="l"/>
              </a:tabLst>
            </a:pP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Conducting a session before the go-live between the project team, the rest of the</a:t>
            </a: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O&amp;M team and the service desk agents</a:t>
            </a:r>
          </a:p>
        </p:txBody>
      </p:sp>
    </p:spTree>
    <p:extLst>
      <p:ext uri="{BB962C8B-B14F-4D97-AF65-F5344CB8AC3E}">
        <p14:creationId xmlns="" xmlns:p14="http://schemas.microsoft.com/office/powerpoint/2010/main" val="16895365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etin kutusu"/>
          <p:cNvSpPr txBox="1"/>
          <p:nvPr/>
        </p:nvSpPr>
        <p:spPr>
          <a:xfrm>
            <a:off x="338475" y="1214422"/>
            <a:ext cx="8354952" cy="45858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Cut-Over</a:t>
            </a:r>
            <a:r>
              <a:rPr lang="tr-TR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into</a:t>
            </a:r>
            <a:r>
              <a:rPr lang="tr-TR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operations</a:t>
            </a:r>
            <a:endParaRPr lang="tr-TR" sz="2800" b="1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tr-TR" sz="1200" b="1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352425" algn="l"/>
              </a:tabLst>
            </a:pP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*</a:t>
            </a:r>
            <a:r>
              <a:rPr lang="tr-TR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Cut-Over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 is 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crucial</a:t>
            </a:r>
            <a:endParaRPr lang="tr-TR" sz="2800" b="1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tabLst>
                <a:tab pos="352425" algn="l"/>
              </a:tabLst>
            </a:pP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•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a proper hand-over guarantees long-term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success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dirty="0" err="1" smtClean="0">
                <a:latin typeface="Times New Roman" pitchFamily="18" charset="0"/>
                <a:cs typeface="Times New Roman" pitchFamily="18" charset="0"/>
              </a:rPr>
              <a:t>and</a:t>
            </a:r>
            <a:r>
              <a:rPr lang="tr-TR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dirty="0" err="1">
                <a:latin typeface="Times New Roman" pitchFamily="18" charset="0"/>
                <a:cs typeface="Times New Roman" pitchFamily="18" charset="0"/>
              </a:rPr>
              <a:t>long-term</a:t>
            </a:r>
            <a:r>
              <a:rPr lang="tr-TR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dirty="0" err="1" smtClean="0">
                <a:latin typeface="Times New Roman" pitchFamily="18" charset="0"/>
                <a:cs typeface="Times New Roman" pitchFamily="18" charset="0"/>
              </a:rPr>
              <a:t>support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 of </a:t>
            </a:r>
            <a:r>
              <a:rPr lang="tr-TR" sz="2800" dirty="0" err="1" smtClean="0">
                <a:latin typeface="Times New Roman" pitchFamily="18" charset="0"/>
                <a:cs typeface="Times New Roman" pitchFamily="18" charset="0"/>
              </a:rPr>
              <a:t>project</a:t>
            </a:r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tabLst>
                <a:tab pos="352425" algn="l"/>
              </a:tabLst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*	</a:t>
            </a:r>
            <a:r>
              <a:rPr lang="tr-TR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b="1" dirty="0" err="1">
                <a:latin typeface="Times New Roman" pitchFamily="18" charset="0"/>
                <a:cs typeface="Times New Roman" pitchFamily="18" charset="0"/>
              </a:rPr>
              <a:t>Cut-Over</a:t>
            </a:r>
            <a:r>
              <a:rPr lang="tr-TR" sz="2800" b="1" dirty="0">
                <a:latin typeface="Times New Roman" pitchFamily="18" charset="0"/>
                <a:cs typeface="Times New Roman" pitchFamily="18" charset="0"/>
              </a:rPr>
              <a:t> is 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risky</a:t>
            </a:r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tabLst>
                <a:tab pos="352425" algn="l"/>
                <a:tab pos="539750" algn="l"/>
              </a:tabLst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•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team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handling the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operation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s;</a:t>
            </a:r>
          </a:p>
          <a:p>
            <a:pPr algn="just">
              <a:tabLst>
                <a:tab pos="352425" algn="l"/>
                <a:tab pos="539750" algn="l"/>
              </a:tabLst>
            </a:pPr>
            <a:r>
              <a:rPr lang="tr-TR" sz="28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	-	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has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not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been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exposed to the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project,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sometimes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to the technology, </a:t>
            </a:r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tabLst>
                <a:tab pos="352425" algn="l"/>
                <a:tab pos="539750" algn="l"/>
              </a:tabLst>
            </a:pPr>
            <a:r>
              <a:rPr lang="tr-TR" sz="28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	-	has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little knowledge of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the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processes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that are being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implemented</a:t>
            </a:r>
          </a:p>
        </p:txBody>
      </p:sp>
      <p:sp>
        <p:nvSpPr>
          <p:cNvPr id="5" name="4 Metin kutusu"/>
          <p:cNvSpPr txBox="1"/>
          <p:nvPr/>
        </p:nvSpPr>
        <p:spPr>
          <a:xfrm>
            <a:off x="571472" y="357166"/>
            <a:ext cx="78581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IT &amp; </a:t>
            </a:r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Security</a:t>
            </a:r>
            <a:r>
              <a:rPr lang="tr-T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Governance</a:t>
            </a:r>
            <a:endParaRPr lang="tr-TR" sz="32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3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10819476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etin kutusu"/>
          <p:cNvSpPr txBox="1"/>
          <p:nvPr/>
        </p:nvSpPr>
        <p:spPr>
          <a:xfrm>
            <a:off x="338474" y="1214422"/>
            <a:ext cx="8554005" cy="43396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Cut-Over</a:t>
            </a:r>
            <a:r>
              <a:rPr lang="tr-TR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into</a:t>
            </a:r>
            <a:r>
              <a:rPr lang="tr-TR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o</a:t>
            </a:r>
            <a:r>
              <a:rPr lang="tr-TR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perations</a:t>
            </a:r>
            <a:endParaRPr lang="tr-TR" sz="2800" b="1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tr-TR" sz="1200" b="1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352425" algn="l"/>
              </a:tabLst>
            </a:pP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*</a:t>
            </a:r>
            <a:r>
              <a:rPr lang="tr-TR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the earlier the O&amp;M team is updated and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is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familiarized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with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the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project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, the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better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 !</a:t>
            </a:r>
            <a:endParaRPr lang="tr-TR" sz="2800" dirty="0"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352425" algn="l"/>
              </a:tabLst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*	</a:t>
            </a:r>
            <a:r>
              <a:rPr lang="tr-TR" sz="2800" i="1" dirty="0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he 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amount of details that the O&amp;M team should be given</a:t>
            </a:r>
            <a:r>
              <a:rPr lang="tr-TR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depend on where the project 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is</a:t>
            </a:r>
            <a:r>
              <a:rPr lang="tr-TR" sz="2800" i="1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tr-TR" sz="2800" i="1" dirty="0" err="1" smtClean="0">
                <a:latin typeface="Times New Roman" pitchFamily="18" charset="0"/>
                <a:cs typeface="Times New Roman" pitchFamily="18" charset="0"/>
              </a:rPr>
              <a:t>Some</a:t>
            </a:r>
            <a:r>
              <a:rPr lang="tr-TR" sz="2800" i="1" dirty="0" smtClean="0">
                <a:latin typeface="Times New Roman" pitchFamily="18" charset="0"/>
                <a:cs typeface="Times New Roman" pitchFamily="18" charset="0"/>
              </a:rPr>
              <a:t> of </a:t>
            </a:r>
            <a:r>
              <a:rPr lang="tr-TR" sz="2800" i="1" dirty="0" err="1" smtClean="0">
                <a:latin typeface="Times New Roman" pitchFamily="18" charset="0"/>
                <a:cs typeface="Times New Roman" pitchFamily="18" charset="0"/>
              </a:rPr>
              <a:t>them</a:t>
            </a:r>
            <a:r>
              <a:rPr lang="tr-TR" sz="2800" i="1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tr-TR" sz="2800" i="1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tabLst>
                <a:tab pos="352425" algn="l"/>
              </a:tabLst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• 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ick-off/inception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just">
              <a:tabLst>
                <a:tab pos="352425" algn="l"/>
                <a:tab pos="539750" algn="l"/>
              </a:tabLst>
            </a:pP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it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pays to involve the O&amp;M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team</a:t>
            </a: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early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and discuss the overall philosophy, architecture, and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processes</a:t>
            </a: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i="1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if the project is closely interfaced or involves modifications or enhancements to existing systems and 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processes</a:t>
            </a:r>
            <a:r>
              <a:rPr lang="tr-TR" sz="2400" i="1" dirty="0">
                <a:latin typeface="Times New Roman" pitchFamily="18" charset="0"/>
                <a:cs typeface="Times New Roman" pitchFamily="18" charset="0"/>
              </a:rPr>
              <a:t>)</a:t>
            </a:r>
            <a:endParaRPr lang="en-US" sz="2400" i="1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4 Metin kutusu"/>
          <p:cNvSpPr txBox="1"/>
          <p:nvPr/>
        </p:nvSpPr>
        <p:spPr>
          <a:xfrm>
            <a:off x="571472" y="357166"/>
            <a:ext cx="78581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IT &amp; </a:t>
            </a:r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Security</a:t>
            </a:r>
            <a:r>
              <a:rPr lang="tr-T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Governance</a:t>
            </a:r>
            <a:endParaRPr lang="tr-TR" sz="32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4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12228978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etin kutusu"/>
          <p:cNvSpPr txBox="1"/>
          <p:nvPr/>
        </p:nvSpPr>
        <p:spPr>
          <a:xfrm>
            <a:off x="338474" y="1214422"/>
            <a:ext cx="8554005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Cut-Over</a:t>
            </a:r>
            <a:r>
              <a:rPr lang="tr-TR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into</a:t>
            </a:r>
            <a:r>
              <a:rPr lang="tr-TR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o</a:t>
            </a:r>
            <a:r>
              <a:rPr lang="tr-TR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perations</a:t>
            </a:r>
            <a:endParaRPr lang="tr-TR" sz="2800" b="1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tr-TR" sz="1200" b="1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tabLst>
                <a:tab pos="352425" algn="l"/>
              </a:tabLst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• </a:t>
            </a:r>
            <a:r>
              <a:rPr lang="tr-TR" sz="2800" dirty="0" err="1" smtClean="0">
                <a:latin typeface="Times New Roman" pitchFamily="18" charset="0"/>
                <a:cs typeface="Times New Roman" pitchFamily="18" charset="0"/>
              </a:rPr>
              <a:t>architecting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just">
              <a:tabLst>
                <a:tab pos="352425" algn="l"/>
                <a:tab pos="539750" algn="l"/>
              </a:tabLst>
            </a:pP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the technical management team should be involved here </a:t>
            </a:r>
            <a:r>
              <a:rPr lang="tr-TR" sz="2400" i="1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as</a:t>
            </a:r>
            <a:r>
              <a:rPr lang="tr-TR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project shall need servers, storage, network, and other 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infrastructure</a:t>
            </a:r>
            <a:r>
              <a:rPr lang="tr-TR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requirements</a:t>
            </a:r>
            <a:r>
              <a:rPr lang="tr-TR" sz="2400" i="1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algn="just">
              <a:tabLst>
                <a:tab pos="352425" algn="l"/>
                <a:tab pos="539750" algn="l"/>
              </a:tabLst>
            </a:pPr>
            <a:r>
              <a:rPr lang="tr-TR" sz="2400" i="1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2400" i="1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Some specific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items</a:t>
            </a: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dirty="0" err="1" smtClean="0">
                <a:latin typeface="Times New Roman" pitchFamily="18" charset="0"/>
                <a:cs typeface="Times New Roman" pitchFamily="18" charset="0"/>
              </a:rPr>
              <a:t>to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be </a:t>
            </a: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d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iscussed</a:t>
            </a: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just">
              <a:tabLst>
                <a:tab pos="352425" algn="l"/>
                <a:tab pos="539750" algn="l"/>
              </a:tabLst>
            </a:pPr>
            <a:r>
              <a:rPr lang="tr-TR" sz="2400" i="1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2400" i="1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Approval of the overall architecture</a:t>
            </a:r>
          </a:p>
          <a:p>
            <a:pPr algn="just">
              <a:tabLst>
                <a:tab pos="352425" algn="l"/>
                <a:tab pos="539750" algn="l"/>
              </a:tabLst>
            </a:pPr>
            <a:r>
              <a:rPr lang="tr-TR" sz="2400" i="1" dirty="0" smtClean="0"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Approval of the different environments</a:t>
            </a:r>
          </a:p>
          <a:p>
            <a:pPr algn="just">
              <a:tabLst>
                <a:tab pos="352425" algn="l"/>
                <a:tab pos="539750" algn="l"/>
              </a:tabLst>
            </a:pPr>
            <a:r>
              <a:rPr lang="tr-TR" sz="2400" i="1" dirty="0" smtClean="0"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Backup and restore procedures</a:t>
            </a:r>
          </a:p>
          <a:p>
            <a:pPr algn="just">
              <a:tabLst>
                <a:tab pos="352425" algn="l"/>
                <a:tab pos="539750" algn="l"/>
              </a:tabLst>
            </a:pPr>
            <a:r>
              <a:rPr lang="tr-TR" sz="2400" i="1" dirty="0" smtClean="0"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Release management procedures (also with the application </a:t>
            </a:r>
            <a:r>
              <a:rPr lang="tr-TR" sz="2400" i="1" dirty="0" smtClean="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anagement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team)</a:t>
            </a:r>
          </a:p>
          <a:p>
            <a:pPr algn="just">
              <a:tabLst>
                <a:tab pos="352425" algn="l"/>
                <a:tab pos="539750" algn="l"/>
              </a:tabLst>
            </a:pPr>
            <a:r>
              <a:rPr lang="tr-TR" sz="2400" i="1" dirty="0" smtClean="0"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Password change 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management</a:t>
            </a:r>
          </a:p>
        </p:txBody>
      </p:sp>
      <p:sp>
        <p:nvSpPr>
          <p:cNvPr id="5" name="4 Metin kutusu"/>
          <p:cNvSpPr txBox="1"/>
          <p:nvPr/>
        </p:nvSpPr>
        <p:spPr>
          <a:xfrm>
            <a:off x="571472" y="357166"/>
            <a:ext cx="78581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IT &amp; </a:t>
            </a:r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Security</a:t>
            </a:r>
            <a:r>
              <a:rPr lang="tr-T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Governance</a:t>
            </a:r>
            <a:endParaRPr lang="tr-TR" sz="32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5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27715987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etin kutusu"/>
          <p:cNvSpPr txBox="1"/>
          <p:nvPr/>
        </p:nvSpPr>
        <p:spPr>
          <a:xfrm>
            <a:off x="338474" y="1214422"/>
            <a:ext cx="8554005" cy="37240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Cut-Over</a:t>
            </a:r>
            <a:r>
              <a:rPr lang="tr-TR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into</a:t>
            </a:r>
            <a:r>
              <a:rPr lang="tr-TR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o</a:t>
            </a:r>
            <a:r>
              <a:rPr lang="tr-TR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perations</a:t>
            </a:r>
            <a:endParaRPr lang="tr-TR" sz="2800" b="1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tr-TR" sz="1200" b="1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tabLst>
                <a:tab pos="352425" algn="l"/>
              </a:tabLst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• </a:t>
            </a:r>
            <a:r>
              <a:rPr lang="tr-TR" sz="2800" dirty="0" err="1">
                <a:latin typeface="Times New Roman" pitchFamily="18" charset="0"/>
                <a:cs typeface="Times New Roman" pitchFamily="18" charset="0"/>
              </a:rPr>
              <a:t>Hand-over</a:t>
            </a:r>
            <a:r>
              <a:rPr lang="tr-TR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dirty="0" err="1">
                <a:latin typeface="Times New Roman" pitchFamily="18" charset="0"/>
                <a:cs typeface="Times New Roman" pitchFamily="18" charset="0"/>
              </a:rPr>
              <a:t>preparation</a:t>
            </a:r>
            <a:r>
              <a:rPr lang="tr-TR" sz="2800" dirty="0">
                <a:latin typeface="Times New Roman" pitchFamily="18" charset="0"/>
                <a:cs typeface="Times New Roman" pitchFamily="18" charset="0"/>
              </a:rPr>
              <a:t>:</a:t>
            </a:r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tabLst>
                <a:tab pos="352425" algn="l"/>
                <a:tab pos="539750" algn="l"/>
              </a:tabLst>
            </a:pP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as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the go-live date comes near, the O&amp;M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team</a:t>
            </a: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should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be </a:t>
            </a:r>
            <a:r>
              <a:rPr lang="tr-TR" sz="2400" dirty="0" err="1" smtClean="0">
                <a:latin typeface="Times New Roman" pitchFamily="18" charset="0"/>
                <a:cs typeface="Times New Roman" pitchFamily="18" charset="0"/>
              </a:rPr>
              <a:t>given</a:t>
            </a: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more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specific details </a:t>
            </a:r>
            <a:r>
              <a:rPr lang="tr-TR" sz="2400" dirty="0" err="1" smtClean="0">
                <a:latin typeface="Times New Roman" pitchFamily="18" charset="0"/>
                <a:cs typeface="Times New Roman" pitchFamily="18" charset="0"/>
              </a:rPr>
              <a:t>about</a:t>
            </a: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just">
              <a:tabLst>
                <a:tab pos="352425" algn="l"/>
                <a:tab pos="539750" algn="l"/>
              </a:tabLst>
            </a:pPr>
            <a:r>
              <a:rPr lang="tr-TR" sz="2400" i="1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2400" i="1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–</a:t>
            </a:r>
            <a:r>
              <a:rPr lang="tr-TR" sz="2400" i="1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Solution overview</a:t>
            </a:r>
            <a:r>
              <a:rPr lang="tr-TR" sz="2400" i="1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objectives of the project, general architecture, the 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processes</a:t>
            </a:r>
            <a:r>
              <a:rPr lang="tr-TR" sz="2400" i="1" dirty="0" smtClean="0">
                <a:latin typeface="Times New Roman" pitchFamily="18" charset="0"/>
                <a:cs typeface="Times New Roman" pitchFamily="18" charset="0"/>
              </a:rPr>
              <a:t> …</a:t>
            </a:r>
            <a:endParaRPr lang="en-US" sz="2400" i="1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tabLst>
                <a:tab pos="352425" algn="l"/>
                <a:tab pos="539750" algn="l"/>
              </a:tabLst>
            </a:pPr>
            <a:r>
              <a:rPr lang="tr-TR" sz="2400" i="1" dirty="0" smtClean="0"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–</a:t>
            </a:r>
            <a:r>
              <a:rPr lang="tr-TR" sz="2400" i="1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Process discussion</a:t>
            </a:r>
            <a:r>
              <a:rPr lang="tr-TR" sz="2400" i="1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in-depth discussion 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of</a:t>
            </a:r>
            <a:r>
              <a:rPr lang="tr-TR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processes</a:t>
            </a:r>
          </a:p>
          <a:p>
            <a:pPr algn="just">
              <a:tabLst>
                <a:tab pos="352425" algn="l"/>
                <a:tab pos="539750" algn="l"/>
              </a:tabLst>
            </a:pPr>
            <a:r>
              <a:rPr lang="tr-TR" sz="2400" i="1" dirty="0" smtClean="0"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–</a:t>
            </a:r>
            <a:r>
              <a:rPr lang="tr-TR" sz="2400" i="1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IT Operations</a:t>
            </a:r>
            <a:r>
              <a:rPr lang="tr-TR" sz="2400" i="1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data maintenance and cleanup activities, report generation, 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batch</a:t>
            </a:r>
            <a:r>
              <a:rPr lang="tr-TR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processes, 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error detection 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analyses</a:t>
            </a:r>
            <a:r>
              <a:rPr lang="tr-TR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i="1" dirty="0" smtClean="0">
                <a:latin typeface="Times New Roman" pitchFamily="18" charset="0"/>
                <a:cs typeface="Times New Roman" pitchFamily="18" charset="0"/>
              </a:rPr>
              <a:t>…</a:t>
            </a:r>
            <a:endParaRPr lang="en-US" sz="24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4 Metin kutusu"/>
          <p:cNvSpPr txBox="1"/>
          <p:nvPr/>
        </p:nvSpPr>
        <p:spPr>
          <a:xfrm>
            <a:off x="571472" y="357166"/>
            <a:ext cx="78581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IT &amp; </a:t>
            </a:r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Security</a:t>
            </a:r>
            <a:r>
              <a:rPr lang="tr-T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Governance</a:t>
            </a:r>
            <a:endParaRPr lang="tr-TR" sz="32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6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19871582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etin kutusu"/>
          <p:cNvSpPr txBox="1"/>
          <p:nvPr/>
        </p:nvSpPr>
        <p:spPr>
          <a:xfrm>
            <a:off x="338474" y="1214422"/>
            <a:ext cx="8554005" cy="26161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Cut-Over</a:t>
            </a:r>
            <a:r>
              <a:rPr lang="tr-TR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into</a:t>
            </a:r>
            <a:r>
              <a:rPr lang="tr-TR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o</a:t>
            </a:r>
            <a:r>
              <a:rPr lang="tr-TR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perations</a:t>
            </a:r>
            <a:endParaRPr lang="tr-TR" sz="2800" b="1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tr-TR" sz="1200" b="1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tabLst>
                <a:tab pos="352425" algn="l"/>
              </a:tabLst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*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400" u="sng" dirty="0" smtClean="0">
                <a:latin typeface="Times New Roman" pitchFamily="18" charset="0"/>
                <a:cs typeface="Times New Roman" pitchFamily="18" charset="0"/>
              </a:rPr>
              <a:t>Backup </a:t>
            </a:r>
            <a:r>
              <a:rPr lang="en-US" sz="2400" u="sng" dirty="0">
                <a:latin typeface="Times New Roman" pitchFamily="18" charset="0"/>
                <a:cs typeface="Times New Roman" pitchFamily="18" charset="0"/>
              </a:rPr>
              <a:t>and Restore </a:t>
            </a:r>
            <a:r>
              <a:rPr lang="en-US" sz="2400" u="sng" dirty="0" smtClean="0">
                <a:latin typeface="Times New Roman" pitchFamily="18" charset="0"/>
                <a:cs typeface="Times New Roman" pitchFamily="18" charset="0"/>
              </a:rPr>
              <a:t>Procedures</a:t>
            </a:r>
            <a:endParaRPr lang="tr-TR" sz="2400" u="sng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tabLst>
                <a:tab pos="352425" algn="l"/>
              </a:tabLst>
            </a:pPr>
            <a:r>
              <a:rPr lang="tr-TR" sz="2400" i="1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–</a:t>
            </a:r>
            <a:r>
              <a:rPr lang="tr-TR" sz="2400" i="1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For 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any application and system, a backup and restore</a:t>
            </a:r>
          </a:p>
          <a:p>
            <a:pPr algn="just">
              <a:tabLst>
                <a:tab pos="352425" algn="l"/>
              </a:tabLst>
            </a:pP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procedure should be in place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tr-TR" sz="2400" i="1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tabLst>
                <a:tab pos="352425" algn="l"/>
              </a:tabLst>
            </a:pPr>
            <a:r>
              <a:rPr lang="tr-TR" sz="2400" i="1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–</a:t>
            </a:r>
            <a:r>
              <a:rPr lang="tr-TR" sz="2400" i="1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It 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depends 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on 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the</a:t>
            </a:r>
            <a:r>
              <a:rPr lang="tr-TR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application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DB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, the 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infrastructure, type 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of</a:t>
            </a:r>
          </a:p>
          <a:p>
            <a:pPr algn="just">
              <a:tabLst>
                <a:tab pos="352425" algn="l"/>
              </a:tabLst>
            </a:pP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backup.</a:t>
            </a:r>
            <a:endParaRPr lang="tr-TR" sz="2400" i="1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4 Metin kutusu"/>
          <p:cNvSpPr txBox="1"/>
          <p:nvPr/>
        </p:nvSpPr>
        <p:spPr>
          <a:xfrm>
            <a:off x="571472" y="357166"/>
            <a:ext cx="78581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IT &amp; </a:t>
            </a:r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Security</a:t>
            </a:r>
            <a:r>
              <a:rPr lang="tr-T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Governance</a:t>
            </a:r>
            <a:endParaRPr lang="tr-TR" sz="32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7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40827148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etin kutusu"/>
          <p:cNvSpPr txBox="1"/>
          <p:nvPr/>
        </p:nvSpPr>
        <p:spPr>
          <a:xfrm>
            <a:off x="338474" y="1214422"/>
            <a:ext cx="8554005" cy="37240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Cut-Over</a:t>
            </a:r>
            <a:r>
              <a:rPr lang="tr-TR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into</a:t>
            </a:r>
            <a:r>
              <a:rPr lang="tr-TR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o</a:t>
            </a:r>
            <a:r>
              <a:rPr lang="tr-TR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perations</a:t>
            </a:r>
            <a:endParaRPr lang="tr-TR" sz="2800" b="1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tr-TR" sz="1200" b="1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tabLst>
                <a:tab pos="352425" algn="l"/>
              </a:tabLst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*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2400" dirty="0" err="1" smtClean="0">
                <a:latin typeface="Times New Roman" pitchFamily="18" charset="0"/>
                <a:cs typeface="Times New Roman" pitchFamily="18" charset="0"/>
              </a:rPr>
              <a:t>Important</a:t>
            </a: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dirty="0" err="1" smtClean="0">
                <a:latin typeface="Times New Roman" pitchFamily="18" charset="0"/>
                <a:cs typeface="Times New Roman" pitchFamily="18" charset="0"/>
              </a:rPr>
              <a:t>aspects</a:t>
            </a:r>
            <a:endParaRPr lang="tr-TR" sz="2400" i="1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tabLst>
                <a:tab pos="352425" algn="l"/>
                <a:tab pos="717550" algn="l"/>
              </a:tabLst>
            </a:pPr>
            <a:r>
              <a:rPr lang="tr-TR" sz="2400" i="1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• </a:t>
            </a:r>
            <a:r>
              <a:rPr lang="tr-TR" sz="2400" i="1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Full 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back up or 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partial</a:t>
            </a:r>
            <a:endParaRPr lang="en-US" sz="2400" i="1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tabLst>
                <a:tab pos="352425" algn="l"/>
                <a:tab pos="717550" algn="l"/>
              </a:tabLst>
            </a:pPr>
            <a:r>
              <a:rPr lang="tr-TR" sz="2400" i="1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•</a:t>
            </a:r>
            <a:r>
              <a:rPr lang="tr-TR" sz="2400" i="1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How 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to backup specific portions of the 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system</a:t>
            </a:r>
            <a:r>
              <a:rPr lang="tr-TR" sz="2400" i="1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tr-TR" sz="2400" i="1" dirty="0" err="1" smtClean="0">
                <a:latin typeface="Times New Roman" pitchFamily="18" charset="0"/>
                <a:cs typeface="Times New Roman" pitchFamily="18" charset="0"/>
              </a:rPr>
              <a:t>e.g</a:t>
            </a:r>
            <a:r>
              <a:rPr lang="tr-TR" sz="2400" i="1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only 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configuration</a:t>
            </a:r>
            <a:r>
              <a:rPr lang="tr-TR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i="1" dirty="0" err="1" smtClean="0">
                <a:latin typeface="Times New Roman" pitchFamily="18" charset="0"/>
                <a:cs typeface="Times New Roman" pitchFamily="18" charset="0"/>
              </a:rPr>
              <a:t>or</a:t>
            </a:r>
            <a:r>
              <a:rPr lang="tr-TR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only 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data</a:t>
            </a:r>
            <a:r>
              <a:rPr lang="tr-TR" sz="2400" i="1" dirty="0">
                <a:latin typeface="Times New Roman" pitchFamily="18" charset="0"/>
                <a:cs typeface="Times New Roman" pitchFamily="18" charset="0"/>
              </a:rPr>
              <a:t>)</a:t>
            </a:r>
            <a:endParaRPr lang="en-US" sz="2400" i="1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tabLst>
                <a:tab pos="352425" algn="l"/>
                <a:tab pos="717550" algn="l"/>
              </a:tabLst>
            </a:pPr>
            <a:r>
              <a:rPr lang="tr-TR" sz="2400" i="1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•</a:t>
            </a:r>
            <a:r>
              <a:rPr lang="tr-TR" sz="2400" i="1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How 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to make a fast backup </a:t>
            </a:r>
            <a:endParaRPr lang="tr-TR" sz="2400" i="1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tabLst>
                <a:tab pos="352425" algn="l"/>
                <a:tab pos="717550" algn="l"/>
              </a:tabLst>
            </a:pPr>
            <a:r>
              <a:rPr lang="tr-TR" sz="2400" i="1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•</a:t>
            </a:r>
            <a:r>
              <a:rPr lang="tr-TR" sz="2400" i="1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When 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to do which type of backup</a:t>
            </a:r>
          </a:p>
          <a:p>
            <a:pPr algn="just">
              <a:tabLst>
                <a:tab pos="352425" algn="l"/>
                <a:tab pos="717550" algn="l"/>
              </a:tabLst>
            </a:pPr>
            <a:r>
              <a:rPr lang="tr-TR" sz="2400" i="1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•</a:t>
            </a:r>
            <a:r>
              <a:rPr lang="tr-TR" sz="2400" i="1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How 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do you know if backup completed successfully</a:t>
            </a:r>
          </a:p>
          <a:p>
            <a:pPr algn="just">
              <a:tabLst>
                <a:tab pos="352425" algn="l"/>
                <a:tab pos="717550" algn="l"/>
              </a:tabLst>
            </a:pPr>
            <a:r>
              <a:rPr lang="tr-TR" sz="2400" i="1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•</a:t>
            </a:r>
            <a:r>
              <a:rPr lang="tr-TR" sz="2400" i="1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detailed instructions on all of the 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above</a:t>
            </a:r>
            <a:endParaRPr lang="en-US" sz="24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4 Metin kutusu"/>
          <p:cNvSpPr txBox="1"/>
          <p:nvPr/>
        </p:nvSpPr>
        <p:spPr>
          <a:xfrm>
            <a:off x="571472" y="357166"/>
            <a:ext cx="78581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IT &amp; </a:t>
            </a:r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Security</a:t>
            </a:r>
            <a:r>
              <a:rPr lang="tr-T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Governance</a:t>
            </a:r>
            <a:endParaRPr lang="tr-TR" sz="32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8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16895365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etin kutusu"/>
          <p:cNvSpPr txBox="1"/>
          <p:nvPr/>
        </p:nvSpPr>
        <p:spPr>
          <a:xfrm>
            <a:off x="338474" y="1214422"/>
            <a:ext cx="8554005" cy="26161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Cut-Over</a:t>
            </a:r>
            <a:r>
              <a:rPr lang="tr-TR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into</a:t>
            </a:r>
            <a:r>
              <a:rPr lang="tr-TR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o</a:t>
            </a:r>
            <a:r>
              <a:rPr lang="tr-TR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perations</a:t>
            </a:r>
            <a:endParaRPr lang="tr-TR" sz="2800" b="1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tr-TR" sz="1200" b="1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tabLst>
                <a:tab pos="352425" algn="l"/>
              </a:tabLst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*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400" u="sng" dirty="0" smtClean="0">
                <a:latin typeface="Times New Roman" pitchFamily="18" charset="0"/>
                <a:cs typeface="Times New Roman" pitchFamily="18" charset="0"/>
              </a:rPr>
              <a:t>Release Management Procedures</a:t>
            </a:r>
            <a:endParaRPr lang="tr-TR" sz="2400" u="sng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tabLst>
                <a:tab pos="352425" algn="l"/>
              </a:tabLst>
            </a:pPr>
            <a:r>
              <a:rPr lang="tr-TR" sz="2400" i="1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–</a:t>
            </a:r>
            <a:r>
              <a:rPr lang="tr-TR" sz="2400" i="1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the procedures</a:t>
            </a:r>
            <a:r>
              <a:rPr lang="tr-TR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on how a change </a:t>
            </a:r>
            <a:r>
              <a:rPr lang="tr-TR" sz="2400" i="1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that is made</a:t>
            </a:r>
            <a:r>
              <a:rPr lang="tr-TR" sz="2400" i="1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is to be replicated into the QA/Testing environments, and subsequently to the</a:t>
            </a:r>
            <a:r>
              <a:rPr lang="tr-TR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Production environments</a:t>
            </a:r>
            <a:endParaRPr lang="tr-TR" sz="2400" i="1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tabLst>
                <a:tab pos="352425" algn="l"/>
              </a:tabLst>
            </a:pPr>
            <a:r>
              <a:rPr lang="tr-TR" sz="2400" i="1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–</a:t>
            </a:r>
            <a:r>
              <a:rPr lang="tr-TR" sz="2400" i="1" dirty="0" smtClean="0">
                <a:latin typeface="Times New Roman" pitchFamily="18" charset="0"/>
                <a:cs typeface="Times New Roman" pitchFamily="18" charset="0"/>
              </a:rPr>
              <a:t>	Life </a:t>
            </a:r>
            <a:r>
              <a:rPr lang="tr-TR" sz="2400" i="1" dirty="0" err="1" smtClean="0">
                <a:latin typeface="Times New Roman" pitchFamily="18" charset="0"/>
                <a:cs typeface="Times New Roman" pitchFamily="18" charset="0"/>
              </a:rPr>
              <a:t>cycle</a:t>
            </a:r>
            <a:r>
              <a:rPr lang="tr-TR" sz="2400" i="1" dirty="0" smtClean="0">
                <a:latin typeface="Times New Roman" pitchFamily="18" charset="0"/>
                <a:cs typeface="Times New Roman" pitchFamily="18" charset="0"/>
              </a:rPr>
              <a:t> of </a:t>
            </a:r>
            <a:r>
              <a:rPr lang="tr-TR" sz="2400" i="1" dirty="0" err="1" smtClean="0">
                <a:latin typeface="Times New Roman" pitchFamily="18" charset="0"/>
                <a:cs typeface="Times New Roman" pitchFamily="18" charset="0"/>
              </a:rPr>
              <a:t>release</a:t>
            </a:r>
            <a:endParaRPr lang="tr-TR" sz="2400" i="1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4 Metin kutusu"/>
          <p:cNvSpPr txBox="1"/>
          <p:nvPr/>
        </p:nvSpPr>
        <p:spPr>
          <a:xfrm>
            <a:off x="571472" y="357166"/>
            <a:ext cx="78581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IT &amp; </a:t>
            </a:r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Security</a:t>
            </a:r>
            <a:r>
              <a:rPr lang="tr-T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Governance</a:t>
            </a:r>
            <a:endParaRPr lang="tr-TR" sz="32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9</a:t>
            </a:fld>
            <a:endParaRPr lang="tr-TR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428728" y="3786190"/>
            <a:ext cx="5881458" cy="2500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="" xmlns:p14="http://schemas.microsoft.com/office/powerpoint/2010/main" val="40827148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1769</TotalTime>
  <Words>472</Words>
  <Application>Microsoft Office PowerPoint</Application>
  <PresentationFormat>Ekran Gösterisi (4:3)</PresentationFormat>
  <Paragraphs>318</Paragraphs>
  <Slides>27</Slides>
  <Notes>27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27</vt:i4>
      </vt:variant>
    </vt:vector>
  </HeadingPairs>
  <TitlesOfParts>
    <vt:vector size="28" baseType="lpstr">
      <vt:lpstr>Ofis Teması</vt:lpstr>
      <vt:lpstr>Slayt 1</vt:lpstr>
      <vt:lpstr>Slayt 2</vt:lpstr>
      <vt:lpstr>Slayt 3</vt:lpstr>
      <vt:lpstr>Slayt 4</vt:lpstr>
      <vt:lpstr>Slayt 5</vt:lpstr>
      <vt:lpstr>Slayt 6</vt:lpstr>
      <vt:lpstr>Slayt 7</vt:lpstr>
      <vt:lpstr>Slayt 8</vt:lpstr>
      <vt:lpstr>Slayt 9</vt:lpstr>
      <vt:lpstr>Slayt 10</vt:lpstr>
      <vt:lpstr>Slayt 11</vt:lpstr>
      <vt:lpstr>Slayt 12</vt:lpstr>
      <vt:lpstr>Slayt 13</vt:lpstr>
      <vt:lpstr>Slayt 14</vt:lpstr>
      <vt:lpstr>Slayt 15</vt:lpstr>
      <vt:lpstr>Slayt 16</vt:lpstr>
      <vt:lpstr>Slayt 17</vt:lpstr>
      <vt:lpstr>Slayt 18</vt:lpstr>
      <vt:lpstr>Slayt 19</vt:lpstr>
      <vt:lpstr>Slayt 20</vt:lpstr>
      <vt:lpstr>Slayt 21</vt:lpstr>
      <vt:lpstr>Slayt 22</vt:lpstr>
      <vt:lpstr>Slayt 23</vt:lpstr>
      <vt:lpstr>Slayt 24</vt:lpstr>
      <vt:lpstr>Slayt 25</vt:lpstr>
      <vt:lpstr>Slayt 26</vt:lpstr>
      <vt:lpstr>Slayt 27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Metropol</dc:creator>
  <cp:lastModifiedBy>Metropol</cp:lastModifiedBy>
  <cp:revision>386</cp:revision>
  <dcterms:created xsi:type="dcterms:W3CDTF">2019-09-07T19:50:14Z</dcterms:created>
  <dcterms:modified xsi:type="dcterms:W3CDTF">2020-05-07T20:16:05Z</dcterms:modified>
</cp:coreProperties>
</file>