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1" r:id="rId2"/>
    <p:sldId id="288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7" r:id="rId11"/>
    <p:sldId id="378" r:id="rId12"/>
    <p:sldId id="379" r:id="rId13"/>
    <p:sldId id="380" r:id="rId14"/>
    <p:sldId id="381" r:id="rId15"/>
    <p:sldId id="383" r:id="rId16"/>
    <p:sldId id="382" r:id="rId17"/>
    <p:sldId id="384" r:id="rId18"/>
    <p:sldId id="395" r:id="rId19"/>
    <p:sldId id="385" r:id="rId20"/>
    <p:sldId id="386" r:id="rId21"/>
    <p:sldId id="388" r:id="rId22"/>
    <p:sldId id="389" r:id="rId23"/>
    <p:sldId id="390" r:id="rId24"/>
    <p:sldId id="391" r:id="rId25"/>
    <p:sldId id="392" r:id="rId26"/>
    <p:sldId id="393" r:id="rId27"/>
    <p:sldId id="394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8280" autoAdjust="0"/>
  </p:normalViewPr>
  <p:slideViewPr>
    <p:cSldViewPr>
      <p:cViewPr varScale="1">
        <p:scale>
          <a:sx n="66" d="100"/>
          <a:sy n="66" d="100"/>
        </p:scale>
        <p:origin x="-16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00C74-5179-474B-A454-73087759D957}" type="datetimeFigureOut">
              <a:rPr lang="tr-TR" smtClean="0"/>
              <a:pPr/>
              <a:t>07.05.2020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2B41B-C726-4D83-8F6E-D7E2B4F01F0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tabLst>
                <a:tab pos="3524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05340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tabLst>
                <a:tab pos="3524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05340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tabLst>
                <a:tab pos="3524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053409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2425" algn="l"/>
              </a:tabLst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how a proper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cut-over should be done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053409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2425" algn="l"/>
              </a:tabLst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how a proper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cut-over should be done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05340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tabLst>
                <a:tab pos="3524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053409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tabLst>
                <a:tab pos="3524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053409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tabLst>
                <a:tab pos="3524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053409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tabLst>
                <a:tab pos="3524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053409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2425" algn="l"/>
              </a:tabLst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how a proper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cut-over should be done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05340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tabLst>
                <a:tab pos="3524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053409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tabLst>
                <a:tab pos="3524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053409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tabLst>
                <a:tab pos="3524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053409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cleansing is different from data validation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Validation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identification of “bad data” and its rejection at the time of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entry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data cleansing solution is to identify and correct data by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crosschecking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against a validated data set.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street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street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name, city, state, and zip code entries in 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database may be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cross-checked against the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Postal Zip Code database.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cleansing may also involve standardization of data, such as the conversion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various possible abbreviations (St., St,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to one standard name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Street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2425" algn="l"/>
              </a:tabLst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how a proper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cut-over should be done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053409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2425" algn="l"/>
              </a:tabLst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how a proper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cut-over should be done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053409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tabLst>
                <a:tab pos="3524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05340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2159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34702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351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41004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tabLst>
                <a:tab pos="352425" algn="l"/>
              </a:tabLst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how a proper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cut-over should be done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60266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tabLst>
                <a:tab pos="3524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05340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tabLst>
                <a:tab pos="352425" algn="l"/>
              </a:tabLst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how a proper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cut-over should be done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60266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D802-C834-41AA-B0CA-E59D3B1D97D4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C975-9942-4BD9-A3D5-E79312B6C033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B7E3-919D-4070-B231-4A038CC4B193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6E99-E087-4724-990A-F03084EE1D1D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B841-630C-41AD-896C-280DD1BBCF2C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D7727-EAC7-48EA-BD47-0BA5A361F64F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8390-3031-43A0-B2B4-0B5236D71348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5400-6EE3-403C-AA3E-BE1C7A1CB8C0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0EF9-CE12-4683-9E30-D1789FA466A3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5256-BF2D-48B6-8E76-C7D9E47DB137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5C32-E703-421E-8DDF-6D680CD75505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7538E-67D1-4FD9-9D01-175363B817D9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053C5F43-A354-497D-94C9-764B191F88EA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785794"/>
            <a:ext cx="78581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 412 </a:t>
            </a:r>
          </a:p>
          <a:p>
            <a:pPr algn="ctr"/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 Technology 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Security Governance 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4" name="3 Dikdörtgen"/>
          <p:cNvSpPr/>
          <p:nvPr/>
        </p:nvSpPr>
        <p:spPr>
          <a:xfrm>
            <a:off x="7965822" y="6037012"/>
            <a:ext cx="1143008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730330"/>
            <a:ext cx="855400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Cut-Over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perations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aspects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Scope of the configuration which is to be released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Traceability of the release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from DEV into QA and then to PROD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Cancelation and reversal procedures should be clear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(restore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backup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procedure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roll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back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release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Whether releases can be made while the system is live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Freeze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are there transactions that require a “freeze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lock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Order of the releases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if there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a lot of changes that</a:t>
            </a:r>
          </a:p>
          <a:p>
            <a:pPr algn="just">
              <a:tabLst>
                <a:tab pos="352425" algn="l"/>
                <a:tab pos="717550" algn="l"/>
              </a:tabLst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need to be released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, in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turn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)		</a:t>
            </a: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Roles of different Operations teams in the release management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request for release done by AM, execution done by TM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71414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895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730330"/>
            <a:ext cx="855400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Cut-Over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perations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bad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practices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Configuration changes made directly into production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Development and/or configuration changes done directly in QA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Testing in DEV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Actually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DEV is a machine without practically any data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QA environment not in sync with PROD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even if a test passes in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QA, it may still fail in PROD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)		</a:t>
            </a: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QA data is very old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(t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esting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in QA passes but not when the actual data in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PROD is encountered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71414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895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730330"/>
            <a:ext cx="855400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Cut-Over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perations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bad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practices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Insufficient testing (in QA)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Testing in PROD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overwrite valid transactional data with garbage test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tabLst>
                <a:tab pos="352425" algn="l"/>
                <a:tab pos="717550" algn="l"/>
              </a:tabLst>
            </a:pP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*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Special mention should be made on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• 	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Roles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permissions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• 	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Directory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LDAP: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If the application is using LDAP and/or Active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Directory in which a single sign-on is used, then it is recommended that the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actual LDAP/AD accounts for production also be defined during testing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71414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895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730330"/>
            <a:ext cx="855400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Cut-Over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perations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u="sng" dirty="0" err="1" smtClean="0">
                <a:latin typeface="Times New Roman" pitchFamily="18" charset="0"/>
                <a:cs typeface="Times New Roman" pitchFamily="18" charset="0"/>
              </a:rPr>
              <a:t>Business</a:t>
            </a:r>
            <a:r>
              <a:rPr lang="tr-TR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u="sng" dirty="0" err="1" smtClean="0">
                <a:latin typeface="Times New Roman" pitchFamily="18" charset="0"/>
                <a:cs typeface="Times New Roman" pitchFamily="18" charset="0"/>
              </a:rPr>
              <a:t>Process</a:t>
            </a:r>
            <a:endParaRPr lang="tr-TR" sz="24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O&amp;M team understand the underlying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processes of the new system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Understanding technical aspects of the solution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is not enough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way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things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their rationales, how they are being undertaken by the system, and importantly, why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they are being done in such manner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– can be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understood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• 	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troubleshooting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O&amp;M)</a:t>
            </a: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• 	Done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he project team during a sit-down interactive session with O&amp;M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functional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documents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prepared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phases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71414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895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730330"/>
            <a:ext cx="855400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Cut-Over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perations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u="sng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tr-TR" sz="2400" u="sng" dirty="0" err="1" smtClean="0">
                <a:latin typeface="Times New Roman" pitchFamily="18" charset="0"/>
                <a:cs typeface="Times New Roman" pitchFamily="18" charset="0"/>
              </a:rPr>
              <a:t>Migration</a:t>
            </a:r>
            <a:endParaRPr lang="tr-TR" sz="24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process of importing into the new system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reside in a legacy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system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data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be in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different sources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data migration plan must be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prepared well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before the go-live date as part of the cut-over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data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migration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range from a few weeks to months prior</a:t>
            </a:r>
          </a:p>
          <a:p>
            <a:pPr algn="just">
              <a:tabLst>
                <a:tab pos="352425" algn="l"/>
                <a:tab pos="717550" algn="l"/>
              </a:tabLst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to the actual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go-live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depends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on ?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71414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357158" y="4572008"/>
            <a:ext cx="8554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amount and complexity of the data</a:t>
            </a:r>
            <a:endParaRPr lang="tr-TR" sz="24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953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730330"/>
            <a:ext cx="85540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Cut-Over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perations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u="sng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tr-TR" sz="2400" u="sng" dirty="0" err="1" smtClean="0">
                <a:latin typeface="Times New Roman" pitchFamily="18" charset="0"/>
                <a:cs typeface="Times New Roman" pitchFamily="18" charset="0"/>
              </a:rPr>
              <a:t>Migration</a:t>
            </a:r>
            <a:endParaRPr lang="tr-TR" sz="24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if complex, may need its own plan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its own go-live dates and milestones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coincide with the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system go-live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71414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696698" y="3071810"/>
            <a:ext cx="8339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3538" algn="l"/>
              </a:tabLst>
            </a:pP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d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ata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may be migrated only shortly before going live</a:t>
            </a:r>
          </a:p>
          <a:p>
            <a:pPr>
              <a:tabLst>
                <a:tab pos="363538" algn="l"/>
              </a:tabLst>
            </a:pP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a 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partial upload may be conducted for testing</a:t>
            </a:r>
            <a:r>
              <a:rPr lang="tr-TR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purposes before going live</a:t>
            </a:r>
            <a:endParaRPr lang="tr-TR" sz="24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710148" y="4455188"/>
            <a:ext cx="8339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3538" algn="l"/>
              </a:tabLst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s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ource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data may be static or semi-static, a single upload shortly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before the go-live may be sufficient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</a:tabLst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not, a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big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time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upload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require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953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71414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8" name="7 Metin kutusu"/>
          <p:cNvSpPr txBox="1"/>
          <p:nvPr/>
        </p:nvSpPr>
        <p:spPr>
          <a:xfrm>
            <a:off x="428596" y="785794"/>
            <a:ext cx="8339723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operations</a:t>
            </a:r>
            <a:endParaRPr lang="tr-TR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1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6353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u="sng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tr-TR" sz="2400" u="sng" dirty="0" err="1" smtClean="0">
                <a:latin typeface="Times New Roman" pitchFamily="18" charset="0"/>
                <a:cs typeface="Times New Roman" pitchFamily="18" charset="0"/>
              </a:rPr>
              <a:t>Migration</a:t>
            </a:r>
            <a:endParaRPr lang="tr-TR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</a:tabLst>
            </a:pPr>
            <a:endParaRPr lang="tr-TR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s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ource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data may come from another transactional system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which changes every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day, hour, etc. 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final data must reflect the complete source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data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 “freeze” period may need to be defined for the source</a:t>
            </a:r>
          </a:p>
          <a:p>
            <a:pPr>
              <a:tabLst>
                <a:tab pos="363538" algn="l"/>
              </a:tabLst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transactional system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d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epending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on the system (e.g., sales system), this may not be</a:t>
            </a:r>
          </a:p>
          <a:p>
            <a:pPr>
              <a:tabLst>
                <a:tab pos="363538" algn="l"/>
              </a:tabLst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acceptable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so that the migration shall necessarily have to take place during a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narrow window when no transactions take place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(e.g.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during weekend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6895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71414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8" name="7 Metin kutusu"/>
          <p:cNvSpPr txBox="1"/>
          <p:nvPr/>
        </p:nvSpPr>
        <p:spPr>
          <a:xfrm>
            <a:off x="428596" y="785794"/>
            <a:ext cx="833972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operations</a:t>
            </a:r>
            <a:endParaRPr lang="tr-TR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1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6353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u="sng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tr-TR" sz="2400" u="sng" dirty="0" err="1" smtClean="0">
                <a:latin typeface="Times New Roman" pitchFamily="18" charset="0"/>
                <a:cs typeface="Times New Roman" pitchFamily="18" charset="0"/>
              </a:rPr>
              <a:t>Migration</a:t>
            </a:r>
            <a:endParaRPr lang="tr-TR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</a:tabLst>
            </a:pPr>
            <a:endParaRPr lang="tr-TR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a data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migration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plan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consists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of: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general plan and tasks set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calendar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d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ependencies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the tasks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 the data is to be migrated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extraction programs,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u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pload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programs or tools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Quality Assurance: How will the data be tested for correctness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acceptable pass/fail criteria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95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71414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714356"/>
            <a:ext cx="7643866" cy="5470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6895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71414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8" name="7 Metin kutusu"/>
          <p:cNvSpPr txBox="1"/>
          <p:nvPr/>
        </p:nvSpPr>
        <p:spPr>
          <a:xfrm>
            <a:off x="428596" y="785794"/>
            <a:ext cx="8339723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operations</a:t>
            </a:r>
            <a:endParaRPr lang="tr-TR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1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6353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Cut-Over of Transactions and Data Quality</a:t>
            </a:r>
            <a:endParaRPr lang="tr-TR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</a:tabLst>
            </a:pPr>
            <a:endParaRPr lang="tr-TR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Transaction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cut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 the procedures associated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ceasing to transact with the legacy system and having to transact with the new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a legacy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system is to be replaced with a new system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tabLst>
                <a:tab pos="363538" algn="l"/>
                <a:tab pos="712788" algn="l"/>
              </a:tabLst>
            </a:pPr>
            <a:endParaRPr lang="tr-TR" sz="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having to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deal with a new configuration which may not work with the legacy data, configuration,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setup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systems that are being reconfigured while in use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95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1214422"/>
            <a:ext cx="835495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Cut-Over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perations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transition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projects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operations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6318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crucial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risky,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unavoidable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team(s) handling the project is not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same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 those handling operations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team handling the project has been contracted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outside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organization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mostly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may be a mix of in-house and contracted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71414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8" name="7 Metin kutusu"/>
          <p:cNvSpPr txBox="1"/>
          <p:nvPr/>
        </p:nvSpPr>
        <p:spPr>
          <a:xfrm>
            <a:off x="428596" y="785794"/>
            <a:ext cx="8339723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operations</a:t>
            </a:r>
            <a:endParaRPr lang="tr-TR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1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6353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Cut-Over of Transactions and Data Quality</a:t>
            </a:r>
            <a:endParaRPr lang="tr-TR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</a:tabLst>
            </a:pPr>
            <a:endParaRPr lang="tr-TR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Transaction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cut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are a number of tasks that need to be done,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many of these are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not IT’s responsibility but the end users</a:t>
            </a:r>
            <a:endParaRPr lang="tr-TR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endParaRPr lang="tr-TR" sz="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IT’s responsibility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identify all these tasks, disseminate to the end users, conduct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proper training and awareness, and monitor these before and after going live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endParaRPr lang="tr-TR" sz="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mapping for each customer’s billing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details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legacy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system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95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71414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8" name="7 Metin kutusu"/>
          <p:cNvSpPr txBox="1"/>
          <p:nvPr/>
        </p:nvSpPr>
        <p:spPr>
          <a:xfrm>
            <a:off x="428596" y="785794"/>
            <a:ext cx="8339723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operations</a:t>
            </a:r>
            <a:endParaRPr lang="tr-TR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1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6353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Cut-Over of Transactions and Data Quality</a:t>
            </a:r>
            <a:endParaRPr lang="tr-TR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</a:tabLst>
            </a:pPr>
            <a:endParaRPr lang="tr-TR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Transaction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cut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 that can be migrated using special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scripts and loading programs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 much as possible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t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programs’ mapping rules should be done in accordance with the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users’ inputs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migrating ALL data automatically will be impossible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 transactions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will need to be undertaken manually in preparation for the go-live, as well as during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post-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live</a:t>
            </a:r>
            <a:endParaRPr lang="tr-TR" sz="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95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71414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 dirty="0"/>
          </a:p>
        </p:txBody>
      </p:sp>
      <p:sp>
        <p:nvSpPr>
          <p:cNvPr id="8" name="7 Metin kutusu"/>
          <p:cNvSpPr txBox="1"/>
          <p:nvPr/>
        </p:nvSpPr>
        <p:spPr>
          <a:xfrm>
            <a:off x="428596" y="785794"/>
            <a:ext cx="8339723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operations</a:t>
            </a:r>
            <a:endParaRPr lang="tr-TR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1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6353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Cut-Over of Transactions and Data Quality</a:t>
            </a:r>
            <a:endParaRPr lang="tr-TR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</a:tabLst>
            </a:pPr>
            <a:endParaRPr lang="tr-TR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Transaction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cut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matter how good a system and its designed processes are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the data is dirty,</a:t>
            </a: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inaccurate or obsolete, the system will fail to deliver its function</a:t>
            </a:r>
            <a:endParaRPr lang="tr-TR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much less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expensive to address data issues before implementation, rather than afterwards</a:t>
            </a:r>
            <a:endParaRPr lang="tr-TR" sz="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95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Data)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714348" y="92867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Quality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of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decision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3000364" y="1500174"/>
            <a:ext cx="27146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Accessible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Accurate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Complete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Economical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Flexible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Relevant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Reliable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Secure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Simple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Timely 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Verifiable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1000100" y="1071546"/>
            <a:ext cx="657229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Cleansing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Validation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Crosschecking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Standardization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St., St,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Street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642910" y="21429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Database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Big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Data</a:t>
            </a:r>
          </a:p>
        </p:txBody>
      </p:sp>
      <p:sp>
        <p:nvSpPr>
          <p:cNvPr id="4" name="3 Dikdörtgen"/>
          <p:cNvSpPr/>
          <p:nvPr/>
        </p:nvSpPr>
        <p:spPr>
          <a:xfrm>
            <a:off x="428596" y="4714884"/>
            <a:ext cx="8358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correctness is always easier to implement </a:t>
            </a:r>
            <a:endParaRPr lang="tr-TR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the point of capture</a:t>
            </a:r>
            <a:endParaRPr lang="tr-TR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-8995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/>
          </a:p>
        </p:txBody>
      </p:sp>
      <p:sp>
        <p:nvSpPr>
          <p:cNvPr id="8" name="7 Metin kutusu"/>
          <p:cNvSpPr txBox="1"/>
          <p:nvPr/>
        </p:nvSpPr>
        <p:spPr>
          <a:xfrm>
            <a:off x="428596" y="436172"/>
            <a:ext cx="8339723" cy="6300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operations</a:t>
            </a:r>
            <a:endParaRPr lang="tr-TR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6353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Interfaces</a:t>
            </a:r>
            <a:endParaRPr lang="tr-TR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</a:tabLst>
            </a:pPr>
            <a:endParaRPr lang="tr-TR" sz="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common source of errors and malfunctions as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interfaces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are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commonly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custom-developed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in accordance with project-specific requirements, the systems</a:t>
            </a:r>
            <a:r>
              <a:rPr lang="tr-T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being interfaced, </a:t>
            </a:r>
            <a:r>
              <a:rPr lang="tr-TR" sz="2000" i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data flow requirements between the systems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interfaces need to be especially thoroughly tested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whole interface process is taken into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account in the testing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interface must be tested under different data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scenarios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testing for data scenarios in which the interface should not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proceed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be done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an error occurs, this must be properly reported and logged so as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be able for the O&amp;M team to debug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i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nvalid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data transmission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tested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interface worked correctly and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was transmitted to the recipient system, however, the data as received by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recipient system may be in inappropriate format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error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handling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procedures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95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-8995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8" name="7 Metin kutusu"/>
          <p:cNvSpPr txBox="1"/>
          <p:nvPr/>
        </p:nvSpPr>
        <p:spPr>
          <a:xfrm>
            <a:off x="428596" y="436172"/>
            <a:ext cx="833972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operations</a:t>
            </a:r>
            <a:endParaRPr lang="tr-TR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6353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Support Strategies and Structures</a:t>
            </a:r>
            <a:endParaRPr lang="tr-TR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support roles and responsibilities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O&amp;M Team—in charge of supporting the operation and maintenance of systems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production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Project Team—in charge of the delivery of the new project being put into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production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Product support team 1st level—may or may not be part of the project team.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Maybe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product reseller/distributor or the product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owner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Product support team 2nd level—if the 1st level product support is handled by 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reseller/distributor, a further support level is handled by the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product owner itself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tickets that cannot be resolved by the 1st level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6895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-8995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/>
          </a:p>
        </p:txBody>
      </p:sp>
      <p:sp>
        <p:nvSpPr>
          <p:cNvPr id="8" name="7 Metin kutusu"/>
          <p:cNvSpPr txBox="1"/>
          <p:nvPr/>
        </p:nvSpPr>
        <p:spPr>
          <a:xfrm>
            <a:off x="428596" y="436172"/>
            <a:ext cx="833972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operations</a:t>
            </a:r>
            <a:endParaRPr lang="tr-TR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6353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Support Strategies and Structures</a:t>
            </a:r>
            <a:endParaRPr lang="tr-TR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support roles and responsibilities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the first level call handling (and therefore, support) is O&amp;M’s Service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Desk (SD)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must be properly trained and informed of commonly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expected tickets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FAQ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Conducting a session before the go-live between the project team, the rest of the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O&amp;M team and the service desk agents</a:t>
            </a:r>
          </a:p>
        </p:txBody>
      </p:sp>
    </p:spTree>
    <p:extLst>
      <p:ext uri="{BB962C8B-B14F-4D97-AF65-F5344CB8AC3E}">
        <p14:creationId xmlns="" xmlns:p14="http://schemas.microsoft.com/office/powerpoint/2010/main" val="16895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1214422"/>
            <a:ext cx="835495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Cut-Over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operations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Cut-Over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crucial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proper hand-over guarantees long-term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success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long-term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support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project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latin typeface="Times New Roman" pitchFamily="18" charset="0"/>
                <a:cs typeface="Times New Roman" pitchFamily="18" charset="0"/>
              </a:rPr>
              <a:t>Cut-Over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risky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5397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team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handling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operation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s;</a:t>
            </a:r>
          </a:p>
          <a:p>
            <a:pPr algn="just">
              <a:tabLst>
                <a:tab pos="352425" algn="l"/>
                <a:tab pos="539750" algn="l"/>
              </a:tabLst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been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exposed to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project,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sometimes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the technology,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539750" algn="l"/>
              </a:tabLst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has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little knowledge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processes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that are being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implemented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8194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1214422"/>
            <a:ext cx="855400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Cut-Over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perations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earlier the O&amp;M team is updated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familiarized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better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!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amount of details that the O&amp;M team should be given</a:t>
            </a:r>
            <a:r>
              <a:rPr lang="tr-T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depend on where the project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tr-TR" sz="28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ick-off/inception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tabLst>
                <a:tab pos="352425" algn="l"/>
                <a:tab pos="539750" algn="l"/>
              </a:tabLst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pays to involve the O&amp;M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team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early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discuss the overall philosophy, architecture,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processes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if the project is closely interfaced or involves modifications or enhancements to existing systems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processes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2289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1214422"/>
            <a:ext cx="855400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Cut-Over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perations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architecting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tabLst>
                <a:tab pos="352425" algn="l"/>
                <a:tab pos="539750" algn="l"/>
              </a:tabLst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technical management team should be involved here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project shall need servers, storage, network, and other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infrastructure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requirements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tabLst>
                <a:tab pos="352425" algn="l"/>
                <a:tab pos="539750" algn="l"/>
              </a:tabLst>
            </a:pP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Some specific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items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iscussed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tabLst>
                <a:tab pos="352425" algn="l"/>
                <a:tab pos="539750" algn="l"/>
              </a:tabLst>
            </a:pP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Approval of the overall architecture</a:t>
            </a:r>
          </a:p>
          <a:p>
            <a:pPr algn="just">
              <a:tabLst>
                <a:tab pos="352425" algn="l"/>
                <a:tab pos="5397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Approval of the different environments</a:t>
            </a:r>
          </a:p>
          <a:p>
            <a:pPr algn="just">
              <a:tabLst>
                <a:tab pos="352425" algn="l"/>
                <a:tab pos="5397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Backup and restore procedures</a:t>
            </a:r>
          </a:p>
          <a:p>
            <a:pPr algn="just">
              <a:tabLst>
                <a:tab pos="352425" algn="l"/>
                <a:tab pos="5397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Release management procedures (also with the application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anagement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team)</a:t>
            </a:r>
          </a:p>
          <a:p>
            <a:pPr algn="just">
              <a:tabLst>
                <a:tab pos="352425" algn="l"/>
                <a:tab pos="5397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Password change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management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7159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1214422"/>
            <a:ext cx="855400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Cut-Over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perations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Hand-over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preparation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539750" algn="l"/>
              </a:tabLst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go-live date comes near, the O&amp;M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team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given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specific details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tabLst>
                <a:tab pos="352425" algn="l"/>
                <a:tab pos="539750" algn="l"/>
              </a:tabLst>
            </a:pP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Solution overview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objectives of the project, general architecture, 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processes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…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5397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Process discussion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in-depth discussion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processes</a:t>
            </a:r>
          </a:p>
          <a:p>
            <a:pPr algn="just">
              <a:tabLst>
                <a:tab pos="352425" algn="l"/>
                <a:tab pos="5397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IT Operations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data maintenance and cleanup activities, report generation,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batch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processes,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error detection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analyses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8715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1214422"/>
            <a:ext cx="855400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Cut-Over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perations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Backup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and Restore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Procedures</a:t>
            </a:r>
            <a:endParaRPr lang="tr-TR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any application and system, a backup and restore</a:t>
            </a:r>
          </a:p>
          <a:p>
            <a:pPr algn="just">
              <a:tabLst>
                <a:tab pos="352425" algn="l"/>
              </a:tabLst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procedure should be in place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depends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application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DB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infrastructure, type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 algn="just">
              <a:tabLst>
                <a:tab pos="352425" algn="l"/>
              </a:tabLst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backup.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8271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1214422"/>
            <a:ext cx="855400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Cut-Over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perations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aspects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Full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back up or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partial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to backup specific portions of 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configuration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to make a fast backup 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to do which type of backup</a:t>
            </a: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do you know if backup completed successfully</a:t>
            </a:r>
          </a:p>
          <a:p>
            <a:pPr algn="just">
              <a:tabLst>
                <a:tab pos="352425" algn="l"/>
                <a:tab pos="717550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detailed instructions on all of 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above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895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1214422"/>
            <a:ext cx="855400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Cut-Over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perations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Release Management Procedures</a:t>
            </a:r>
            <a:endParaRPr lang="tr-TR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procedures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on how a change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that is made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is to be replicated into the QA/Testing environments, and subsequently to the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Production environments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Life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cycle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release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786190"/>
            <a:ext cx="588145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8271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472</Words>
  <Application>Microsoft Office PowerPoint</Application>
  <PresentationFormat>Ekran Gösterisi (4:3)</PresentationFormat>
  <Paragraphs>318</Paragraphs>
  <Slides>27</Slides>
  <Notes>27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Metropol</dc:creator>
  <cp:lastModifiedBy>Metropol</cp:lastModifiedBy>
  <cp:revision>386</cp:revision>
  <dcterms:created xsi:type="dcterms:W3CDTF">2019-09-07T19:50:14Z</dcterms:created>
  <dcterms:modified xsi:type="dcterms:W3CDTF">2020-05-07T20:16:05Z</dcterms:modified>
</cp:coreProperties>
</file>